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72" r:id="rId3"/>
    <p:sldId id="283" r:id="rId4"/>
    <p:sldId id="275" r:id="rId5"/>
    <p:sldId id="290" r:id="rId6"/>
    <p:sldId id="284" r:id="rId7"/>
    <p:sldId id="285" r:id="rId8"/>
    <p:sldId id="286" r:id="rId9"/>
    <p:sldId id="287" r:id="rId10"/>
    <p:sldId id="288" r:id="rId11"/>
    <p:sldId id="289" r:id="rId12"/>
    <p:sldId id="291" r:id="rId13"/>
    <p:sldId id="274" r:id="rId14"/>
  </p:sldIdLst>
  <p:sldSz cx="9144000" cy="5143500" type="screen16x9"/>
  <p:notesSz cx="6858000" cy="9144000"/>
  <p:embeddedFontLst>
    <p:embeddedFont>
      <p:font typeface="Garamond" panose="02020404030301010803" pitchFamily="18" charset="0"/>
      <p:regular r:id="rId16"/>
      <p:bold r:id="rId17"/>
      <p:italic r:id="rId18"/>
    </p:embeddedFont>
    <p:embeddedFont>
      <p:font typeface="EB Garamond" panose="020B060402020202020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EB Garamond Medium" panose="020B0604020202020204" charset="0"/>
      <p:regular r:id="rId27"/>
      <p:bold r:id="rId28"/>
      <p:italic r:id="rId29"/>
      <p:boldItalic r:id="rId30"/>
    </p:embeddedFont>
    <p:embeddedFont>
      <p:font typeface="Cambria" panose="020405030504060302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2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ordpress.org/download/"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lvl="0">
              <a:buSzPts val="1100"/>
            </a:pPr>
            <a:r>
              <a:rPr lang="es-ES" sz="2400" b="0" dirty="0" err="1">
                <a:latin typeface="Cambria"/>
                <a:ea typeface="Cambria"/>
                <a:cs typeface="Cambria"/>
                <a:sym typeface="Cambria"/>
              </a:rPr>
              <a:t>ARTCademy</a:t>
            </a:r>
            <a:r>
              <a:rPr lang="es-ES" sz="2400" b="0" dirty="0">
                <a:latin typeface="Cambria"/>
                <a:ea typeface="Cambria"/>
                <a:cs typeface="Cambria"/>
                <a:sym typeface="Cambria"/>
              </a:rPr>
              <a:t/>
            </a:r>
            <a:br>
              <a:rPr lang="es-ES" sz="2400" b="0" dirty="0">
                <a:latin typeface="Cambria"/>
                <a:ea typeface="Cambria"/>
                <a:cs typeface="Cambria"/>
                <a:sym typeface="Cambria"/>
              </a:rPr>
            </a:br>
            <a:r>
              <a:rPr lang="es-ES" sz="2400" b="0" dirty="0">
                <a:latin typeface="Cambria"/>
                <a:ea typeface="Cambria"/>
                <a:cs typeface="Cambria"/>
                <a:sym typeface="Cambria"/>
              </a:rPr>
              <a:t>“Academia de Artes y Artesanías”</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996361"/>
            <a:ext cx="7138200" cy="2465019"/>
          </a:xfrm>
        </p:spPr>
        <p:txBody>
          <a:bodyPr/>
          <a:lstStyle/>
          <a:p>
            <a:pPr marL="139700" indent="0" algn="l">
              <a:buNone/>
            </a:pPr>
            <a:r>
              <a:rPr lang="it-IT" dirty="0"/>
              <a:t>Acceder a una audiencia global requiere de métodos sólidos para garantizar que estemos aprovechando al máximo nuestros esfuerzos. A continuación veremos las tres mejores prácticas que debemos tener en cuenta cuando comercializamos nuestros productos para consumidores internacionales a través de la web: </a:t>
            </a:r>
          </a:p>
          <a:p>
            <a:pPr marL="139700" indent="0" algn="l">
              <a:buNone/>
            </a:pPr>
            <a:endParaRPr lang="en-GB" b="1" dirty="0"/>
          </a:p>
          <a:p>
            <a:pPr algn="l"/>
            <a:r>
              <a:rPr lang="es-ES_tradnl" dirty="0"/>
              <a:t>Usa Analytics para localizar a tu público</a:t>
            </a:r>
            <a:endParaRPr lang="en-GB" dirty="0"/>
          </a:p>
          <a:p>
            <a:pPr algn="l"/>
            <a:r>
              <a:rPr lang="it-IT" dirty="0"/>
              <a:t>Conocer y respetar las leyes y reglamentaciones regionales </a:t>
            </a:r>
          </a:p>
          <a:p>
            <a:pPr algn="l"/>
            <a:r>
              <a:rPr lang="es-ES_tradnl" dirty="0"/>
              <a:t>Internacionalizar su página web (versiones </a:t>
            </a:r>
            <a:r>
              <a:rPr lang="es-ES_tradnl" dirty="0" err="1"/>
              <a:t>multi-idioma</a:t>
            </a:r>
            <a:r>
              <a:rPr lang="es-ES_tradnl" dirty="0"/>
              <a:t>)</a:t>
            </a:r>
            <a:endParaRPr lang="en-GB" dirty="0"/>
          </a:p>
          <a:p>
            <a:pPr marL="139700" indent="0">
              <a:buNone/>
            </a:pPr>
            <a:r>
              <a:rPr lang="en-GB" dirty="0"/>
              <a:t/>
            </a:r>
            <a:br>
              <a:rPr lang="en-GB" dirty="0"/>
            </a:b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1089199"/>
            <a:ext cx="7138200" cy="1263600"/>
          </a:xfrm>
        </p:spPr>
        <p:txBody>
          <a:bodyPr/>
          <a:lstStyle/>
          <a:p>
            <a:r>
              <a:rPr lang="en-GB" dirty="0" err="1">
                <a:solidFill>
                  <a:srgbClr val="F24F4F"/>
                </a:solidFill>
                <a:latin typeface="Cambria" panose="02040503050406030204" pitchFamily="18" charset="0"/>
              </a:rPr>
              <a:t>Estrategias</a:t>
            </a:r>
            <a:r>
              <a:rPr lang="en-GB" dirty="0">
                <a:solidFill>
                  <a:srgbClr val="F24F4F"/>
                </a:solidFill>
                <a:latin typeface="Cambria" panose="02040503050406030204" pitchFamily="18" charset="0"/>
              </a:rPr>
              <a:t> de </a:t>
            </a:r>
            <a:r>
              <a:rPr lang="en-GB" dirty="0" err="1">
                <a:solidFill>
                  <a:srgbClr val="F24F4F"/>
                </a:solidFill>
                <a:latin typeface="Cambria" panose="02040503050406030204" pitchFamily="18" charset="0"/>
              </a:rPr>
              <a:t>internacionalización</a:t>
            </a:r>
            <a:r>
              <a:rPr lang="en-GB" dirty="0">
                <a:solidFill>
                  <a:srgbClr val="F24F4F"/>
                </a:solidFill>
                <a:latin typeface="Cambria" panose="02040503050406030204" pitchFamily="18" charset="0"/>
              </a:rPr>
              <a:t> digital</a:t>
            </a:r>
            <a:br>
              <a:rPr lang="en-GB" dirty="0">
                <a:solidFill>
                  <a:srgbClr val="F24F4F"/>
                </a:solidFill>
                <a:latin typeface="Cambria" panose="02040503050406030204" pitchFamily="18" charset="0"/>
              </a:rPr>
            </a:b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6393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877745"/>
            <a:ext cx="7138200" cy="2465019"/>
          </a:xfrm>
        </p:spPr>
        <p:txBody>
          <a:bodyPr/>
          <a:lstStyle/>
          <a:p>
            <a:pPr marL="139700" indent="0">
              <a:buNone/>
            </a:pPr>
            <a:r>
              <a:rPr lang="en-GB" dirty="0" err="1"/>
              <a:t>También</a:t>
            </a:r>
            <a:r>
              <a:rPr lang="en-GB" dirty="0"/>
              <a:t> es </a:t>
            </a:r>
            <a:r>
              <a:rPr lang="en-GB" dirty="0" err="1"/>
              <a:t>necesario</a:t>
            </a:r>
            <a:r>
              <a:rPr lang="en-GB" dirty="0"/>
              <a:t> </a:t>
            </a:r>
            <a:r>
              <a:rPr lang="en-GB" dirty="0" err="1"/>
              <a:t>elegir</a:t>
            </a:r>
            <a:r>
              <a:rPr lang="en-GB" dirty="0"/>
              <a:t> una </a:t>
            </a:r>
            <a:r>
              <a:rPr lang="en-GB" dirty="0" err="1"/>
              <a:t>plataforma</a:t>
            </a:r>
            <a:r>
              <a:rPr lang="en-GB" dirty="0"/>
              <a:t> </a:t>
            </a:r>
            <a:r>
              <a:rPr lang="en-GB" dirty="0" err="1"/>
              <a:t>válida</a:t>
            </a:r>
            <a:r>
              <a:rPr lang="en-GB" dirty="0"/>
              <a:t> para la </a:t>
            </a:r>
            <a:r>
              <a:rPr lang="en-GB" dirty="0" err="1"/>
              <a:t>gestión</a:t>
            </a:r>
            <a:r>
              <a:rPr lang="en-GB" dirty="0"/>
              <a:t> de </a:t>
            </a:r>
            <a:r>
              <a:rPr lang="en-GB" dirty="0" err="1"/>
              <a:t>nuestros</a:t>
            </a:r>
            <a:r>
              <a:rPr lang="en-GB" dirty="0"/>
              <a:t> </a:t>
            </a:r>
            <a:r>
              <a:rPr lang="en-GB" dirty="0" err="1"/>
              <a:t>contenidos</a:t>
            </a:r>
            <a:r>
              <a:rPr lang="en-GB" dirty="0"/>
              <a:t> y </a:t>
            </a:r>
            <a:r>
              <a:rPr lang="en-GB" dirty="0" err="1"/>
              <a:t>nuestros</a:t>
            </a:r>
            <a:r>
              <a:rPr lang="en-GB" dirty="0"/>
              <a:t> </a:t>
            </a:r>
            <a:r>
              <a:rPr lang="en-GB" dirty="0" err="1"/>
              <a:t>procedimientos</a:t>
            </a:r>
            <a:r>
              <a:rPr lang="en-GB" dirty="0"/>
              <a:t> de </a:t>
            </a:r>
            <a:r>
              <a:rPr lang="en-GB" dirty="0" err="1"/>
              <a:t>negocio</a:t>
            </a:r>
            <a:r>
              <a:rPr lang="en-GB" dirty="0"/>
              <a:t>. </a:t>
            </a:r>
            <a:r>
              <a:rPr lang="en-GB" dirty="0" err="1"/>
              <a:t>Aquí</a:t>
            </a:r>
            <a:r>
              <a:rPr lang="en-GB" dirty="0"/>
              <a:t> </a:t>
            </a:r>
            <a:r>
              <a:rPr lang="en-GB" dirty="0" err="1"/>
              <a:t>podemos</a:t>
            </a:r>
            <a:r>
              <a:rPr lang="en-GB" dirty="0"/>
              <a:t> </a:t>
            </a:r>
            <a:r>
              <a:rPr lang="en-GB" dirty="0" err="1"/>
              <a:t>encontrar</a:t>
            </a:r>
            <a:r>
              <a:rPr lang="en-GB" dirty="0"/>
              <a:t> los </a:t>
            </a:r>
            <a:r>
              <a:rPr lang="en-GB" dirty="0" err="1"/>
              <a:t>mejores</a:t>
            </a:r>
            <a:r>
              <a:rPr lang="en-GB" dirty="0"/>
              <a:t> </a:t>
            </a:r>
            <a:r>
              <a:rPr lang="en-GB" dirty="0" err="1"/>
              <a:t>productos</a:t>
            </a:r>
            <a:r>
              <a:rPr lang="en-GB" dirty="0"/>
              <a:t> y </a:t>
            </a:r>
            <a:r>
              <a:rPr lang="en-GB" dirty="0" err="1"/>
              <a:t>programas</a:t>
            </a:r>
            <a:r>
              <a:rPr lang="en-GB" dirty="0"/>
              <a:t> para </a:t>
            </a:r>
            <a:r>
              <a:rPr lang="en-GB" dirty="0" err="1"/>
              <a:t>empezar</a:t>
            </a:r>
            <a:r>
              <a:rPr lang="en-GB" dirty="0"/>
              <a:t> con </a:t>
            </a:r>
            <a:r>
              <a:rPr lang="en-GB" dirty="0" err="1"/>
              <a:t>nuestro</a:t>
            </a:r>
            <a:r>
              <a:rPr lang="en-GB" dirty="0"/>
              <a:t> </a:t>
            </a:r>
            <a:r>
              <a:rPr lang="en-GB" dirty="0" err="1"/>
              <a:t>negocio</a:t>
            </a:r>
            <a:r>
              <a:rPr lang="en-GB" dirty="0"/>
              <a:t> online: </a:t>
            </a:r>
            <a:br>
              <a:rPr lang="en-GB" dirty="0"/>
            </a:br>
            <a:r>
              <a:rPr lang="en-GB" b="1" dirty="0"/>
              <a:t>WebMatrix </a:t>
            </a:r>
            <a:endParaRPr lang="en-GB" dirty="0"/>
          </a:p>
          <a:p>
            <a:pPr marL="139700" indent="0">
              <a:buNone/>
            </a:pPr>
            <a:r>
              <a:rPr lang="en-GB" b="1" dirty="0" err="1"/>
              <a:t>Flashvortex</a:t>
            </a:r>
            <a:r>
              <a:rPr lang="en-GB" b="1" dirty="0"/>
              <a:t> </a:t>
            </a:r>
            <a:endParaRPr lang="en-GB" dirty="0"/>
          </a:p>
          <a:p>
            <a:pPr marL="139700" indent="0">
              <a:buNone/>
            </a:pPr>
            <a:r>
              <a:rPr lang="en-GB" b="1" dirty="0"/>
              <a:t>Magento </a:t>
            </a:r>
            <a:endParaRPr lang="en-GB" dirty="0"/>
          </a:p>
          <a:p>
            <a:pPr marL="139700" indent="0">
              <a:buNone/>
            </a:pPr>
            <a:r>
              <a:rPr lang="en-GB" b="1" dirty="0" err="1"/>
              <a:t>Oscommerce</a:t>
            </a:r>
            <a:r>
              <a:rPr lang="en-GB" b="1" dirty="0"/>
              <a:t/>
            </a:r>
            <a:br>
              <a:rPr lang="en-GB" b="1" dirty="0"/>
            </a:br>
            <a:r>
              <a:rPr lang="en-GB" b="1" dirty="0"/>
              <a:t>Shopify </a:t>
            </a:r>
            <a:endParaRPr lang="en-GB" dirty="0"/>
          </a:p>
          <a:p>
            <a:pPr marL="139700" indent="0">
              <a:buNone/>
            </a:pPr>
            <a:r>
              <a:rPr lang="en-GB" b="1" dirty="0"/>
              <a:t>3eTrade</a:t>
            </a:r>
            <a:endParaRPr lang="en-GB" dirty="0"/>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591265"/>
            <a:ext cx="7138200" cy="1263600"/>
          </a:xfrm>
        </p:spPr>
        <p:txBody>
          <a:bodyPr/>
          <a:lstStyle/>
          <a:p>
            <a:r>
              <a:rPr lang="en-GB" dirty="0" err="1">
                <a:solidFill>
                  <a:srgbClr val="F24F4F"/>
                </a:solidFill>
                <a:latin typeface="Cambria" panose="02040503050406030204" pitchFamily="18" charset="0"/>
              </a:rPr>
              <a:t>Plataformas</a:t>
            </a:r>
            <a:r>
              <a:rPr lang="en-GB" dirty="0">
                <a:solidFill>
                  <a:srgbClr val="F24F4F"/>
                </a:solidFill>
                <a:latin typeface="Cambria" panose="02040503050406030204" pitchFamily="18" charset="0"/>
              </a:rPr>
              <a:t> para la gestion de </a:t>
            </a:r>
            <a:r>
              <a:rPr lang="en-GB" dirty="0" err="1">
                <a:solidFill>
                  <a:srgbClr val="F24F4F"/>
                </a:solidFill>
                <a:latin typeface="Cambria" panose="02040503050406030204" pitchFamily="18" charset="0"/>
              </a:rPr>
              <a:t>contenidos</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75662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884738" y="1105354"/>
            <a:ext cx="7138200" cy="2218268"/>
          </a:xfrm>
        </p:spPr>
        <p:txBody>
          <a:bodyPr/>
          <a:lstStyle/>
          <a:p>
            <a:pPr marL="139700" indent="0">
              <a:buNone/>
            </a:pPr>
            <a:endParaRPr lang="en-GB" dirty="0"/>
          </a:p>
          <a:p>
            <a:pPr marL="139700" indent="0" algn="l">
              <a:buNone/>
            </a:pPr>
            <a:r>
              <a:rPr lang="es-ES" dirty="0"/>
              <a:t>Es bueno saber cómo funciona para colaborar de manera más eficaz con sus colegas, mejorar su seguridad, descubrir nuevas oportunidades y garantizar mantener nuestra competitividad. Se pueden compartir enlaces a carpetas con fotos, vídeos, documentos, etc. Podemos usarlo como un lugar de trabajo común para un grupo de personas con acceso para crear y editar archivos dentro de una carpeta predeterminada. El almacenamiento en la nube es un servicio de almacenamiento de datos en el que los datos digitales se almacenan virtualmente en grupos lógicos.</a:t>
            </a:r>
          </a:p>
          <a:p>
            <a:pPr marL="139700" indent="0">
              <a:buNone/>
            </a:pPr>
            <a:r>
              <a:rPr lang="en-GB" dirty="0"/>
              <a:t> </a:t>
            </a:r>
            <a:endParaRPr lang="es-ES" dirty="0"/>
          </a:p>
          <a:p>
            <a:pPr marL="139700" indent="0" algn="l">
              <a:buNone/>
            </a:pPr>
            <a:r>
              <a:rPr lang="es-ES" dirty="0"/>
              <a:t>Aquí hay una lista de valiosas soluciones en la nube que puede usar en sus actividades cotidianas:</a:t>
            </a:r>
          </a:p>
          <a:p>
            <a:pPr marL="139700" indent="0" algn="l">
              <a:buNone/>
            </a:pPr>
            <a:endParaRPr lang="es-ES" dirty="0"/>
          </a:p>
          <a:p>
            <a:pPr marL="139700" indent="0">
              <a:buNone/>
            </a:pPr>
            <a:r>
              <a:rPr lang="en-GB" b="1" u="sng" dirty="0"/>
              <a:t>Google Drive, Dropbox, WeTransfer, OneDrive, MEGA, </a:t>
            </a:r>
            <a:r>
              <a:rPr lang="en-GB" b="1" u="sng" dirty="0" err="1"/>
              <a:t>Mediafire</a:t>
            </a:r>
            <a:r>
              <a:rPr lang="en-GB" b="1" u="sng" dirty="0"/>
              <a:t>, Zippyshare (https://www.zippyshare.com/) and reep.io (https://reep.io/) </a:t>
            </a:r>
            <a:endParaRPr lang="en-GB" dirty="0"/>
          </a:p>
          <a:p>
            <a:pPr marL="139700" indent="0">
              <a:buNone/>
            </a:pPr>
            <a:endParaRPr lang="en-GB" dirty="0"/>
          </a:p>
          <a:p>
            <a:pPr marL="139700" indent="0">
              <a:buNone/>
            </a:pPr>
            <a:endParaRPr lang="en-GB" dirty="0"/>
          </a:p>
          <a:p>
            <a:pPr marL="139700" indent="0">
              <a:buNone/>
            </a:pPr>
            <a:endParaRPr lang="en-GB" dirty="0"/>
          </a:p>
          <a:p>
            <a:pPr marL="139700" indent="0">
              <a:buNone/>
            </a:pPr>
            <a:r>
              <a:rPr lang="en-GB" dirty="0"/>
              <a:t>, </a:t>
            </a:r>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733204" y="139898"/>
            <a:ext cx="7872707" cy="1263600"/>
          </a:xfrm>
        </p:spPr>
        <p:txBody>
          <a:bodyPr/>
          <a:lstStyle/>
          <a:p>
            <a:r>
              <a:rPr lang="en-GB" dirty="0">
                <a:solidFill>
                  <a:srgbClr val="F24F4F"/>
                </a:solidFill>
                <a:latin typeface="Cambria" panose="02040503050406030204" pitchFamily="18" charset="0"/>
              </a:rPr>
              <a:t>¿</a:t>
            </a:r>
            <a:r>
              <a:rPr lang="en-GB" dirty="0" err="1">
                <a:solidFill>
                  <a:srgbClr val="F24F4F"/>
                </a:solidFill>
                <a:latin typeface="Cambria" panose="02040503050406030204" pitchFamily="18" charset="0"/>
              </a:rPr>
              <a:t>Cómo</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almacenar</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nuestros</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datos</a:t>
            </a:r>
            <a:r>
              <a:rPr lang="en-GB" dirty="0">
                <a:solidFill>
                  <a:srgbClr val="F24F4F"/>
                </a:solidFill>
                <a:latin typeface="Cambria" panose="02040503050406030204" pitchFamily="18" charset="0"/>
              </a:rPr>
              <a:t>?</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10048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lvl="0"/>
            <a:r>
              <a:rPr lang="es" sz="6000" dirty="0">
                <a:solidFill>
                  <a:srgbClr val="E06666"/>
                </a:solidFill>
                <a:latin typeface="Cambria"/>
                <a:ea typeface="Cambria"/>
                <a:cs typeface="Cambria"/>
                <a:sym typeface="Cambria"/>
              </a:rPr>
              <a:t>¡GRACIAS!</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099354" y="1508837"/>
            <a:ext cx="7239345" cy="1586432"/>
          </a:xfrm>
          <a:prstGeom prst="rect">
            <a:avLst/>
          </a:prstGeom>
        </p:spPr>
        <p:txBody>
          <a:bodyPr spcFirstLastPara="1" wrap="square" lIns="91425" tIns="91425" rIns="91425" bIns="91425" anchor="t" anchorCtr="0">
            <a:noAutofit/>
          </a:bodyPr>
          <a:lstStyle/>
          <a:p>
            <a:r>
              <a:rPr lang="en-GB" sz="3200" b="0" dirty="0" err="1">
                <a:solidFill>
                  <a:srgbClr val="E06666"/>
                </a:solidFill>
                <a:latin typeface="Cambria"/>
                <a:ea typeface="Cambria"/>
              </a:rPr>
              <a:t>Creación</a:t>
            </a:r>
            <a:r>
              <a:rPr lang="en-GB" sz="3200" b="0" dirty="0">
                <a:solidFill>
                  <a:srgbClr val="E06666"/>
                </a:solidFill>
                <a:latin typeface="Cambria"/>
                <a:ea typeface="Cambria"/>
              </a:rPr>
              <a:t> digital para </a:t>
            </a:r>
            <a:r>
              <a:rPr lang="en-GB" sz="3200" b="0" dirty="0" err="1">
                <a:solidFill>
                  <a:srgbClr val="E06666"/>
                </a:solidFill>
                <a:latin typeface="Cambria"/>
                <a:ea typeface="Cambria"/>
              </a:rPr>
              <a:t>empresas</a:t>
            </a:r>
            <a:r>
              <a:rPr lang="en-GB" sz="3200" b="0" dirty="0">
                <a:solidFill>
                  <a:srgbClr val="E06666"/>
                </a:solidFill>
                <a:latin typeface="Cambria"/>
                <a:ea typeface="Cambria"/>
              </a:rPr>
              <a:t> </a:t>
            </a:r>
            <a:br>
              <a:rPr lang="en-GB" sz="3200" b="0" dirty="0">
                <a:solidFill>
                  <a:srgbClr val="E06666"/>
                </a:solidFill>
                <a:latin typeface="Cambria"/>
                <a:ea typeface="Cambria"/>
              </a:rPr>
            </a:br>
            <a:r>
              <a:rPr lang="en-GB" sz="3200" b="0" dirty="0">
                <a:solidFill>
                  <a:srgbClr val="E06666"/>
                </a:solidFill>
                <a:latin typeface="Cambria"/>
                <a:ea typeface="Cambria"/>
              </a:rPr>
              <a:t>de </a:t>
            </a:r>
            <a:r>
              <a:rPr lang="en-GB" sz="3200" b="0" dirty="0" err="1">
                <a:solidFill>
                  <a:srgbClr val="E06666"/>
                </a:solidFill>
                <a:latin typeface="Cambria"/>
                <a:ea typeface="Cambria"/>
              </a:rPr>
              <a:t>arte</a:t>
            </a:r>
            <a:r>
              <a:rPr lang="en-GB" sz="3200" b="0" dirty="0">
                <a:solidFill>
                  <a:srgbClr val="E06666"/>
                </a:solidFill>
                <a:latin typeface="Cambria"/>
                <a:ea typeface="Cambria"/>
              </a:rPr>
              <a:t> y </a:t>
            </a:r>
            <a:r>
              <a:rPr lang="en-GB" sz="3200" b="0" dirty="0" err="1">
                <a:solidFill>
                  <a:srgbClr val="E06666"/>
                </a:solidFill>
                <a:latin typeface="Cambria"/>
                <a:ea typeface="Cambria"/>
              </a:rPr>
              <a:t>artesanía</a:t>
            </a:r>
            <a:r>
              <a:rPr lang="en-GB" sz="3200" b="0" dirty="0">
                <a:solidFill>
                  <a:srgbClr val="E06666"/>
                </a:solidFill>
                <a:latin typeface="Cambria"/>
                <a:ea typeface="Cambria"/>
              </a:rPr>
              <a:t/>
            </a:r>
            <a:br>
              <a:rPr lang="en-GB" sz="3200" b="0" dirty="0">
                <a:solidFill>
                  <a:srgbClr val="E06666"/>
                </a:solidFill>
                <a:latin typeface="Cambria"/>
                <a:ea typeface="Cambria"/>
              </a:rPr>
            </a:br>
            <a:endParaRPr sz="3200" b="0" dirty="0">
              <a:solidFill>
                <a:srgbClr val="E06666"/>
              </a:solidFill>
              <a:latin typeface="Cambria"/>
              <a:ea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454070"/>
            <a:ext cx="7138200" cy="1263600"/>
          </a:xfrm>
        </p:spPr>
        <p:txBody>
          <a:bodyPr/>
          <a:lstStyle/>
          <a:p>
            <a:r>
              <a:rPr lang="es-ES" b="0" dirty="0">
                <a:solidFill>
                  <a:srgbClr val="F24F4F"/>
                </a:solidFill>
                <a:latin typeface="Cambria" panose="02040503050406030204" pitchFamily="18" charset="0"/>
              </a:rPr>
              <a:t>UNIDAD 1. </a:t>
            </a:r>
            <a:r>
              <a:rPr lang="en-GB" b="0" dirty="0" err="1">
                <a:solidFill>
                  <a:srgbClr val="F24F4F"/>
                </a:solidFill>
                <a:latin typeface="Cambria" panose="02040503050406030204" pitchFamily="18" charset="0"/>
              </a:rPr>
              <a:t>Evaluación</a:t>
            </a:r>
            <a:r>
              <a:rPr lang="en-GB" b="0" dirty="0">
                <a:solidFill>
                  <a:srgbClr val="F24F4F"/>
                </a:solidFill>
                <a:latin typeface="Cambria" panose="02040503050406030204" pitchFamily="18" charset="0"/>
              </a:rPr>
              <a:t> y </a:t>
            </a:r>
            <a:r>
              <a:rPr lang="en-GB" b="0" dirty="0" err="1">
                <a:solidFill>
                  <a:srgbClr val="F24F4F"/>
                </a:solidFill>
                <a:latin typeface="Cambria" panose="02040503050406030204" pitchFamily="18" charset="0"/>
              </a:rPr>
              <a:t>gestión</a:t>
            </a:r>
            <a:r>
              <a:rPr lang="en-GB" b="0" dirty="0">
                <a:solidFill>
                  <a:srgbClr val="F24F4F"/>
                </a:solidFill>
                <a:latin typeface="Cambria" panose="02040503050406030204" pitchFamily="18" charset="0"/>
              </a:rPr>
              <a:t> de </a:t>
            </a:r>
            <a:r>
              <a:rPr lang="en-GB" b="0" dirty="0" err="1">
                <a:solidFill>
                  <a:srgbClr val="F24F4F"/>
                </a:solidFill>
                <a:latin typeface="Cambria" panose="02040503050406030204" pitchFamily="18" charset="0"/>
              </a:rPr>
              <a:t>datos</a:t>
            </a:r>
            <a:r>
              <a:rPr lang="en-GB" b="0" dirty="0">
                <a:solidFill>
                  <a:srgbClr val="F24F4F"/>
                </a:solidFill>
                <a:latin typeface="Cambria" panose="02040503050406030204" pitchFamily="18" charset="0"/>
              </a:rPr>
              <a:t>, </a:t>
            </a:r>
            <a:r>
              <a:rPr lang="en-GB" b="0" dirty="0" err="1">
                <a:solidFill>
                  <a:srgbClr val="F24F4F"/>
                </a:solidFill>
                <a:latin typeface="Cambria" panose="02040503050406030204" pitchFamily="18" charset="0"/>
              </a:rPr>
              <a:t>información</a:t>
            </a:r>
            <a:r>
              <a:rPr lang="en-GB" b="0" dirty="0">
                <a:solidFill>
                  <a:srgbClr val="F24F4F"/>
                </a:solidFill>
                <a:latin typeface="Cambria" panose="02040503050406030204" pitchFamily="18" charset="0"/>
              </a:rPr>
              <a:t> y </a:t>
            </a:r>
            <a:r>
              <a:rPr lang="en-GB" b="0" dirty="0" err="1">
                <a:solidFill>
                  <a:srgbClr val="F24F4F"/>
                </a:solidFill>
                <a:latin typeface="Cambria" panose="02040503050406030204" pitchFamily="18" charset="0"/>
              </a:rPr>
              <a:t>contenido</a:t>
            </a:r>
            <a:r>
              <a:rPr lang="en-GB" b="0" dirty="0">
                <a:solidFill>
                  <a:srgbClr val="F24F4F"/>
                </a:solidFill>
                <a:latin typeface="Cambria" panose="02040503050406030204" pitchFamily="18" charset="0"/>
              </a:rPr>
              <a:t> digital</a:t>
            </a:r>
            <a:r>
              <a:rPr lang="en-GB" dirty="0"/>
              <a:t/>
            </a:r>
            <a:br>
              <a:rPr lang="en-GB" dirty="0"/>
            </a:b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s-ES_tradnl" dirty="0"/>
              <a:t>Los artesanos pueden conseguir nuevas perspectivas sobre la creación de contenido digital para hacer negocios y publicitar sus productos o servicios online. Las estrategias de posicionamiento y de búsqueda son particularmente importantes cuando un nuevo artesano llega al mercado electrónico. </a:t>
            </a:r>
            <a:endParaRPr lang="es-ES" dirty="0"/>
          </a:p>
          <a:p>
            <a:pPr marL="139700" indent="0">
              <a:buNone/>
            </a:pPr>
            <a:r>
              <a:rPr lang="en-GB" dirty="0"/>
              <a:t>Para </a:t>
            </a:r>
            <a:r>
              <a:rPr lang="en-GB" dirty="0" err="1"/>
              <a:t>discriminar</a:t>
            </a:r>
            <a:r>
              <a:rPr lang="en-GB" dirty="0"/>
              <a:t> </a:t>
            </a:r>
            <a:r>
              <a:rPr lang="en-GB" dirty="0" err="1"/>
              <a:t>distintas</a:t>
            </a:r>
            <a:r>
              <a:rPr lang="en-GB" dirty="0"/>
              <a:t> webs y </a:t>
            </a:r>
            <a:r>
              <a:rPr lang="en-GB" dirty="0" err="1"/>
              <a:t>filtrar</a:t>
            </a:r>
            <a:r>
              <a:rPr lang="en-GB" dirty="0"/>
              <a:t> </a:t>
            </a:r>
            <a:r>
              <a:rPr lang="en-GB" dirty="0" err="1"/>
              <a:t>nuestras</a:t>
            </a:r>
            <a:r>
              <a:rPr lang="en-GB" dirty="0"/>
              <a:t> </a:t>
            </a:r>
            <a:r>
              <a:rPr lang="en-GB" dirty="0" err="1"/>
              <a:t>búsquedas</a:t>
            </a:r>
            <a:r>
              <a:rPr lang="en-GB" dirty="0"/>
              <a:t> </a:t>
            </a:r>
            <a:r>
              <a:rPr lang="en-GB" dirty="0" err="1"/>
              <a:t>podemos</a:t>
            </a:r>
            <a:r>
              <a:rPr lang="en-GB" dirty="0"/>
              <a:t> </a:t>
            </a:r>
            <a:r>
              <a:rPr lang="en-GB" dirty="0" err="1"/>
              <a:t>usar</a:t>
            </a:r>
            <a:r>
              <a:rPr lang="en-GB" dirty="0"/>
              <a:t> </a:t>
            </a:r>
            <a:r>
              <a:rPr lang="en-GB" dirty="0" err="1"/>
              <a:t>distintas</a:t>
            </a:r>
            <a:r>
              <a:rPr lang="en-GB" dirty="0"/>
              <a:t> </a:t>
            </a:r>
            <a:r>
              <a:rPr lang="en-GB" dirty="0" err="1"/>
              <a:t>estrategias</a:t>
            </a:r>
            <a:r>
              <a:rPr lang="en-GB" dirty="0"/>
              <a:t> de </a:t>
            </a:r>
            <a:r>
              <a:rPr lang="en-GB" dirty="0" err="1"/>
              <a:t>búsqueda</a:t>
            </a:r>
            <a:r>
              <a:rPr lang="en-GB" dirty="0"/>
              <a:t>, </a:t>
            </a:r>
            <a:r>
              <a:rPr lang="en-GB" dirty="0" err="1"/>
              <a:t>como</a:t>
            </a:r>
            <a:r>
              <a:rPr lang="en-GB" dirty="0"/>
              <a:t> por </a:t>
            </a:r>
            <a:r>
              <a:rPr lang="en-GB" dirty="0" err="1"/>
              <a:t>ejemplo</a:t>
            </a:r>
            <a:r>
              <a:rPr lang="en-GB" dirty="0"/>
              <a:t>:</a:t>
            </a:r>
          </a:p>
          <a:p>
            <a:pPr marL="139700" indent="0">
              <a:buNone/>
            </a:pPr>
            <a:r>
              <a:rPr lang="en-GB" dirty="0" err="1"/>
              <a:t>Usar</a:t>
            </a:r>
            <a:r>
              <a:rPr lang="en-GB" dirty="0"/>
              <a:t> palabras claves </a:t>
            </a:r>
            <a:r>
              <a:rPr lang="en-GB" dirty="0" err="1"/>
              <a:t>concretas</a:t>
            </a:r>
            <a:r>
              <a:rPr lang="en-GB" dirty="0"/>
              <a:t>, no </a:t>
            </a:r>
            <a:r>
              <a:rPr lang="en-GB" dirty="0" err="1"/>
              <a:t>usar</a:t>
            </a:r>
            <a:r>
              <a:rPr lang="en-GB" dirty="0"/>
              <a:t> </a:t>
            </a:r>
            <a:r>
              <a:rPr lang="en-GB" dirty="0" err="1"/>
              <a:t>términos</a:t>
            </a:r>
            <a:r>
              <a:rPr lang="en-GB" dirty="0"/>
              <a:t> </a:t>
            </a:r>
            <a:r>
              <a:rPr lang="en-GB" dirty="0" err="1"/>
              <a:t>genéricos</a:t>
            </a:r>
            <a:r>
              <a:rPr lang="en-GB" dirty="0"/>
              <a:t> </a:t>
            </a:r>
            <a:r>
              <a:rPr lang="en-GB" dirty="0" err="1"/>
              <a:t>ni</a:t>
            </a:r>
            <a:r>
              <a:rPr lang="en-GB" dirty="0"/>
              <a:t> </a:t>
            </a:r>
            <a:r>
              <a:rPr lang="en-GB" dirty="0" err="1"/>
              <a:t>signos</a:t>
            </a:r>
            <a:r>
              <a:rPr lang="en-GB" dirty="0"/>
              <a:t> de </a:t>
            </a:r>
            <a:r>
              <a:rPr lang="en-GB" dirty="0" err="1"/>
              <a:t>puntuación</a:t>
            </a:r>
            <a:r>
              <a:rPr lang="en-GB" dirty="0"/>
              <a:t>, y </a:t>
            </a:r>
            <a:r>
              <a:rPr lang="en-GB" dirty="0" err="1"/>
              <a:t>excluir</a:t>
            </a:r>
            <a:r>
              <a:rPr lang="en-GB" dirty="0"/>
              <a:t> </a:t>
            </a:r>
            <a:r>
              <a:rPr lang="en-GB" dirty="0" err="1"/>
              <a:t>resultados</a:t>
            </a:r>
            <a:r>
              <a:rPr lang="en-GB" dirty="0"/>
              <a:t> con los </a:t>
            </a:r>
            <a:r>
              <a:rPr lang="en-GB" dirty="0" err="1"/>
              <a:t>Operadores</a:t>
            </a:r>
            <a:r>
              <a:rPr lang="en-GB" dirty="0"/>
              <a:t> (-), (+),  y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Filtrando datos</a:t>
            </a: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s-ES_tradnl" dirty="0"/>
              <a:t>Existen muchos programas (como Artisteer, Dreamweaver) y plataformas (como Wordpress, Wix, Sitebuilder.com) que podemos utilizar para crear nuestra página web y hay una amplia variedad de plantillas gratuitas online</a:t>
            </a:r>
            <a:r>
              <a:rPr lang="en-GB" dirty="0"/>
              <a:t>. </a:t>
            </a:r>
            <a:br>
              <a:rPr lang="en-GB" dirty="0"/>
            </a:br>
            <a:r>
              <a:rPr lang="en-GB" dirty="0" err="1"/>
              <a:t>Aquí</a:t>
            </a:r>
            <a:r>
              <a:rPr lang="en-GB" dirty="0"/>
              <a:t> hay un enlace para </a:t>
            </a:r>
            <a:r>
              <a:rPr lang="en-GB" dirty="0" err="1"/>
              <a:t>descargar</a:t>
            </a:r>
            <a:r>
              <a:rPr lang="en-GB" dirty="0"/>
              <a:t> Wordpress:</a:t>
            </a:r>
            <a:br>
              <a:rPr lang="en-GB" dirty="0"/>
            </a:br>
            <a:r>
              <a:rPr lang="en-GB" u="sng" dirty="0">
                <a:hlinkClick r:id="rId2"/>
              </a:rPr>
              <a:t>http://wordpress.org/download/</a:t>
            </a:r>
            <a:r>
              <a:rPr lang="en-GB" dirty="0"/>
              <a:t>.</a:t>
            </a:r>
          </a:p>
          <a:p>
            <a:pPr marL="139700" indent="0">
              <a:buNone/>
            </a:pPr>
            <a:r>
              <a:rPr lang="en-GB" dirty="0"/>
              <a:t>El </a:t>
            </a:r>
            <a:r>
              <a:rPr lang="en-GB" dirty="0" err="1"/>
              <a:t>contenido</a:t>
            </a:r>
            <a:r>
              <a:rPr lang="en-GB" dirty="0"/>
              <a:t> y </a:t>
            </a:r>
            <a:r>
              <a:rPr lang="en-GB" dirty="0" err="1"/>
              <a:t>estructura</a:t>
            </a:r>
            <a:r>
              <a:rPr lang="en-GB" dirty="0"/>
              <a:t> de una </a:t>
            </a:r>
            <a:r>
              <a:rPr lang="en-GB" dirty="0" err="1"/>
              <a:t>página</a:t>
            </a:r>
            <a:r>
              <a:rPr lang="en-GB" dirty="0"/>
              <a:t> web </a:t>
            </a:r>
            <a:r>
              <a:rPr lang="en-GB" dirty="0" err="1"/>
              <a:t>debería</a:t>
            </a:r>
            <a:r>
              <a:rPr lang="en-GB" dirty="0"/>
              <a:t> </a:t>
            </a:r>
            <a:r>
              <a:rPr lang="en-GB" dirty="0" err="1"/>
              <a:t>seguir</a:t>
            </a:r>
            <a:r>
              <a:rPr lang="en-GB" dirty="0"/>
              <a:t> los </a:t>
            </a:r>
            <a:r>
              <a:rPr lang="en-GB" dirty="0" err="1"/>
              <a:t>siguientes</a:t>
            </a:r>
            <a:r>
              <a:rPr lang="en-GB" dirty="0"/>
              <a:t> </a:t>
            </a:r>
            <a:r>
              <a:rPr lang="en-GB" dirty="0" err="1"/>
              <a:t>criterios</a:t>
            </a:r>
            <a:r>
              <a:rPr lang="en-GB" dirty="0"/>
              <a:t> </a:t>
            </a:r>
            <a:r>
              <a:rPr lang="en-GB" dirty="0" err="1"/>
              <a:t>básicos</a:t>
            </a:r>
            <a:r>
              <a:rPr lang="en-GB" dirty="0"/>
              <a:t>: </a:t>
            </a:r>
            <a:r>
              <a:rPr lang="en-GB" dirty="0" err="1"/>
              <a:t>usabilidad</a:t>
            </a:r>
            <a:r>
              <a:rPr lang="en-GB" dirty="0"/>
              <a:t>, </a:t>
            </a:r>
            <a:r>
              <a:rPr lang="it-IT" dirty="0"/>
              <a:t>facilidad de uso y accesibilidad</a:t>
            </a:r>
            <a:r>
              <a:rPr lang="en-GB" dirty="0"/>
              <a:t>. </a:t>
            </a:r>
            <a:r>
              <a:rPr lang="es-ES_tradnl" dirty="0"/>
              <a:t>Colores, tipografía, logotipo y página web de su página de artesanía indican quién es usted y qué representa.</a:t>
            </a:r>
            <a:r>
              <a:rPr lang="en-GB" dirty="0"/>
              <a:t/>
            </a:r>
            <a:br>
              <a:rPr lang="en-GB" dirty="0"/>
            </a:b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663694" y="189989"/>
            <a:ext cx="7816611" cy="1263600"/>
          </a:xfrm>
        </p:spPr>
        <p:txBody>
          <a:bodyPr/>
          <a:lstStyle/>
          <a:p>
            <a:r>
              <a:rPr lang="es-ES" dirty="0">
                <a:solidFill>
                  <a:srgbClr val="F24F4F"/>
                </a:solidFill>
                <a:latin typeface="Cambria" panose="02040503050406030204" pitchFamily="18" charset="0"/>
              </a:rPr>
              <a:t>Creación de una nueva página web</a:t>
            </a:r>
          </a:p>
        </p:txBody>
      </p:sp>
    </p:spTree>
    <p:extLst>
      <p:ext uri="{BB962C8B-B14F-4D97-AF65-F5344CB8AC3E}">
        <p14:creationId xmlns:p14="http://schemas.microsoft.com/office/powerpoint/2010/main" val="349694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100458" y="2408698"/>
            <a:ext cx="7138200" cy="2291040"/>
          </a:xfrm>
        </p:spPr>
        <p:txBody>
          <a:bodyPr/>
          <a:lstStyle/>
          <a:p>
            <a:pPr marL="139700" indent="0">
              <a:buNone/>
            </a:pPr>
            <a:r>
              <a:rPr lang="es-ES_tradnl" dirty="0"/>
              <a:t>Crear una página web no tiene sentido si nadie la ve. </a:t>
            </a:r>
            <a:r>
              <a:rPr lang="es-ES" dirty="0"/>
              <a:t>Es necesario implementar un programa </a:t>
            </a:r>
            <a:r>
              <a:rPr lang="es-ES_tradnl" dirty="0"/>
              <a:t>SEO (optimización para los motores </a:t>
            </a:r>
            <a:r>
              <a:rPr lang="es-ES_tradnl"/>
              <a:t>de </a:t>
            </a:r>
            <a:r>
              <a:rPr lang="es-ES_tradnl" smtClean="0"/>
              <a:t>búsqueda).</a:t>
            </a:r>
            <a:endParaRPr lang="es-ES" dirty="0"/>
          </a:p>
          <a:p>
            <a:pPr marL="139700" indent="0">
              <a:buNone/>
            </a:pPr>
            <a:r>
              <a:rPr lang="en-GB" dirty="0" err="1"/>
              <a:t>Algunos</a:t>
            </a:r>
            <a:r>
              <a:rPr lang="en-GB" dirty="0"/>
              <a:t> </a:t>
            </a:r>
            <a:r>
              <a:rPr lang="en-GB" dirty="0" err="1"/>
              <a:t>elementos</a:t>
            </a:r>
            <a:r>
              <a:rPr lang="en-GB" dirty="0"/>
              <a:t> para un </a:t>
            </a:r>
            <a:r>
              <a:rPr lang="en-GB" dirty="0" err="1"/>
              <a:t>buen</a:t>
            </a:r>
            <a:r>
              <a:rPr lang="en-GB" dirty="0"/>
              <a:t> SEO son: </a:t>
            </a:r>
            <a:r>
              <a:rPr lang="en-GB" dirty="0" err="1"/>
              <a:t>Metaetiquetas</a:t>
            </a:r>
            <a:r>
              <a:rPr lang="en-GB" dirty="0"/>
              <a:t>, </a:t>
            </a:r>
            <a:r>
              <a:rPr lang="en-GB" dirty="0" err="1"/>
              <a:t>metadatos</a:t>
            </a:r>
            <a:r>
              <a:rPr lang="en-GB" dirty="0"/>
              <a:t> </a:t>
            </a:r>
            <a:r>
              <a:rPr lang="en-GB" dirty="0" err="1"/>
              <a:t>en</a:t>
            </a:r>
            <a:r>
              <a:rPr lang="en-GB" dirty="0"/>
              <a:t> las </a:t>
            </a:r>
            <a:r>
              <a:rPr lang="en-GB" dirty="0" err="1"/>
              <a:t>imágenes</a:t>
            </a:r>
            <a:r>
              <a:rPr lang="en-GB" dirty="0"/>
              <a:t>, enlaces </a:t>
            </a:r>
            <a:r>
              <a:rPr lang="en-GB" dirty="0" err="1"/>
              <a:t>internos</a:t>
            </a:r>
            <a:r>
              <a:rPr lang="en-GB" dirty="0"/>
              <a:t>, la </a:t>
            </a:r>
            <a:r>
              <a:rPr lang="en-GB" dirty="0" err="1"/>
              <a:t>estructura</a:t>
            </a:r>
            <a:r>
              <a:rPr lang="en-GB" dirty="0"/>
              <a:t> de la </a:t>
            </a:r>
            <a:r>
              <a:rPr lang="en-GB" dirty="0" err="1"/>
              <a:t>página</a:t>
            </a:r>
            <a:r>
              <a:rPr lang="en-GB" dirty="0"/>
              <a:t> web, y palabras clave </a:t>
            </a:r>
            <a:r>
              <a:rPr lang="en-GB" dirty="0" err="1"/>
              <a:t>adecuadas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1085479"/>
            <a:ext cx="7138200" cy="1263600"/>
          </a:xfrm>
        </p:spPr>
        <p:txBody>
          <a:bodyPr/>
          <a:lstStyle/>
          <a:p>
            <a:r>
              <a:rPr lang="en-GB" dirty="0" err="1">
                <a:solidFill>
                  <a:srgbClr val="F24F4F"/>
                </a:solidFill>
                <a:latin typeface="Cambria" panose="02040503050406030204" pitchFamily="18" charset="0"/>
              </a:rPr>
              <a:t>Implementación</a:t>
            </a:r>
            <a:r>
              <a:rPr lang="en-GB" dirty="0">
                <a:solidFill>
                  <a:srgbClr val="F24F4F"/>
                </a:solidFill>
                <a:latin typeface="Cambria" panose="02040503050406030204" pitchFamily="18" charset="0"/>
              </a:rPr>
              <a:t> de un </a:t>
            </a:r>
            <a:r>
              <a:rPr lang="en-GB" dirty="0" err="1">
                <a:solidFill>
                  <a:srgbClr val="F24F4F"/>
                </a:solidFill>
                <a:latin typeface="Cambria" panose="02040503050406030204" pitchFamily="18" charset="0"/>
              </a:rPr>
              <a:t>programa</a:t>
            </a:r>
            <a:r>
              <a:rPr lang="en-GB" dirty="0">
                <a:solidFill>
                  <a:srgbClr val="F24F4F"/>
                </a:solidFill>
                <a:latin typeface="Cambria" panose="02040503050406030204" pitchFamily="18" charset="0"/>
              </a:rPr>
              <a:t> SEO (search engine optimization)</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43841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s-ES" dirty="0"/>
              <a:t>Al crear una nueva página web, es la hora de dominar nuestras habilidades comunicativas para llegar al público más diverso en términos de edad, género, características sociales y ocupaciones. Es necesario compartir contenido diferente en cada una de nuestras redes sociales para ampliar el alcance de nuestra marca y poder escalar en nuestras campañas.</a:t>
            </a:r>
            <a:br>
              <a:rPr lang="es-ES" dirty="0"/>
            </a:br>
            <a:r>
              <a:rPr lang="es-ES" dirty="0"/>
              <a:t>También es importante seleccionar las redes sociales más apropiadas para la visibilidad de su empresa.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Redes </a:t>
            </a:r>
            <a:r>
              <a:rPr lang="en-GB" dirty="0" err="1">
                <a:solidFill>
                  <a:srgbClr val="F24F4F"/>
                </a:solidFill>
                <a:latin typeface="Cambria" panose="02040503050406030204" pitchFamily="18" charset="0"/>
              </a:rPr>
              <a:t>sociales</a:t>
            </a:r>
            <a:r>
              <a:rPr lang="en-GB" dirty="0">
                <a:solidFill>
                  <a:srgbClr val="F24F4F"/>
                </a:solidFill>
                <a:latin typeface="Cambria" panose="02040503050406030204" pitchFamily="18" charset="0"/>
              </a:rPr>
              <a:t> para </a:t>
            </a:r>
            <a:r>
              <a:rPr lang="en-GB" dirty="0" err="1">
                <a:solidFill>
                  <a:srgbClr val="F24F4F"/>
                </a:solidFill>
                <a:latin typeface="Cambria" panose="02040503050406030204" pitchFamily="18" charset="0"/>
              </a:rPr>
              <a:t>negocios</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7464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it-IT" dirty="0"/>
              <a:t>Para empresas medianas y grandes, Whatsapp potencia su comunicación con clientes de todo el mundo. Además de enviar y recibir mensajes de texto, algunas funciones interesantes que podrían interesarle como emprendedor son</a:t>
            </a:r>
            <a:r>
              <a:rPr lang="en-GB" dirty="0"/>
              <a:t>:</a:t>
            </a:r>
          </a:p>
          <a:p>
            <a:pPr lvl="0" algn="l"/>
            <a:r>
              <a:rPr lang="es-ES_tradnl" dirty="0"/>
              <a:t>Crear una cuenta de empresa, chatear con clientes, responder a sus preguntas y publicitar sus nuevos productos en tiempo real.</a:t>
            </a:r>
            <a:endParaRPr lang="es-ES" dirty="0"/>
          </a:p>
          <a:p>
            <a:pPr lvl="0" algn="l"/>
            <a:r>
              <a:rPr lang="es-ES_tradnl" dirty="0"/>
              <a:t>Crear grupos de chat con clientes para promocionar nuevas creaciones, ventas, ofertas, etc.</a:t>
            </a:r>
            <a:endParaRPr lang="es-ES" dirty="0"/>
          </a:p>
          <a:p>
            <a:pPr lvl="0" algn="l"/>
            <a:r>
              <a:rPr lang="es-ES_tradnl" dirty="0"/>
              <a:t>Enviar fotos, vídeos y mensajes de voz </a:t>
            </a:r>
            <a:endParaRPr lang="es-ES" dirty="0"/>
          </a:p>
          <a:p>
            <a:pPr lvl="0" algn="l"/>
            <a:r>
              <a:rPr lang="es-ES_tradnl" dirty="0"/>
              <a:t>Usar imágenes en nuestro estado para publicitar nuestra marca escribiendo textos claros e impactantes</a:t>
            </a:r>
            <a:endParaRPr lang="es-ES" dirty="0"/>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473554"/>
            <a:ext cx="7138200" cy="1263600"/>
          </a:xfrm>
        </p:spPr>
        <p:txBody>
          <a:bodyPr/>
          <a:lstStyle/>
          <a:p>
            <a:r>
              <a:rPr lang="en-GB" dirty="0" err="1">
                <a:solidFill>
                  <a:srgbClr val="F24F4F"/>
                </a:solidFill>
                <a:latin typeface="Cambria" panose="02040503050406030204" pitchFamily="18" charset="0"/>
              </a:rPr>
              <a:t>Funciones</a:t>
            </a:r>
            <a:r>
              <a:rPr lang="en-GB" dirty="0">
                <a:solidFill>
                  <a:srgbClr val="F24F4F"/>
                </a:solidFill>
                <a:latin typeface="Cambria" panose="02040503050406030204" pitchFamily="18" charset="0"/>
              </a:rPr>
              <a:t> de </a:t>
            </a:r>
            <a:r>
              <a:rPr lang="en-GB" dirty="0" err="1">
                <a:solidFill>
                  <a:srgbClr val="F24F4F"/>
                </a:solidFill>
                <a:latin typeface="Cambria" panose="02040503050406030204" pitchFamily="18" charset="0"/>
              </a:rPr>
              <a:t>Whatsapp</a:t>
            </a:r>
            <a:r>
              <a:rPr lang="en-GB" dirty="0">
                <a:solidFill>
                  <a:srgbClr val="F24F4F"/>
                </a:solidFill>
                <a:latin typeface="Cambria" panose="02040503050406030204" pitchFamily="18" charset="0"/>
              </a:rPr>
              <a:t> para </a:t>
            </a:r>
            <a:r>
              <a:rPr lang="en-GB" dirty="0" err="1">
                <a:solidFill>
                  <a:srgbClr val="F24F4F"/>
                </a:solidFill>
                <a:latin typeface="Cambria" panose="02040503050406030204" pitchFamily="18" charset="0"/>
              </a:rPr>
              <a:t>negocios</a:t>
            </a:r>
            <a:r>
              <a:rPr lang="en-GB" dirty="0">
                <a:solidFill>
                  <a:srgbClr val="F24F4F"/>
                </a:solidFill>
                <a:latin typeface="Cambria" panose="02040503050406030204" pitchFamily="18" charset="0"/>
              </a:rPr>
              <a:t>:</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224999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807584"/>
            <a:ext cx="7138200" cy="2465019"/>
          </a:xfrm>
        </p:spPr>
        <p:txBody>
          <a:bodyPr/>
          <a:lstStyle/>
          <a:p>
            <a:pPr marL="139700" indent="0" algn="l">
              <a:buNone/>
            </a:pPr>
            <a:r>
              <a:rPr lang="it-IT" dirty="0"/>
              <a:t>Cuando esté a punto de empezar a importar / exportar, no tiene que pensar en el mercado más lejano posible porque pueden surgir diversos problemas, incluso culturales. Hay algunos elementos que debemos tener en cuenta antes de internacionalizar nuestra empresa:</a:t>
            </a:r>
            <a:br>
              <a:rPr lang="it-IT" dirty="0"/>
            </a:br>
            <a:endParaRPr lang="es-ES" dirty="0"/>
          </a:p>
          <a:p>
            <a:pPr lvl="0" algn="l"/>
            <a:r>
              <a:rPr lang="es-ES" dirty="0"/>
              <a:t>Condiciones de ventas, </a:t>
            </a:r>
            <a:r>
              <a:rPr lang="it-IT" dirty="0"/>
              <a:t>restricciones de importación o aranceles que podrían impedir la competitividad </a:t>
            </a:r>
            <a:endParaRPr lang="es-ES" dirty="0"/>
          </a:p>
          <a:p>
            <a:pPr lvl="0" algn="l"/>
            <a:r>
              <a:rPr lang="es-ES_tradnl" dirty="0"/>
              <a:t>Sistemas de pagos</a:t>
            </a:r>
            <a:endParaRPr lang="es-ES" dirty="0"/>
          </a:p>
          <a:p>
            <a:pPr lvl="0" algn="l"/>
            <a:r>
              <a:rPr lang="es-ES_tradnl" dirty="0"/>
              <a:t>Logística </a:t>
            </a:r>
            <a:endParaRPr lang="es-ES" dirty="0"/>
          </a:p>
          <a:p>
            <a:pPr lvl="0" algn="l"/>
            <a:r>
              <a:rPr lang="es-ES" dirty="0"/>
              <a:t>Atención al cliente y servicios de asistencia de preventa y postventa </a:t>
            </a:r>
          </a:p>
          <a:p>
            <a:pPr marL="139700" lvl="0" indent="0" algn="l">
              <a:buNone/>
            </a:pPr>
            <a:r>
              <a:rPr lang="en-GB" dirty="0"/>
              <a:t> </a:t>
            </a:r>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1105354"/>
            <a:ext cx="7138200" cy="1263600"/>
          </a:xfrm>
        </p:spPr>
        <p:txBody>
          <a:bodyPr/>
          <a:lstStyle/>
          <a:p>
            <a:r>
              <a:rPr lang="en-GB" dirty="0" err="1">
                <a:solidFill>
                  <a:srgbClr val="F24F4F"/>
                </a:solidFill>
                <a:latin typeface="Cambria" panose="02040503050406030204" pitchFamily="18" charset="0"/>
              </a:rPr>
              <a:t>Estrategias</a:t>
            </a:r>
            <a:r>
              <a:rPr lang="en-GB" dirty="0">
                <a:solidFill>
                  <a:srgbClr val="F24F4F"/>
                </a:solidFill>
                <a:latin typeface="Cambria" panose="02040503050406030204" pitchFamily="18" charset="0"/>
              </a:rPr>
              <a:t> de </a:t>
            </a:r>
            <a:r>
              <a:rPr lang="en-GB" dirty="0" err="1">
                <a:solidFill>
                  <a:srgbClr val="F24F4F"/>
                </a:solidFill>
                <a:latin typeface="Cambria" panose="02040503050406030204" pitchFamily="18" charset="0"/>
              </a:rPr>
              <a:t>internacionalización</a:t>
            </a:r>
            <a:r>
              <a:rPr lang="en-GB" dirty="0">
                <a:solidFill>
                  <a:srgbClr val="F24F4F"/>
                </a:solidFill>
                <a:latin typeface="Cambria" panose="02040503050406030204" pitchFamily="18" charset="0"/>
              </a:rPr>
              <a:t> digital</a:t>
            </a:r>
            <a:r>
              <a:rPr lang="en-GB" dirty="0"/>
              <a:t/>
            </a:r>
            <a:br>
              <a:rPr lang="en-GB" dirty="0"/>
            </a:b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6542784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1104</Words>
  <Application>Microsoft Office PowerPoint</Application>
  <PresentationFormat>Presentación en pantalla (16:9)</PresentationFormat>
  <Paragraphs>84</Paragraphs>
  <Slides>13</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Garamond</vt:lpstr>
      <vt:lpstr>EB Garamond</vt:lpstr>
      <vt:lpstr>Times New Roman</vt:lpstr>
      <vt:lpstr>Century Gothic</vt:lpstr>
      <vt:lpstr>EB Garamond Medium</vt:lpstr>
      <vt:lpstr>Arial</vt:lpstr>
      <vt:lpstr>Cambria</vt:lpstr>
      <vt:lpstr>Simple Light</vt:lpstr>
      <vt:lpstr> ARTCademy “Academia de Artes y Artesanías”</vt:lpstr>
      <vt:lpstr>Creación digital para empresas  de arte y artesanía </vt:lpstr>
      <vt:lpstr>UNIDAD 1. Evaluación y gestión de datos, información y contenido digital </vt:lpstr>
      <vt:lpstr>Filtrando datos</vt:lpstr>
      <vt:lpstr>Creación de una nueva página web</vt:lpstr>
      <vt:lpstr>Implementación de un programa SEO (search engine optimization)</vt:lpstr>
      <vt:lpstr>Redes sociales para negocios</vt:lpstr>
      <vt:lpstr>Funciones de Whatsapp para negocios:</vt:lpstr>
      <vt:lpstr>Estrategias de internacionalización digital </vt:lpstr>
      <vt:lpstr>Estrategias de internacionalización digital </vt:lpstr>
      <vt:lpstr>Plataformas para la gestion de contenidos</vt:lpstr>
      <vt:lpstr>¿Cómo almacenar nuestros datos?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projects@internetwebsolutions.es</cp:lastModifiedBy>
  <cp:revision>50</cp:revision>
  <dcterms:modified xsi:type="dcterms:W3CDTF">2020-03-11T16:00:15Z</dcterms:modified>
</cp:coreProperties>
</file>