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5"/>
  </p:notesMasterIdLst>
  <p:sldIdLst>
    <p:sldId id="256" r:id="rId2"/>
    <p:sldId id="272" r:id="rId3"/>
    <p:sldId id="283" r:id="rId4"/>
    <p:sldId id="275" r:id="rId5"/>
    <p:sldId id="290" r:id="rId6"/>
    <p:sldId id="284" r:id="rId7"/>
    <p:sldId id="285" r:id="rId8"/>
    <p:sldId id="286" r:id="rId9"/>
    <p:sldId id="287" r:id="rId10"/>
    <p:sldId id="288" r:id="rId11"/>
    <p:sldId id="289" r:id="rId12"/>
    <p:sldId id="291" r:id="rId13"/>
    <p:sldId id="274" r:id="rId14"/>
  </p:sldIdLst>
  <p:sldSz cx="9144000" cy="5143500" type="screen16x9"/>
  <p:notesSz cx="6858000" cy="9144000"/>
  <p:embeddedFontLst>
    <p:embeddedFont>
      <p:font typeface="Cambria" panose="02040503050406030204" pitchFamily="18" charset="0"/>
      <p:regular r:id="rId16"/>
      <p:bold r:id="rId17"/>
      <p:italic r:id="rId18"/>
      <p:boldItalic r:id="rId19"/>
    </p:embeddedFont>
    <p:embeddedFont>
      <p:font typeface="Century Gothic" panose="020B0502020202020204" pitchFamily="34" charset="0"/>
      <p:regular r:id="rId20"/>
      <p:bold r:id="rId21"/>
      <p:italic r:id="rId22"/>
      <p:boldItalic r:id="rId23"/>
    </p:embeddedFont>
    <p:embeddedFont>
      <p:font typeface="EB Garamond" panose="020B0604020202020204" charset="0"/>
      <p:regular r:id="rId24"/>
      <p:bold r:id="rId25"/>
      <p:italic r:id="rId26"/>
      <p:boldItalic r:id="rId27"/>
    </p:embeddedFont>
    <p:embeddedFont>
      <p:font typeface="EB Garamond Medium" panose="020B0604020202020204" charset="0"/>
      <p:regular r:id="rId28"/>
      <p:bold r:id="rId29"/>
      <p:italic r:id="rId30"/>
      <p:boldItalic r:id="rId31"/>
    </p:embeddedFont>
    <p:embeddedFont>
      <p:font typeface="Garamond" panose="02020404030301010803" pitchFamily="18" charset="0"/>
      <p:regular r:id="rId32"/>
      <p:bold r:id="rId33"/>
      <p: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ordpress.org/download/"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2015800"/>
            <a:ext cx="3863976"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s" sz="2400" b="0" dirty="0">
                <a:latin typeface="Cambria"/>
                <a:ea typeface="Cambria"/>
                <a:cs typeface="Cambria"/>
                <a:sym typeface="Cambria"/>
              </a:rPr>
              <a:t>ARTCademy</a:t>
            </a:r>
            <a:endParaRPr sz="2400" b="0" dirty="0">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s" sz="2400" b="0" dirty="0">
                <a:solidFill>
                  <a:srgbClr val="E06666"/>
                </a:solidFill>
                <a:latin typeface="Cambria"/>
                <a:ea typeface="Cambria"/>
                <a:cs typeface="Cambria"/>
                <a:sym typeface="Cambria"/>
              </a:rPr>
              <a:t>“Arts and Crafts Academy”</a:t>
            </a:r>
            <a:endParaRPr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02900" y="1589282"/>
            <a:ext cx="7138200" cy="2465019"/>
          </a:xfrm>
        </p:spPr>
        <p:txBody>
          <a:bodyPr/>
          <a:lstStyle/>
          <a:p>
            <a:pPr marL="139700" indent="0">
              <a:buNone/>
            </a:pPr>
            <a:r>
              <a:rPr lang="en-GB" dirty="0"/>
              <a:t>Accessing a global audience requires solid methods to guarantee that you are making the most of your efforts. There are some best practices to keep in mind when you are marketing to international consumers over the web: </a:t>
            </a:r>
            <a:r>
              <a:rPr lang="en-GB" b="1" dirty="0"/>
              <a:t> </a:t>
            </a:r>
          </a:p>
          <a:p>
            <a:r>
              <a:rPr lang="en-GB" dirty="0"/>
              <a:t>Use Analytics to Find Your Audience</a:t>
            </a:r>
          </a:p>
          <a:p>
            <a:r>
              <a:rPr lang="en-GB" dirty="0"/>
              <a:t>Know and Respect Regional Laws and Regulations</a:t>
            </a:r>
          </a:p>
          <a:p>
            <a:r>
              <a:rPr lang="en-GB" dirty="0"/>
              <a:t> Internationalize Your Website (multilingual versions)</a:t>
            </a:r>
          </a:p>
          <a:p>
            <a:pPr marL="139700" indent="0">
              <a:buNone/>
            </a:pPr>
            <a:endParaRPr lang="en-GB" dirty="0"/>
          </a:p>
          <a:p>
            <a:pPr marL="139700" indent="0">
              <a:buNone/>
            </a:pPr>
            <a:br>
              <a:rPr lang="en-GB" dirty="0"/>
            </a:b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1 Título">
            <a:extLst>
              <a:ext uri="{FF2B5EF4-FFF2-40B4-BE49-F238E27FC236}">
                <a16:creationId xmlns:a16="http://schemas.microsoft.com/office/drawing/2014/main" id="{AFB5D831-310C-47F4-BB54-0C921AD87F44}"/>
              </a:ext>
            </a:extLst>
          </p:cNvPr>
          <p:cNvSpPr>
            <a:spLocks noGrp="1"/>
          </p:cNvSpPr>
          <p:nvPr>
            <p:ph type="title"/>
          </p:nvPr>
        </p:nvSpPr>
        <p:spPr>
          <a:xfrm>
            <a:off x="1100458" y="957482"/>
            <a:ext cx="7138200" cy="1263600"/>
          </a:xfrm>
        </p:spPr>
        <p:txBody>
          <a:bodyPr/>
          <a:lstStyle/>
          <a:p>
            <a:r>
              <a:rPr lang="en-GB" dirty="0">
                <a:solidFill>
                  <a:srgbClr val="F24F4F"/>
                </a:solidFill>
                <a:latin typeface="Cambria" panose="02040503050406030204" pitchFamily="18" charset="0"/>
              </a:rPr>
              <a:t>Digital internationalization strategies</a:t>
            </a:r>
            <a:br>
              <a:rPr lang="en-GB" dirty="0">
                <a:solidFill>
                  <a:srgbClr val="F24F4F"/>
                </a:solidFill>
                <a:latin typeface="Cambria" panose="02040503050406030204" pitchFamily="18" charset="0"/>
              </a:rPr>
            </a:br>
            <a:endParaRPr lang="es-ES" dirty="0">
              <a:solidFill>
                <a:srgbClr val="F24F4F"/>
              </a:solidFill>
              <a:latin typeface="Cambria" panose="02040503050406030204" pitchFamily="18" charset="0"/>
            </a:endParaRPr>
          </a:p>
        </p:txBody>
      </p:sp>
    </p:spTree>
    <p:extLst>
      <p:ext uri="{BB962C8B-B14F-4D97-AF65-F5344CB8AC3E}">
        <p14:creationId xmlns:p14="http://schemas.microsoft.com/office/powerpoint/2010/main" val="1639368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02900" y="1589282"/>
            <a:ext cx="7138200" cy="2465019"/>
          </a:xfrm>
        </p:spPr>
        <p:txBody>
          <a:bodyPr/>
          <a:lstStyle/>
          <a:p>
            <a:pPr marL="139700" indent="0">
              <a:buNone/>
            </a:pPr>
            <a:r>
              <a:rPr lang="en-GB" dirty="0"/>
              <a:t>It </a:t>
            </a:r>
            <a:r>
              <a:rPr lang="en-GB"/>
              <a:t>is also necessary </a:t>
            </a:r>
            <a:r>
              <a:rPr lang="en-GB" dirty="0"/>
              <a:t>to choose a valid platform for the management of content and business procedures. Here is a selection of the best products to launch your business online: </a:t>
            </a:r>
            <a:br>
              <a:rPr lang="en-GB" dirty="0"/>
            </a:br>
            <a:r>
              <a:rPr lang="en-GB" b="1" dirty="0"/>
              <a:t>WebMatrix </a:t>
            </a:r>
            <a:endParaRPr lang="en-GB" dirty="0"/>
          </a:p>
          <a:p>
            <a:pPr marL="139700" indent="0">
              <a:buNone/>
            </a:pPr>
            <a:r>
              <a:rPr lang="en-GB" b="1" dirty="0" err="1"/>
              <a:t>Flashvortex</a:t>
            </a:r>
            <a:r>
              <a:rPr lang="en-GB" b="1" dirty="0"/>
              <a:t> </a:t>
            </a:r>
            <a:endParaRPr lang="en-GB" dirty="0"/>
          </a:p>
          <a:p>
            <a:pPr marL="139700" indent="0">
              <a:buNone/>
            </a:pPr>
            <a:r>
              <a:rPr lang="en-GB" b="1" dirty="0"/>
              <a:t>Magento </a:t>
            </a:r>
            <a:endParaRPr lang="en-GB" dirty="0"/>
          </a:p>
          <a:p>
            <a:pPr marL="139700" indent="0">
              <a:buNone/>
            </a:pPr>
            <a:r>
              <a:rPr lang="en-GB" b="1" dirty="0" err="1"/>
              <a:t>Oscommerce</a:t>
            </a:r>
            <a:br>
              <a:rPr lang="en-GB" b="1" dirty="0"/>
            </a:br>
            <a:r>
              <a:rPr lang="en-GB" b="1" dirty="0"/>
              <a:t>Shopify </a:t>
            </a:r>
            <a:endParaRPr lang="en-GB" dirty="0"/>
          </a:p>
          <a:p>
            <a:pPr marL="139700" indent="0">
              <a:buNone/>
            </a:pPr>
            <a:r>
              <a:rPr lang="en-GB" b="1" dirty="0"/>
              <a:t>3eTrade</a:t>
            </a:r>
            <a:endParaRPr lang="en-GB" dirty="0"/>
          </a:p>
          <a:p>
            <a:pPr marL="139700" indent="0">
              <a:buNone/>
            </a:pPr>
            <a:endParaRPr lang="en-GB" dirty="0"/>
          </a:p>
          <a:p>
            <a:pPr marL="139700" indent="0">
              <a:buNone/>
            </a:pP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1 Título">
            <a:extLst>
              <a:ext uri="{FF2B5EF4-FFF2-40B4-BE49-F238E27FC236}">
                <a16:creationId xmlns:a16="http://schemas.microsoft.com/office/drawing/2014/main" id="{AFB5D831-310C-47F4-BB54-0C921AD87F44}"/>
              </a:ext>
            </a:extLst>
          </p:cNvPr>
          <p:cNvSpPr>
            <a:spLocks noGrp="1"/>
          </p:cNvSpPr>
          <p:nvPr>
            <p:ph type="title"/>
          </p:nvPr>
        </p:nvSpPr>
        <p:spPr>
          <a:xfrm>
            <a:off x="1100458" y="325683"/>
            <a:ext cx="7138200" cy="1263600"/>
          </a:xfrm>
        </p:spPr>
        <p:txBody>
          <a:bodyPr/>
          <a:lstStyle/>
          <a:p>
            <a:r>
              <a:rPr lang="en-GB" dirty="0">
                <a:solidFill>
                  <a:srgbClr val="F24F4F"/>
                </a:solidFill>
                <a:latin typeface="Cambria" panose="02040503050406030204" pitchFamily="18" charset="0"/>
              </a:rPr>
              <a:t>Platforms for the management of contents</a:t>
            </a:r>
            <a:endParaRPr lang="es-ES" dirty="0">
              <a:solidFill>
                <a:srgbClr val="F24F4F"/>
              </a:solidFill>
              <a:latin typeface="Cambria" panose="02040503050406030204" pitchFamily="18" charset="0"/>
            </a:endParaRPr>
          </a:p>
        </p:txBody>
      </p:sp>
    </p:spTree>
    <p:extLst>
      <p:ext uri="{BB962C8B-B14F-4D97-AF65-F5344CB8AC3E}">
        <p14:creationId xmlns:p14="http://schemas.microsoft.com/office/powerpoint/2010/main" val="756627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100458" y="1403498"/>
            <a:ext cx="7138200" cy="2218268"/>
          </a:xfrm>
        </p:spPr>
        <p:txBody>
          <a:bodyPr/>
          <a:lstStyle/>
          <a:p>
            <a:pPr marL="139700" indent="0">
              <a:buNone/>
            </a:pPr>
            <a:endParaRPr lang="en-GB" dirty="0"/>
          </a:p>
          <a:p>
            <a:pPr marL="139700" indent="0">
              <a:buNone/>
            </a:pPr>
            <a:r>
              <a:rPr lang="en-GB" dirty="0"/>
              <a:t>It is also good to know how it works to collaborate more efficiently with colleagues, improve your security, discover new opportunities and ensure that you stay competitive. You can share link to folders with photos, videos, documents, etc. You can use it as a common workplace for a group of people giving them access to create and edit files within a designated folder. Cloud storage is a data storage service in which the digital data are virtually stored in logical pools. Here is a list of valuable cloud solutions that you can use in your daily life activities:</a:t>
            </a:r>
          </a:p>
          <a:p>
            <a:pPr marL="139700" indent="0">
              <a:buNone/>
            </a:pPr>
            <a:r>
              <a:rPr lang="en-GB" b="1" u="sng" dirty="0"/>
              <a:t>Google Drive, Dropbox, WeTransfer, OneDrive, MEGA, </a:t>
            </a:r>
            <a:r>
              <a:rPr lang="en-GB" b="1" u="sng" dirty="0" err="1"/>
              <a:t>Mediafire</a:t>
            </a:r>
            <a:r>
              <a:rPr lang="en-GB" b="1" u="sng" dirty="0"/>
              <a:t>, </a:t>
            </a:r>
            <a:r>
              <a:rPr lang="en-GB" b="1" u="sng" dirty="0" err="1"/>
              <a:t>Zippyshare</a:t>
            </a:r>
            <a:r>
              <a:rPr lang="en-GB" b="1" u="sng" dirty="0"/>
              <a:t> (https://www.zippyshare.com/) and reep.io (https://reep.io/) </a:t>
            </a:r>
            <a:endParaRPr lang="en-GB" dirty="0"/>
          </a:p>
          <a:p>
            <a:pPr marL="139700" indent="0">
              <a:buNone/>
            </a:pPr>
            <a:endParaRPr lang="en-GB" dirty="0"/>
          </a:p>
          <a:p>
            <a:pPr marL="139700" indent="0">
              <a:buNone/>
            </a:pPr>
            <a:endParaRPr lang="en-GB" dirty="0"/>
          </a:p>
          <a:p>
            <a:pPr marL="139700" indent="0">
              <a:buNone/>
            </a:pPr>
            <a:endParaRPr lang="en-GB" dirty="0"/>
          </a:p>
          <a:p>
            <a:pPr marL="139700" indent="0">
              <a:buNone/>
            </a:pPr>
            <a:r>
              <a:rPr lang="en-GB" dirty="0"/>
              <a:t>, </a:t>
            </a:r>
          </a:p>
          <a:p>
            <a:pPr marL="139700" indent="0">
              <a:buNone/>
            </a:pPr>
            <a:endParaRPr lang="en-GB" dirty="0"/>
          </a:p>
          <a:p>
            <a:pPr marL="139700" indent="0">
              <a:buNone/>
            </a:pP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1 Título">
            <a:extLst>
              <a:ext uri="{FF2B5EF4-FFF2-40B4-BE49-F238E27FC236}">
                <a16:creationId xmlns:a16="http://schemas.microsoft.com/office/drawing/2014/main" id="{AFB5D831-310C-47F4-BB54-0C921AD87F44}"/>
              </a:ext>
            </a:extLst>
          </p:cNvPr>
          <p:cNvSpPr>
            <a:spLocks noGrp="1"/>
          </p:cNvSpPr>
          <p:nvPr>
            <p:ph type="title"/>
          </p:nvPr>
        </p:nvSpPr>
        <p:spPr>
          <a:xfrm>
            <a:off x="1100458" y="325683"/>
            <a:ext cx="7138200" cy="1263600"/>
          </a:xfrm>
        </p:spPr>
        <p:txBody>
          <a:bodyPr/>
          <a:lstStyle/>
          <a:p>
            <a:r>
              <a:rPr lang="en-GB" dirty="0">
                <a:solidFill>
                  <a:srgbClr val="F24F4F"/>
                </a:solidFill>
                <a:latin typeface="Cambria" panose="02040503050406030204" pitchFamily="18" charset="0"/>
              </a:rPr>
              <a:t>How to store all data?</a:t>
            </a:r>
            <a:endParaRPr lang="es-ES" dirty="0">
              <a:solidFill>
                <a:srgbClr val="F24F4F"/>
              </a:solidFill>
              <a:latin typeface="Cambria" panose="02040503050406030204" pitchFamily="18" charset="0"/>
            </a:endParaRPr>
          </a:p>
        </p:txBody>
      </p:sp>
    </p:spTree>
    <p:extLst>
      <p:ext uri="{BB962C8B-B14F-4D97-AF65-F5344CB8AC3E}">
        <p14:creationId xmlns:p14="http://schemas.microsoft.com/office/powerpoint/2010/main" val="3100482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45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6000">
                <a:solidFill>
                  <a:srgbClr val="E06666"/>
                </a:solidFill>
                <a:latin typeface="Cambria"/>
                <a:ea typeface="Cambria"/>
                <a:cs typeface="Cambria"/>
                <a:sym typeface="Cambria"/>
              </a:rPr>
              <a:t>THANKS!</a:t>
            </a:r>
            <a:endParaRPr sz="6000" b="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5"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1099354" y="1508837"/>
            <a:ext cx="7239345" cy="1586432"/>
          </a:xfrm>
          <a:prstGeom prst="rect">
            <a:avLst/>
          </a:prstGeom>
        </p:spPr>
        <p:txBody>
          <a:bodyPr spcFirstLastPara="1" wrap="square" lIns="91425" tIns="91425" rIns="91425" bIns="91425" anchor="t" anchorCtr="0">
            <a:noAutofit/>
          </a:bodyPr>
          <a:lstStyle/>
          <a:p>
            <a:r>
              <a:rPr lang="en-GB" sz="3200" b="0" dirty="0">
                <a:solidFill>
                  <a:srgbClr val="E06666"/>
                </a:solidFill>
                <a:latin typeface="Cambria"/>
                <a:ea typeface="Cambria"/>
              </a:rPr>
              <a:t>Digital Creation for art </a:t>
            </a:r>
            <a:br>
              <a:rPr lang="en-GB" sz="3200" b="0" dirty="0">
                <a:solidFill>
                  <a:srgbClr val="E06666"/>
                </a:solidFill>
                <a:latin typeface="Cambria"/>
                <a:ea typeface="Cambria"/>
              </a:rPr>
            </a:br>
            <a:r>
              <a:rPr lang="en-GB" sz="3200" b="0" dirty="0">
                <a:solidFill>
                  <a:srgbClr val="E06666"/>
                </a:solidFill>
                <a:latin typeface="Cambria"/>
                <a:ea typeface="Cambria"/>
              </a:rPr>
              <a:t>&amp; </a:t>
            </a:r>
            <a:br>
              <a:rPr lang="en-GB" sz="3200" b="0" dirty="0">
                <a:solidFill>
                  <a:srgbClr val="E06666"/>
                </a:solidFill>
                <a:latin typeface="Cambria"/>
                <a:ea typeface="Cambria"/>
              </a:rPr>
            </a:br>
            <a:r>
              <a:rPr lang="en-GB" sz="3200" b="0" dirty="0">
                <a:solidFill>
                  <a:srgbClr val="E06666"/>
                </a:solidFill>
                <a:latin typeface="Cambria"/>
                <a:ea typeface="Cambria"/>
              </a:rPr>
              <a:t>craft enterprises</a:t>
            </a:r>
            <a:br>
              <a:rPr lang="en-GB" sz="3200" b="0" dirty="0">
                <a:solidFill>
                  <a:srgbClr val="E06666"/>
                </a:solidFill>
                <a:latin typeface="Cambria"/>
                <a:ea typeface="Cambria"/>
              </a:rPr>
            </a:br>
            <a:endParaRPr sz="3200" b="0" dirty="0">
              <a:solidFill>
                <a:srgbClr val="E06666"/>
              </a:solidFill>
              <a:latin typeface="Cambria"/>
              <a:ea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454070"/>
            <a:ext cx="7138200" cy="1263600"/>
          </a:xfrm>
        </p:spPr>
        <p:txBody>
          <a:bodyPr/>
          <a:lstStyle/>
          <a:p>
            <a:r>
              <a:rPr lang="es-ES" b="0" dirty="0">
                <a:solidFill>
                  <a:srgbClr val="F24F4F"/>
                </a:solidFill>
                <a:latin typeface="Cambria" panose="02040503050406030204" pitchFamily="18" charset="0"/>
              </a:rPr>
              <a:t>UNIT 1. </a:t>
            </a:r>
            <a:r>
              <a:rPr lang="en-GB" b="0" dirty="0">
                <a:solidFill>
                  <a:srgbClr val="F24F4F"/>
                </a:solidFill>
                <a:latin typeface="Cambria" panose="02040503050406030204" pitchFamily="18" charset="0"/>
              </a:rPr>
              <a:t>Evaluating and managing data, information and digital content</a:t>
            </a:r>
            <a:br>
              <a:rPr lang="en-GB" dirty="0"/>
            </a:b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02900" y="1589282"/>
            <a:ext cx="7138200" cy="2465019"/>
          </a:xfrm>
        </p:spPr>
        <p:txBody>
          <a:bodyPr/>
          <a:lstStyle/>
          <a:p>
            <a:pPr marL="139700" indent="0">
              <a:buNone/>
            </a:pPr>
            <a:r>
              <a:rPr lang="en-GB" dirty="0"/>
              <a:t>Artisans can gain new perspectives on digital content creation to do business and advertise their products or services online. Positioning strategies and search strategies are particular important when a new craftsman enters into the e-market. To sort out through websites and filter our searches we can use different searching strategies such as:</a:t>
            </a:r>
          </a:p>
          <a:p>
            <a:pPr marL="139700" indent="0">
              <a:buNone/>
            </a:pPr>
            <a:r>
              <a:rPr lang="en-GB" dirty="0"/>
              <a:t>Using specific keywords, not to use common words and punctuation, excluding searches Operator (-), Operator (+), Operator (*)</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1 Título">
            <a:extLst>
              <a:ext uri="{FF2B5EF4-FFF2-40B4-BE49-F238E27FC236}">
                <a16:creationId xmlns:a16="http://schemas.microsoft.com/office/drawing/2014/main" id="{AFB5D831-310C-47F4-BB54-0C921AD87F44}"/>
              </a:ext>
            </a:extLst>
          </p:cNvPr>
          <p:cNvSpPr>
            <a:spLocks noGrp="1"/>
          </p:cNvSpPr>
          <p:nvPr>
            <p:ph type="title"/>
          </p:nvPr>
        </p:nvSpPr>
        <p:spPr>
          <a:xfrm>
            <a:off x="1100458" y="325683"/>
            <a:ext cx="7138200" cy="1263600"/>
          </a:xfrm>
        </p:spPr>
        <p:txBody>
          <a:bodyPr/>
          <a:lstStyle/>
          <a:p>
            <a:r>
              <a:rPr lang="es-ES" dirty="0" err="1">
                <a:solidFill>
                  <a:srgbClr val="F24F4F"/>
                </a:solidFill>
                <a:latin typeface="Cambria" panose="02040503050406030204" pitchFamily="18" charset="0"/>
              </a:rPr>
              <a:t>Filtering</a:t>
            </a:r>
            <a:r>
              <a:rPr lang="es-ES" dirty="0">
                <a:solidFill>
                  <a:srgbClr val="F24F4F"/>
                </a:solidFill>
                <a:latin typeface="Cambria" panose="02040503050406030204" pitchFamily="18" charset="0"/>
              </a:rPr>
              <a:t> data</a:t>
            </a:r>
          </a:p>
        </p:txBody>
      </p:sp>
    </p:spTree>
    <p:extLst>
      <p:ext uri="{BB962C8B-B14F-4D97-AF65-F5344CB8AC3E}">
        <p14:creationId xmlns:p14="http://schemas.microsoft.com/office/powerpoint/2010/main" val="17192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02900" y="1589282"/>
            <a:ext cx="7138200" cy="2465019"/>
          </a:xfrm>
        </p:spPr>
        <p:txBody>
          <a:bodyPr/>
          <a:lstStyle/>
          <a:p>
            <a:pPr marL="139700" indent="0">
              <a:buNone/>
            </a:pPr>
            <a:r>
              <a:rPr lang="en-GB" dirty="0"/>
              <a:t>There are a lot of programs (such as </a:t>
            </a:r>
            <a:r>
              <a:rPr lang="en-GB" dirty="0" err="1"/>
              <a:t>Artisteer</a:t>
            </a:r>
            <a:r>
              <a:rPr lang="en-GB" dirty="0"/>
              <a:t>, Dreamweaver) and platforms (such as </a:t>
            </a:r>
            <a:r>
              <a:rPr lang="en-GB" dirty="0" err="1"/>
              <a:t>Wordpress</a:t>
            </a:r>
            <a:r>
              <a:rPr lang="en-GB" dirty="0"/>
              <a:t>, </a:t>
            </a:r>
            <a:r>
              <a:rPr lang="en-GB" dirty="0" err="1"/>
              <a:t>Wix</a:t>
            </a:r>
            <a:r>
              <a:rPr lang="en-GB" dirty="0"/>
              <a:t>, Sitebuilder.com) that you can use to create your own website and there is a wide range of free templates available online. </a:t>
            </a:r>
            <a:br>
              <a:rPr lang="en-GB" dirty="0"/>
            </a:br>
            <a:r>
              <a:rPr lang="en-GB" dirty="0"/>
              <a:t>Here is the link to install </a:t>
            </a:r>
            <a:r>
              <a:rPr lang="en-GB" dirty="0" err="1"/>
              <a:t>Wordpress</a:t>
            </a:r>
            <a:r>
              <a:rPr lang="en-GB" dirty="0"/>
              <a:t>:</a:t>
            </a:r>
            <a:br>
              <a:rPr lang="en-GB" dirty="0"/>
            </a:br>
            <a:r>
              <a:rPr lang="en-GB" u="sng" dirty="0">
                <a:hlinkClick r:id="rId2"/>
              </a:rPr>
              <a:t>http://wordpress.org/download/</a:t>
            </a:r>
            <a:r>
              <a:rPr lang="en-GB" dirty="0"/>
              <a:t>.</a:t>
            </a:r>
          </a:p>
          <a:p>
            <a:pPr marL="139700" indent="0">
              <a:buNone/>
            </a:pPr>
            <a:r>
              <a:rPr lang="en-GB" dirty="0"/>
              <a:t>The content and structure of your website should follow three basic criteria: usability, user-friendliness and accessibility. </a:t>
            </a:r>
            <a:br>
              <a:rPr lang="en-GB" dirty="0"/>
            </a:br>
            <a:r>
              <a:rPr lang="en-GB" dirty="0"/>
              <a:t>Colours, typeface, logo and website of your craft enterprise say who you are and what you stand for</a:t>
            </a:r>
            <a:br>
              <a:rPr lang="en-GB" dirty="0"/>
            </a:b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
        <p:nvSpPr>
          <p:cNvPr id="10" name="1 Título">
            <a:extLst>
              <a:ext uri="{FF2B5EF4-FFF2-40B4-BE49-F238E27FC236}">
                <a16:creationId xmlns:a16="http://schemas.microsoft.com/office/drawing/2014/main" id="{AFB5D831-310C-47F4-BB54-0C921AD87F44}"/>
              </a:ext>
            </a:extLst>
          </p:cNvPr>
          <p:cNvSpPr>
            <a:spLocks noGrp="1"/>
          </p:cNvSpPr>
          <p:nvPr>
            <p:ph type="title"/>
          </p:nvPr>
        </p:nvSpPr>
        <p:spPr>
          <a:xfrm>
            <a:off x="1100458" y="325683"/>
            <a:ext cx="7138200" cy="1263600"/>
          </a:xfrm>
        </p:spPr>
        <p:txBody>
          <a:bodyPr/>
          <a:lstStyle/>
          <a:p>
            <a:r>
              <a:rPr lang="es-ES" dirty="0" err="1">
                <a:solidFill>
                  <a:srgbClr val="F24F4F"/>
                </a:solidFill>
                <a:latin typeface="Cambria" panose="02040503050406030204" pitchFamily="18" charset="0"/>
              </a:rPr>
              <a:t>Creation</a:t>
            </a:r>
            <a:r>
              <a:rPr lang="es-ES" dirty="0">
                <a:solidFill>
                  <a:srgbClr val="F24F4F"/>
                </a:solidFill>
                <a:latin typeface="Cambria" panose="02040503050406030204" pitchFamily="18" charset="0"/>
              </a:rPr>
              <a:t> </a:t>
            </a:r>
            <a:r>
              <a:rPr lang="es-ES" dirty="0" err="1">
                <a:solidFill>
                  <a:srgbClr val="F24F4F"/>
                </a:solidFill>
                <a:latin typeface="Cambria" panose="02040503050406030204" pitchFamily="18" charset="0"/>
              </a:rPr>
              <a:t>of</a:t>
            </a:r>
            <a:r>
              <a:rPr lang="es-ES" dirty="0">
                <a:solidFill>
                  <a:srgbClr val="F24F4F"/>
                </a:solidFill>
                <a:latin typeface="Cambria" panose="02040503050406030204" pitchFamily="18" charset="0"/>
              </a:rPr>
              <a:t> a new </a:t>
            </a:r>
            <a:r>
              <a:rPr lang="es-ES" dirty="0" err="1">
                <a:solidFill>
                  <a:srgbClr val="F24F4F"/>
                </a:solidFill>
                <a:latin typeface="Cambria" panose="02040503050406030204" pitchFamily="18" charset="0"/>
              </a:rPr>
              <a:t>website</a:t>
            </a:r>
            <a:r>
              <a:rPr lang="es-ES" dirty="0">
                <a:solidFill>
                  <a:srgbClr val="F24F4F"/>
                </a:solidFill>
                <a:latin typeface="Cambria" panose="02040503050406030204" pitchFamily="18" charset="0"/>
              </a:rPr>
              <a:t> </a:t>
            </a:r>
          </a:p>
        </p:txBody>
      </p:sp>
    </p:spTree>
    <p:extLst>
      <p:ext uri="{BB962C8B-B14F-4D97-AF65-F5344CB8AC3E}">
        <p14:creationId xmlns:p14="http://schemas.microsoft.com/office/powerpoint/2010/main" val="3496946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02900" y="1763261"/>
            <a:ext cx="7138200" cy="2291040"/>
          </a:xfrm>
        </p:spPr>
        <p:txBody>
          <a:bodyPr/>
          <a:lstStyle/>
          <a:p>
            <a:pPr marL="139700" indent="0">
              <a:buNone/>
            </a:pPr>
            <a:r>
              <a:rPr lang="en-GB" dirty="0"/>
              <a:t>Creating a website is pointless if nobody sees it. Implement a SEO (search engine optimization) program.</a:t>
            </a:r>
          </a:p>
          <a:p>
            <a:pPr marL="139700" indent="0">
              <a:buNone/>
            </a:pPr>
            <a:r>
              <a:rPr lang="en-GB" dirty="0"/>
              <a:t>Some SEO elements are: Metatags, Image metadata, Internal Linking, Site Structure, Appropriate Keywords</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1 Título">
            <a:extLst>
              <a:ext uri="{FF2B5EF4-FFF2-40B4-BE49-F238E27FC236}">
                <a16:creationId xmlns:a16="http://schemas.microsoft.com/office/drawing/2014/main" id="{AFB5D831-310C-47F4-BB54-0C921AD87F44}"/>
              </a:ext>
            </a:extLst>
          </p:cNvPr>
          <p:cNvSpPr>
            <a:spLocks noGrp="1"/>
          </p:cNvSpPr>
          <p:nvPr>
            <p:ph type="title"/>
          </p:nvPr>
        </p:nvSpPr>
        <p:spPr>
          <a:xfrm>
            <a:off x="1100458" y="325683"/>
            <a:ext cx="7138200" cy="1263600"/>
          </a:xfrm>
        </p:spPr>
        <p:txBody>
          <a:bodyPr/>
          <a:lstStyle/>
          <a:p>
            <a:r>
              <a:rPr lang="en-GB" dirty="0">
                <a:solidFill>
                  <a:srgbClr val="F24F4F"/>
                </a:solidFill>
                <a:latin typeface="Cambria" panose="02040503050406030204" pitchFamily="18" charset="0"/>
              </a:rPr>
              <a:t>Implement a SEO (search engine optimization) program</a:t>
            </a:r>
            <a:endParaRPr lang="es-ES" dirty="0">
              <a:solidFill>
                <a:srgbClr val="F24F4F"/>
              </a:solidFill>
              <a:latin typeface="Cambria" panose="02040503050406030204" pitchFamily="18" charset="0"/>
            </a:endParaRPr>
          </a:p>
        </p:txBody>
      </p:sp>
    </p:spTree>
    <p:extLst>
      <p:ext uri="{BB962C8B-B14F-4D97-AF65-F5344CB8AC3E}">
        <p14:creationId xmlns:p14="http://schemas.microsoft.com/office/powerpoint/2010/main" val="3438412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02900" y="1589282"/>
            <a:ext cx="7138200" cy="2465019"/>
          </a:xfrm>
        </p:spPr>
        <p:txBody>
          <a:bodyPr/>
          <a:lstStyle/>
          <a:p>
            <a:pPr marL="139700" indent="0">
              <a:buNone/>
            </a:pPr>
            <a:r>
              <a:rPr lang="en-GB" dirty="0"/>
              <a:t>Creating a new website, it is time to master your communicative skills in order to reach the most diverse public in terms of age, gender, social characteristics and occupations. Sharing different content on each of your social media networks to expand your brand’s reach and add scale to campaigns. </a:t>
            </a:r>
          </a:p>
          <a:p>
            <a:pPr marL="139700" indent="0">
              <a:buNone/>
            </a:pPr>
            <a:r>
              <a:rPr lang="en-GB" dirty="0"/>
              <a:t>It is also important to select the most appropriate social networks for your company’s visibility. </a:t>
            </a:r>
          </a:p>
          <a:p>
            <a:pPr marL="139700" indent="0">
              <a:buNone/>
            </a:pP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1 Título">
            <a:extLst>
              <a:ext uri="{FF2B5EF4-FFF2-40B4-BE49-F238E27FC236}">
                <a16:creationId xmlns:a16="http://schemas.microsoft.com/office/drawing/2014/main" id="{AFB5D831-310C-47F4-BB54-0C921AD87F44}"/>
              </a:ext>
            </a:extLst>
          </p:cNvPr>
          <p:cNvSpPr>
            <a:spLocks noGrp="1"/>
          </p:cNvSpPr>
          <p:nvPr>
            <p:ph type="title"/>
          </p:nvPr>
        </p:nvSpPr>
        <p:spPr>
          <a:xfrm>
            <a:off x="1100458" y="325683"/>
            <a:ext cx="7138200" cy="1263600"/>
          </a:xfrm>
        </p:spPr>
        <p:txBody>
          <a:bodyPr/>
          <a:lstStyle/>
          <a:p>
            <a:r>
              <a:rPr lang="en-GB" dirty="0">
                <a:solidFill>
                  <a:srgbClr val="F24F4F"/>
                </a:solidFill>
                <a:latin typeface="Cambria" panose="02040503050406030204" pitchFamily="18" charset="0"/>
              </a:rPr>
              <a:t>Social networks for business </a:t>
            </a:r>
            <a:endParaRPr lang="es-ES" dirty="0">
              <a:solidFill>
                <a:srgbClr val="F24F4F"/>
              </a:solidFill>
              <a:latin typeface="Cambria" panose="02040503050406030204" pitchFamily="18" charset="0"/>
            </a:endParaRPr>
          </a:p>
        </p:txBody>
      </p:sp>
    </p:spTree>
    <p:extLst>
      <p:ext uri="{BB962C8B-B14F-4D97-AF65-F5344CB8AC3E}">
        <p14:creationId xmlns:p14="http://schemas.microsoft.com/office/powerpoint/2010/main" val="1746429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02900" y="1589282"/>
            <a:ext cx="7138200" cy="2465019"/>
          </a:xfrm>
        </p:spPr>
        <p:txBody>
          <a:bodyPr/>
          <a:lstStyle/>
          <a:p>
            <a:pPr marL="139700" indent="0">
              <a:buNone/>
            </a:pPr>
            <a:r>
              <a:rPr lang="en-GB" dirty="0"/>
              <a:t>For medium and large business, </a:t>
            </a:r>
            <a:r>
              <a:rPr lang="en-GB" dirty="0" err="1"/>
              <a:t>Whatsapp</a:t>
            </a:r>
            <a:r>
              <a:rPr lang="en-GB" dirty="0"/>
              <a:t> powers your communication with customers all over the world. In addition to sending and receiving text messages, some interesting functions that could interest you as an entrepreneur are:</a:t>
            </a:r>
          </a:p>
          <a:p>
            <a:pPr lvl="0"/>
            <a:r>
              <a:rPr lang="en-GB" dirty="0"/>
              <a:t>Create a business account, chat with customers, reply to questions and advertise your creations real-time.</a:t>
            </a:r>
          </a:p>
          <a:p>
            <a:pPr lvl="0"/>
            <a:r>
              <a:rPr lang="en-GB" dirty="0"/>
              <a:t>Create chat groups with your customers to promote new creations, sales, offers etc.</a:t>
            </a:r>
          </a:p>
          <a:p>
            <a:pPr lvl="0"/>
            <a:r>
              <a:rPr lang="en-GB" dirty="0"/>
              <a:t>Send photos, videos, voice messages </a:t>
            </a:r>
          </a:p>
          <a:p>
            <a:pPr lvl="0"/>
            <a:r>
              <a:rPr lang="en-GB" dirty="0"/>
              <a:t>Use your image status to publicize your brand image and write an impressive and clear message</a:t>
            </a:r>
          </a:p>
          <a:p>
            <a:pPr marL="139700" indent="0">
              <a:buNone/>
            </a:pP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1 Título">
            <a:extLst>
              <a:ext uri="{FF2B5EF4-FFF2-40B4-BE49-F238E27FC236}">
                <a16:creationId xmlns:a16="http://schemas.microsoft.com/office/drawing/2014/main" id="{AFB5D831-310C-47F4-BB54-0C921AD87F44}"/>
              </a:ext>
            </a:extLst>
          </p:cNvPr>
          <p:cNvSpPr>
            <a:spLocks noGrp="1"/>
          </p:cNvSpPr>
          <p:nvPr>
            <p:ph type="title"/>
          </p:nvPr>
        </p:nvSpPr>
        <p:spPr>
          <a:xfrm>
            <a:off x="1100458" y="325683"/>
            <a:ext cx="7138200" cy="1263600"/>
          </a:xfrm>
        </p:spPr>
        <p:txBody>
          <a:bodyPr/>
          <a:lstStyle/>
          <a:p>
            <a:r>
              <a:rPr lang="en-GB" dirty="0" err="1">
                <a:solidFill>
                  <a:srgbClr val="F24F4F"/>
                </a:solidFill>
                <a:latin typeface="Cambria" panose="02040503050406030204" pitchFamily="18" charset="0"/>
              </a:rPr>
              <a:t>Whatsapp</a:t>
            </a:r>
            <a:r>
              <a:rPr lang="en-GB" dirty="0">
                <a:solidFill>
                  <a:srgbClr val="F24F4F"/>
                </a:solidFill>
                <a:latin typeface="Cambria" panose="02040503050406030204" pitchFamily="18" charset="0"/>
              </a:rPr>
              <a:t> functions for business:</a:t>
            </a:r>
            <a:endParaRPr lang="es-ES" dirty="0">
              <a:solidFill>
                <a:srgbClr val="F24F4F"/>
              </a:solidFill>
              <a:latin typeface="Cambria" panose="02040503050406030204" pitchFamily="18" charset="0"/>
            </a:endParaRPr>
          </a:p>
        </p:txBody>
      </p:sp>
    </p:spTree>
    <p:extLst>
      <p:ext uri="{BB962C8B-B14F-4D97-AF65-F5344CB8AC3E}">
        <p14:creationId xmlns:p14="http://schemas.microsoft.com/office/powerpoint/2010/main" val="2249998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02900" y="1589282"/>
            <a:ext cx="7138200" cy="2465019"/>
          </a:xfrm>
        </p:spPr>
        <p:txBody>
          <a:bodyPr/>
          <a:lstStyle/>
          <a:p>
            <a:pPr marL="139700" indent="0">
              <a:buNone/>
            </a:pPr>
            <a:r>
              <a:rPr lang="en-GB" dirty="0"/>
              <a:t>When you are about to start importing/exporting you don’t have to think to the farthest market possible because there might be any sort of issues, cultural issues as well.  There are some elements you should be aware of before internationalize your enterprise:</a:t>
            </a:r>
          </a:p>
          <a:p>
            <a:pPr lvl="0"/>
            <a:r>
              <a:rPr lang="en-GB" dirty="0"/>
              <a:t>Conditions of sales, import restrictions or duties that could prevent competitiveness </a:t>
            </a:r>
          </a:p>
          <a:p>
            <a:pPr lvl="0"/>
            <a:r>
              <a:rPr lang="en-GB" dirty="0"/>
              <a:t>Payment systems</a:t>
            </a:r>
          </a:p>
          <a:p>
            <a:pPr lvl="0"/>
            <a:r>
              <a:rPr lang="en-GB" dirty="0"/>
              <a:t>Logistics </a:t>
            </a:r>
          </a:p>
          <a:p>
            <a:pPr lvl="0"/>
            <a:r>
              <a:rPr lang="en-GB" dirty="0"/>
              <a:t>Customer care and pre and post sales assistance services </a:t>
            </a:r>
          </a:p>
          <a:p>
            <a:pPr marL="139700" indent="0">
              <a:buNone/>
            </a:pP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1 Título">
            <a:extLst>
              <a:ext uri="{FF2B5EF4-FFF2-40B4-BE49-F238E27FC236}">
                <a16:creationId xmlns:a16="http://schemas.microsoft.com/office/drawing/2014/main" id="{AFB5D831-310C-47F4-BB54-0C921AD87F44}"/>
              </a:ext>
            </a:extLst>
          </p:cNvPr>
          <p:cNvSpPr>
            <a:spLocks noGrp="1"/>
          </p:cNvSpPr>
          <p:nvPr>
            <p:ph type="title"/>
          </p:nvPr>
        </p:nvSpPr>
        <p:spPr>
          <a:xfrm>
            <a:off x="1100458" y="870897"/>
            <a:ext cx="7138200" cy="1263600"/>
          </a:xfrm>
        </p:spPr>
        <p:txBody>
          <a:bodyPr/>
          <a:lstStyle/>
          <a:p>
            <a:r>
              <a:rPr lang="en-GB" dirty="0">
                <a:solidFill>
                  <a:srgbClr val="F24F4F"/>
                </a:solidFill>
                <a:latin typeface="Cambria" panose="02040503050406030204" pitchFamily="18" charset="0"/>
              </a:rPr>
              <a:t>Digital internationalization strategies</a:t>
            </a:r>
            <a:br>
              <a:rPr lang="en-GB" dirty="0"/>
            </a:br>
            <a:endParaRPr lang="es-ES" dirty="0">
              <a:solidFill>
                <a:srgbClr val="F24F4F"/>
              </a:solidFill>
              <a:latin typeface="Cambria" panose="02040503050406030204" pitchFamily="18" charset="0"/>
            </a:endParaRPr>
          </a:p>
        </p:txBody>
      </p:sp>
    </p:spTree>
    <p:extLst>
      <p:ext uri="{BB962C8B-B14F-4D97-AF65-F5344CB8AC3E}">
        <p14:creationId xmlns:p14="http://schemas.microsoft.com/office/powerpoint/2010/main" val="65427842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TotalTime>
  <Words>1249</Words>
  <Application>Microsoft Office PowerPoint</Application>
  <PresentationFormat>On-screen Show (16:9)</PresentationFormat>
  <Paragraphs>81</Paragraphs>
  <Slides>13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Cambria</vt:lpstr>
      <vt:lpstr>Arial</vt:lpstr>
      <vt:lpstr>Century Gothic</vt:lpstr>
      <vt:lpstr>Garamond</vt:lpstr>
      <vt:lpstr>EB Garamond</vt:lpstr>
      <vt:lpstr>EB Garamond Medium</vt:lpstr>
      <vt:lpstr>Simple Light</vt:lpstr>
      <vt:lpstr> ARTCademy “Arts and Crafts Academy”</vt:lpstr>
      <vt:lpstr>Digital Creation for art  &amp;  craft enterprises </vt:lpstr>
      <vt:lpstr>UNIT 1. Evaluating and managing data, information and digital content </vt:lpstr>
      <vt:lpstr>Filtering data</vt:lpstr>
      <vt:lpstr>Creation of a new website </vt:lpstr>
      <vt:lpstr>Implement a SEO (search engine optimization) program</vt:lpstr>
      <vt:lpstr>Social networks for business </vt:lpstr>
      <vt:lpstr>Whatsapp functions for business:</vt:lpstr>
      <vt:lpstr>Digital internationalization strategies </vt:lpstr>
      <vt:lpstr>Digital internationalization strategies </vt:lpstr>
      <vt:lpstr>Platforms for the management of contents</vt:lpstr>
      <vt:lpstr>How to store all data?</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Usuario</cp:lastModifiedBy>
  <cp:revision>34</cp:revision>
  <dcterms:modified xsi:type="dcterms:W3CDTF">2019-10-22T15:27:33Z</dcterms:modified>
</cp:coreProperties>
</file>