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72" r:id="rId3"/>
    <p:sldId id="283" r:id="rId4"/>
    <p:sldId id="275" r:id="rId5"/>
    <p:sldId id="286" r:id="rId6"/>
    <p:sldId id="287" r:id="rId7"/>
    <p:sldId id="288" r:id="rId8"/>
    <p:sldId id="276" r:id="rId9"/>
    <p:sldId id="289" r:id="rId10"/>
    <p:sldId id="290" r:id="rId11"/>
    <p:sldId id="291" r:id="rId12"/>
    <p:sldId id="285" r:id="rId13"/>
    <p:sldId id="282" r:id="rId14"/>
    <p:sldId id="292" r:id="rId15"/>
    <p:sldId id="294" r:id="rId16"/>
    <p:sldId id="295" r:id="rId17"/>
    <p:sldId id="296" r:id="rId18"/>
    <p:sldId id="297" r:id="rId19"/>
    <p:sldId id="298" r:id="rId20"/>
    <p:sldId id="274" r:id="rId21"/>
  </p:sldIdLst>
  <p:sldSz cx="9144000" cy="5143500" type="screen16x9"/>
  <p:notesSz cx="6858000" cy="9144000"/>
  <p:embeddedFontLst>
    <p:embeddedFont>
      <p:font typeface="Garamond" panose="02020404030301010803" pitchFamily="18" charset="0"/>
      <p:regular r:id="rId23"/>
      <p:bold r:id="rId24"/>
      <p:italic r:id="rId25"/>
    </p:embeddedFont>
    <p:embeddedFont>
      <p:font typeface="EB Garamond Medium" panose="020B060402020202020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EB Garamond"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66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pl-PL" dirty="0">
                <a:solidFill>
                  <a:srgbClr val="F24F4F"/>
                </a:solidFill>
                <a:latin typeface="Cambria" panose="02040503050406030204" pitchFamily="18" charset="0"/>
              </a:rPr>
              <a:t>Ochrona urządzeń</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it-IT" dirty="0"/>
              <a:t>Aktywuj zdalną lokalizację. W przypadku zagubienia lub kradzieży będziesz w stanie poznać dokładną lokalizację swojego urządzenia, pod warunkiem, że zgubione urządzenie będzie włączone.</a:t>
            </a:r>
            <a:endParaRPr lang="pl-PL" dirty="0"/>
          </a:p>
          <a:p>
            <a:pPr lvl="0" algn="l"/>
            <a:r>
              <a:rPr lang="it-IT" dirty="0"/>
              <a:t>Wyłącz bluetooth. Mimo że oferuje wiele zalet, powoduje również, że urządzenie jest bardziej narażone na ataki hakerów. </a:t>
            </a:r>
            <a:endParaRPr lang="pl-PL" dirty="0"/>
          </a:p>
          <a:p>
            <a:pPr lvl="0" algn="l"/>
            <a:r>
              <a:rPr lang="it-IT" dirty="0"/>
              <a:t>Powinieneś ustawić automatyczne blokowanie urządzeń po określonym czasie bezczyności. Większość tabletów i telefonów komórkowych ma tę opcję. W przypadku utraty urządzeniapomaga to w chronieniu dostępu do naszych danych osobowych.</a:t>
            </a:r>
            <a:endParaRPr lang="pl-PL" dirty="0"/>
          </a:p>
        </p:txBody>
      </p:sp>
      <p:sp>
        <p:nvSpPr>
          <p:cNvPr id="4" name="3 CuadroTexto"/>
          <p:cNvSpPr txBox="1"/>
          <p:nvPr/>
        </p:nvSpPr>
        <p:spPr>
          <a:xfrm>
            <a:off x="502024" y="159026"/>
            <a:ext cx="2728855" cy="307777"/>
          </a:xfrm>
          <a:prstGeom prst="rect">
            <a:avLst/>
          </a:prstGeom>
          <a:noFill/>
        </p:spPr>
        <p:txBody>
          <a:bodyPr wrap="square" rtlCol="0">
            <a:spAutoFit/>
          </a:bodyPr>
          <a:lstStyle/>
          <a:p>
            <a:r>
              <a:rPr lang="es-ES" dirty="0"/>
              <a:t>CZĘŚĆ 1. BEZPIECZEŃSTWO</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1311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pl-PL" dirty="0">
                <a:solidFill>
                  <a:srgbClr val="F24F4F"/>
                </a:solidFill>
                <a:latin typeface="Cambria" panose="02040503050406030204" pitchFamily="18" charset="0"/>
              </a:rPr>
              <a:t>Ochrona urządzeń</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it-IT" dirty="0"/>
              <a:t>Bądź bardzo ostrożny podczas instalowania aplikacji. Nie tylko mogą spowolnić urządzenie, ale także uzyskać dostęp do twoich danych osobowych czy udostępniać swoją lokalizację przez GPS z telefonu komórkowego lub tabletu.</a:t>
            </a:r>
            <a:endParaRPr lang="pl-PL" dirty="0"/>
          </a:p>
          <a:p>
            <a:pPr lvl="0" algn="l"/>
            <a:r>
              <a:rPr lang="it-IT" dirty="0"/>
              <a:t>Jeśli urządzenie którykolwiek z administratorów naszych profilów w sieciach społecznościowych zostanie zaatakowane przez hakerów, pierwszą rzeczą, którą musisz zrobić, to zmienić hasło dostępu do profilu. Następnie sprawdź, czy włamywacze mogli mieć dostęp do wrażliwych danych. Jeżeli te dane dotyczą np. Twojego konta bankowego lub karty kredytowej niezwłocznie skontaktuj sięz bankiem i zastrzeż karty oraz poproś o monitoring nieuprawnionych transakcji. </a:t>
            </a:r>
            <a:r>
              <a:rPr lang="pl-PL" dirty="0"/>
              <a:t>    </a:t>
            </a:r>
          </a:p>
        </p:txBody>
      </p:sp>
      <p:sp>
        <p:nvSpPr>
          <p:cNvPr id="4" name="3 CuadroTexto"/>
          <p:cNvSpPr txBox="1"/>
          <p:nvPr/>
        </p:nvSpPr>
        <p:spPr>
          <a:xfrm>
            <a:off x="502025" y="159026"/>
            <a:ext cx="2857548" cy="307777"/>
          </a:xfrm>
          <a:prstGeom prst="rect">
            <a:avLst/>
          </a:prstGeom>
          <a:noFill/>
        </p:spPr>
        <p:txBody>
          <a:bodyPr wrap="square" rtlCol="0">
            <a:spAutoFit/>
          </a:bodyPr>
          <a:lstStyle/>
          <a:p>
            <a:r>
              <a:rPr lang="es-ES" dirty="0"/>
              <a:t>CZĘŚĆ 1. BEZPIECZEŃSTWO</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96524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5803" y="1319129"/>
            <a:ext cx="8670619" cy="1263600"/>
          </a:xfrm>
        </p:spPr>
        <p:txBody>
          <a:bodyPr/>
          <a:lstStyle/>
          <a:p>
            <a:r>
              <a:rPr lang="pl-PL" sz="3600" b="0" dirty="0" smtClean="0">
                <a:solidFill>
                  <a:srgbClr val="F24F4F"/>
                </a:solidFill>
                <a:latin typeface="Cambria" panose="02040503050406030204" pitchFamily="18" charset="0"/>
              </a:rPr>
              <a:t>CZĘŚĆ </a:t>
            </a:r>
            <a:r>
              <a:rPr lang="es-ES" sz="3600" b="0" dirty="0" smtClean="0">
                <a:solidFill>
                  <a:srgbClr val="F24F4F"/>
                </a:solidFill>
                <a:latin typeface="Cambria" panose="02040503050406030204" pitchFamily="18" charset="0"/>
              </a:rPr>
              <a:t>2</a:t>
            </a:r>
            <a:r>
              <a:rPr lang="es-ES" sz="3600" b="0" dirty="0">
                <a:solidFill>
                  <a:srgbClr val="F24F4F"/>
                </a:solidFill>
                <a:latin typeface="Cambria" panose="02040503050406030204" pitchFamily="18" charset="0"/>
              </a:rPr>
              <a:t>. </a:t>
            </a:r>
            <a:r>
              <a:rPr lang="pl-PL" sz="3600" b="0" dirty="0" smtClean="0">
                <a:solidFill>
                  <a:srgbClr val="F24F4F"/>
                </a:solidFill>
                <a:latin typeface="Cambria" panose="02040503050406030204" pitchFamily="18" charset="0"/>
              </a:rPr>
              <a:t>ROZWIĄZYWANIE PROBLEMÓW TECHNICZNYCH</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smtClean="0">
                <a:solidFill>
                  <a:srgbClr val="F24F4F"/>
                </a:solidFill>
                <a:latin typeface="Cambria" panose="02040503050406030204" pitchFamily="18" charset="0"/>
              </a:rPr>
              <a:t>Poszukiwanie </a:t>
            </a:r>
            <a:r>
              <a:rPr lang="es-ES" sz="2800" dirty="0">
                <a:solidFill>
                  <a:srgbClr val="F24F4F"/>
                </a:solidFill>
                <a:latin typeface="Cambria" panose="02040503050406030204" pitchFamily="18" charset="0"/>
              </a:rPr>
              <a:t>właściwych technologii</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1741500"/>
          </a:xfrm>
        </p:spPr>
        <p:txBody>
          <a:bodyPr/>
          <a:lstStyle/>
          <a:p>
            <a:pPr algn="l"/>
            <a:r>
              <a:rPr lang="it-IT" dirty="0"/>
              <a:t>Jeśli chodzi o komercjalizację naszych wyrobów rzemieślniczych lub usług, do dypozycji mamy cały szereg różnych technologii wspierających ten proces. Poniżej omówimy niektóre zagadnienie technologiczne związane z komercjalizacją..</a:t>
            </a:r>
            <a:br>
              <a:rPr lang="it-IT" dirty="0"/>
            </a:br>
            <a:endParaRPr lang="pl-PL" dirty="0"/>
          </a:p>
          <a:p>
            <a:pPr algn="l"/>
            <a:r>
              <a:rPr lang="it-IT" dirty="0" smtClean="0"/>
              <a:t>Pierwszą </a:t>
            </a:r>
            <a:r>
              <a:rPr lang="it-IT" dirty="0"/>
              <a:t>decyzją, którą musimy podjąć, jest sposób sprzedaży lub komercjalizacji naszych produktów w Internecie. Do wyboru mamy platformy CMS, takie jak WordPress lub Joomla, sklep internetowy lub katalogi produktów na zamówienie. Jeśli chcielibyśmy, aby rozwiązanie było łatwe w użyciu i miał indywidualny styl, powinniśmy wybrać rozwiązanie dedykowane. Jeśli szukamy oszczędności i chcemy w stosunkowo krótkim czasie rozpocząć sprzedaż, powinniśmy wybrać gotową aplikację do tworzenia  i zarządzania stroną internetową. </a:t>
            </a:r>
            <a:endParaRPr lang="pl-PL" dirty="0"/>
          </a:p>
          <a:p>
            <a:pPr algn="l"/>
            <a:endParaRPr lang="pl-PL" dirty="0"/>
          </a:p>
          <a:p>
            <a:pPr algn="l"/>
            <a:r>
              <a:rPr lang="it-IT" dirty="0" smtClean="0"/>
              <a:t>Obecnie </a:t>
            </a:r>
            <a:r>
              <a:rPr lang="it-IT" dirty="0"/>
              <a:t>31,7% stron internetowych zaprojektowano z wykorzystaniem WordPress. Na drugim miejscu znajduje się Joomla z udziałem wynoszącym 3,1%.</a:t>
            </a:r>
            <a:endParaRPr lang="es-ES" dirty="0"/>
          </a:p>
          <a:p>
            <a:endParaRPr lang="es-ES" dirty="0"/>
          </a:p>
        </p:txBody>
      </p:sp>
      <p:sp>
        <p:nvSpPr>
          <p:cNvPr id="4" name="3 CuadroTexto"/>
          <p:cNvSpPr txBox="1"/>
          <p:nvPr/>
        </p:nvSpPr>
        <p:spPr>
          <a:xfrm>
            <a:off x="333838" y="239709"/>
            <a:ext cx="3967229" cy="523220"/>
          </a:xfrm>
          <a:prstGeom prst="rect">
            <a:avLst/>
          </a:prstGeom>
          <a:noFill/>
        </p:spPr>
        <p:txBody>
          <a:bodyPr wrap="square" rtlCol="0">
            <a:spAutoFit/>
          </a:bodyPr>
          <a:lstStyle/>
          <a:p>
            <a:r>
              <a:rPr lang="pl-PL" dirty="0"/>
              <a:t>CZĘŚĆ 2. ROZWIĄZYWANIE PROBLEMÓW TECHNICZNYCH</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a:solidFill>
                  <a:srgbClr val="F24F4F"/>
                </a:solidFill>
                <a:latin typeface="Cambria" panose="02040503050406030204" pitchFamily="18" charset="0"/>
              </a:rPr>
              <a:t>Poszukiwanie właściwych technologii</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117261"/>
            <a:ext cx="8881289" cy="1741500"/>
          </a:xfrm>
        </p:spPr>
        <p:txBody>
          <a:bodyPr/>
          <a:lstStyle/>
          <a:p>
            <a:pPr algn="l"/>
            <a:r>
              <a:rPr lang="it-IT" dirty="0"/>
              <a:t>Pomimo dużej intuicyjności wybór systemu WordPress wymaga pewnego zakresu wiedzy i umiejętności, aby wszystko właściwie skonfigurować. Możemy poprosić kogoś o pomoc, lub spróbować to zrobić samodzielnie. </a:t>
            </a:r>
            <a:endParaRPr lang="pl-PL" dirty="0" smtClean="0"/>
          </a:p>
          <a:p>
            <a:pPr algn="l"/>
            <a:endParaRPr lang="es-ES" dirty="0" smtClean="0"/>
          </a:p>
          <a:p>
            <a:pPr algn="l"/>
            <a:r>
              <a:rPr lang="es-ES" dirty="0"/>
              <a:t>Warto przy tym pamiętać, że nie wszystkie szablony WordPressa (szablony odpowiadają za wygląd strony) umożliwiają obsługę sklepu internetowego. Często musimy w tym celu kupić płatny szablon lub wtyczkę. Na szczęście nie są one drogie.</a:t>
            </a:r>
            <a:endParaRPr lang="pl-PL" dirty="0"/>
          </a:p>
          <a:p>
            <a:pPr marL="139700" indent="0" algn="l">
              <a:buNone/>
            </a:pPr>
            <a:endParaRPr lang="es-ES" dirty="0" smtClean="0"/>
          </a:p>
          <a:p>
            <a:pPr algn="l"/>
            <a:r>
              <a:rPr lang="es-ES" dirty="0"/>
              <a:t>Jednym z ważniejszych zagadnień jest także ochrona przed włamaniami na stronę. W przypadku WordPressa jest trochę inaczej niż w przypadku dedykowanej strony. Gdy w zabezpieczeniu odnaleziona zostanie jakaś ‘dziura’ lub nieszczelność umożliwiająca włamanie, narażone są wszystkie strony postawione na WordPressie. Dlatego tak ważne jest, aby na bieżąco akutualizować wersję systemu oraz wtyczek i tworzyć kopię zapasową strony. </a:t>
            </a:r>
            <a:endParaRPr lang="pl-PL" dirty="0"/>
          </a:p>
          <a:p>
            <a:pPr marL="139700" indent="0">
              <a:buNone/>
            </a:pPr>
            <a:endParaRPr lang="es-ES" dirty="0"/>
          </a:p>
        </p:txBody>
      </p:sp>
      <p:sp>
        <p:nvSpPr>
          <p:cNvPr id="4" name="3 CuadroTexto"/>
          <p:cNvSpPr txBox="1"/>
          <p:nvPr/>
        </p:nvSpPr>
        <p:spPr>
          <a:xfrm>
            <a:off x="333838" y="239709"/>
            <a:ext cx="3787686" cy="523220"/>
          </a:xfrm>
          <a:prstGeom prst="rect">
            <a:avLst/>
          </a:prstGeom>
          <a:noFill/>
        </p:spPr>
        <p:txBody>
          <a:bodyPr wrap="square" rtlCol="0">
            <a:spAutoFit/>
          </a:bodyPr>
          <a:lstStyle/>
          <a:p>
            <a:r>
              <a:rPr lang="pl-PL" dirty="0"/>
              <a:t>CZĘŚĆ 2. ROZWIĄZYWANIE PROBLEMÓW TECHNICZNYCH</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32199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a:solidFill>
                  <a:srgbClr val="F24F4F"/>
                </a:solidFill>
                <a:latin typeface="Cambria" panose="02040503050406030204" pitchFamily="18" charset="0"/>
              </a:rPr>
              <a:t>Poszukiwanie właściwych technologii</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62711" y="1172611"/>
            <a:ext cx="8881289" cy="815400"/>
          </a:xfrm>
        </p:spPr>
        <p:txBody>
          <a:bodyPr/>
          <a:lstStyle/>
          <a:p>
            <a:pPr algn="l"/>
            <a:r>
              <a:rPr lang="es-ES" dirty="0"/>
              <a:t>Z aktualizacją systemu i wryczek wiąże się także problem, który w skrócie określa się jako WSoD (White Screen of Death).</a:t>
            </a:r>
            <a:endParaRPr lang="pl-PL" dirty="0"/>
          </a:p>
          <a:p>
            <a:pPr algn="l"/>
            <a:endParaRPr lang="es-ES" dirty="0"/>
          </a:p>
        </p:txBody>
      </p:sp>
      <p:sp>
        <p:nvSpPr>
          <p:cNvPr id="4" name="3 CuadroTexto"/>
          <p:cNvSpPr txBox="1"/>
          <p:nvPr/>
        </p:nvSpPr>
        <p:spPr>
          <a:xfrm>
            <a:off x="333838" y="239709"/>
            <a:ext cx="3787686" cy="523220"/>
          </a:xfrm>
          <a:prstGeom prst="rect">
            <a:avLst/>
          </a:prstGeom>
          <a:noFill/>
        </p:spPr>
        <p:txBody>
          <a:bodyPr wrap="square" rtlCol="0">
            <a:spAutoFit/>
          </a:bodyPr>
          <a:lstStyle/>
          <a:p>
            <a:r>
              <a:rPr lang="pl-PL" dirty="0"/>
              <a:t>CZĘŚĆ 2. ROZWIĄZYWANIE PROBLEMÓW TECHNICZNYCH</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1027" name="Picture 3" descr="wsod">
            <a:extLst>
              <a:ext uri="{FF2B5EF4-FFF2-40B4-BE49-F238E27FC236}">
                <a16:creationId xmlns:a16="http://schemas.microsoft.com/office/drawing/2014/main" xmlns="" id="{E061EAC7-0C7E-4333-A0B8-17413503F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833" y="1771614"/>
            <a:ext cx="5676620" cy="21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54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a:solidFill>
                  <a:srgbClr val="F24F4F"/>
                </a:solidFill>
                <a:latin typeface="Cambria" panose="02040503050406030204" pitchFamily="18" charset="0"/>
              </a:rPr>
              <a:t>Poszukiwanie właściwych technologii</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117261"/>
            <a:ext cx="8881289" cy="1741500"/>
          </a:xfrm>
        </p:spPr>
        <p:txBody>
          <a:bodyPr/>
          <a:lstStyle/>
          <a:p>
            <a:pPr algn="l"/>
            <a:r>
              <a:rPr lang="es-ES" dirty="0"/>
              <a:t>Zniknięcie naszej strony po aktualizacji to bardzo przykra sytuacja, którą na szczęscie da sie rozwiązać. Biały ekran pomoże się pojawić z kilku powodów: zainstalowanego motywu/szablonu, zainstalowanej wtyczki lub z powodu braku pamięci (wyczerpanie zasobów pamięci).</a:t>
            </a:r>
            <a:br>
              <a:rPr lang="es-ES" dirty="0"/>
            </a:br>
            <a:endParaRPr lang="pl-PL" dirty="0"/>
          </a:p>
          <a:p>
            <a:pPr algn="l"/>
            <a:r>
              <a:rPr lang="es-ES" dirty="0"/>
              <a:t>Jeśli problem leży po stronie którejś z zainstalowanych wtyczek, możemy wykonać jedną z tych dwóch czynności: wyłączyć ostatnią zainstalowaną wtyczkę (jeśli wiemy, która z spowodowała problem) i sprawdzić, czy wszystko wróci do normy. Jeśli tak nie jest, musimy podjąć bardziej drastyczne kroki, wyłączyć wszystkie wtyczki na raz i aktywować je ponownie jedna po drugiej, aż znajdziemy tą, która z nich powoduje błąd.</a:t>
            </a:r>
            <a:br>
              <a:rPr lang="es-ES" dirty="0"/>
            </a:br>
            <a:endParaRPr lang="pl-PL" dirty="0"/>
          </a:p>
          <a:p>
            <a:pPr algn="l"/>
            <a:r>
              <a:rPr lang="it-IT" dirty="0"/>
              <a:t>Jeśli problem tkwi w motywie/szablonie, najłatwiejszym rozwiązaniem jest zmiana nazwy folderu, w którym motyw jest zapisany. WordPress pomyśli wtedy, że odinstalowałeś motyw, więc domyślnie uruchomi inny. Inną opcją jest próba zainstalowania motywu od nowa.</a:t>
            </a:r>
            <a:endParaRPr lang="es-ES" dirty="0"/>
          </a:p>
        </p:txBody>
      </p:sp>
      <p:sp>
        <p:nvSpPr>
          <p:cNvPr id="4" name="3 CuadroTexto"/>
          <p:cNvSpPr txBox="1"/>
          <p:nvPr/>
        </p:nvSpPr>
        <p:spPr>
          <a:xfrm>
            <a:off x="333838" y="239709"/>
            <a:ext cx="3787686" cy="523220"/>
          </a:xfrm>
          <a:prstGeom prst="rect">
            <a:avLst/>
          </a:prstGeom>
          <a:noFill/>
        </p:spPr>
        <p:txBody>
          <a:bodyPr wrap="square" rtlCol="0">
            <a:spAutoFit/>
          </a:bodyPr>
          <a:lstStyle/>
          <a:p>
            <a:r>
              <a:rPr lang="pl-PL" dirty="0"/>
              <a:t>CZĘŚĆ 2. ROZWIĄZYWANIE PROBLEMÓW TECHNICZNYCH</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412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a:solidFill>
                  <a:srgbClr val="F24F4F"/>
                </a:solidFill>
                <a:latin typeface="Cambria" panose="02040503050406030204" pitchFamily="18" charset="0"/>
              </a:rPr>
              <a:t>Poszukiwanie właściwych technologii</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62711" y="1172610"/>
            <a:ext cx="8881289" cy="891513"/>
          </a:xfrm>
        </p:spPr>
        <p:txBody>
          <a:bodyPr/>
          <a:lstStyle/>
          <a:p>
            <a:pPr algn="l"/>
            <a:endParaRPr lang="en-GB" dirty="0"/>
          </a:p>
          <a:p>
            <a:pPr algn="l"/>
            <a:r>
              <a:rPr lang="it-IT" dirty="0"/>
              <a:t>Jeśli biały ekran nie jest to spowodowany żadną z wymienionych powyżej przyczyn, oznacza to, że mamy problem z pamięcią. Jest on również stosunkowo łatwy do rozwiązania. Potrzebujemy tylko edytora tekstu. Należy otworzyć plik wp-config.php i w kodzie php musimy dodać następujące elementy, aby zwiększyć pamięć do 64 Mb:</a:t>
            </a:r>
            <a:endParaRPr lang="es-ES" dirty="0"/>
          </a:p>
        </p:txBody>
      </p:sp>
      <p:sp>
        <p:nvSpPr>
          <p:cNvPr id="4" name="3 CuadroTexto"/>
          <p:cNvSpPr txBox="1"/>
          <p:nvPr/>
        </p:nvSpPr>
        <p:spPr>
          <a:xfrm>
            <a:off x="333838" y="239709"/>
            <a:ext cx="3787686" cy="523220"/>
          </a:xfrm>
          <a:prstGeom prst="rect">
            <a:avLst/>
          </a:prstGeom>
          <a:noFill/>
        </p:spPr>
        <p:txBody>
          <a:bodyPr wrap="square" rtlCol="0">
            <a:spAutoFit/>
          </a:bodyPr>
          <a:lstStyle/>
          <a:p>
            <a:r>
              <a:rPr lang="pl-PL" dirty="0"/>
              <a:t>CZĘŚĆ 2. ROZWIĄZYWANIE PROBLEMÓW TECHNICZNYCH</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2050" name="Picture 2" descr="define64">
            <a:extLst>
              <a:ext uri="{FF2B5EF4-FFF2-40B4-BE49-F238E27FC236}">
                <a16:creationId xmlns:a16="http://schemas.microsoft.com/office/drawing/2014/main" xmlns="" id="{DC740E0D-A8B7-4A3B-AB8C-7EFB64ECA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538" y="2700244"/>
            <a:ext cx="6248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01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a:solidFill>
                  <a:srgbClr val="F24F4F"/>
                </a:solidFill>
                <a:latin typeface="Cambria" panose="02040503050406030204" pitchFamily="18" charset="0"/>
              </a:rPr>
              <a:t>Poszukiwanie właściwych technologii</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15133" y="904814"/>
            <a:ext cx="8881289" cy="891513"/>
          </a:xfrm>
        </p:spPr>
        <p:txBody>
          <a:bodyPr/>
          <a:lstStyle/>
          <a:p>
            <a:pPr algn="l"/>
            <a:endParaRPr lang="en-GB" dirty="0"/>
          </a:p>
          <a:p>
            <a:r>
              <a:rPr lang="es-ES" dirty="0"/>
              <a:t>Jeśli nie udało nam się w ten sposób usunąć białego ekranu, nadal mamy szansę naprawić błąd. Należy aktywować tryb DEBUG w naszym php. Wracamy do naszego pliku wp-config.php i szukamy następującego wiersza:</a:t>
            </a:r>
            <a:endParaRPr lang="pl-PL" dirty="0"/>
          </a:p>
          <a:p>
            <a:endParaRPr lang="es-ES" dirty="0"/>
          </a:p>
        </p:txBody>
      </p:sp>
      <p:sp>
        <p:nvSpPr>
          <p:cNvPr id="4" name="3 CuadroTexto"/>
          <p:cNvSpPr txBox="1"/>
          <p:nvPr/>
        </p:nvSpPr>
        <p:spPr>
          <a:xfrm>
            <a:off x="333838" y="239709"/>
            <a:ext cx="3787686" cy="523220"/>
          </a:xfrm>
          <a:prstGeom prst="rect">
            <a:avLst/>
          </a:prstGeom>
          <a:noFill/>
        </p:spPr>
        <p:txBody>
          <a:bodyPr wrap="square" rtlCol="0">
            <a:spAutoFit/>
          </a:bodyPr>
          <a:lstStyle/>
          <a:p>
            <a:r>
              <a:rPr lang="pl-PL" dirty="0"/>
              <a:t>CZĘŚĆ 2. ROZWIĄZYWANIE PROBLEMÓW TECHNICZNYCH</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3074" name="Picture 2" descr="define2">
            <a:extLst>
              <a:ext uri="{FF2B5EF4-FFF2-40B4-BE49-F238E27FC236}">
                <a16:creationId xmlns:a16="http://schemas.microsoft.com/office/drawing/2014/main" xmlns="" id="{153F60DA-71A2-44F1-A6F3-46223693E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129" y="1748573"/>
            <a:ext cx="4125889" cy="5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xmlns="" id="{76998AB7-9D41-4C37-AEB6-302C8E78C068}"/>
              </a:ext>
            </a:extLst>
          </p:cNvPr>
          <p:cNvSpPr/>
          <p:nvPr/>
        </p:nvSpPr>
        <p:spPr>
          <a:xfrm>
            <a:off x="2312601" y="2262732"/>
            <a:ext cx="8179801" cy="307777"/>
          </a:xfrm>
          <a:prstGeom prst="rect">
            <a:avLst/>
          </a:prstGeom>
        </p:spPr>
        <p:txBody>
          <a:bodyPr wrap="square">
            <a:spAutoFit/>
          </a:bodyPr>
          <a:lstStyle/>
          <a:p>
            <a:r>
              <a:rPr lang="pl-PL" dirty="0">
                <a:solidFill>
                  <a:schemeClr val="tx1">
                    <a:lumMod val="50000"/>
                    <a:lumOff val="50000"/>
                  </a:schemeClr>
                </a:solidFill>
              </a:rPr>
              <a:t>Gdy już go znajdziemy, dodajemy znaki // na początku wiersza: </a:t>
            </a:r>
            <a:endParaRPr lang="es-ES" dirty="0">
              <a:solidFill>
                <a:schemeClr val="tx1">
                  <a:lumMod val="50000"/>
                  <a:lumOff val="50000"/>
                </a:schemeClr>
              </a:solidFill>
            </a:endParaRPr>
          </a:p>
        </p:txBody>
      </p:sp>
      <p:pic>
        <p:nvPicPr>
          <p:cNvPr id="3075" name="Picture 3" descr="define3">
            <a:extLst>
              <a:ext uri="{FF2B5EF4-FFF2-40B4-BE49-F238E27FC236}">
                <a16:creationId xmlns:a16="http://schemas.microsoft.com/office/drawing/2014/main" xmlns="" id="{AC0FF74D-A52B-4716-BA4C-876D07F22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310" y="2556896"/>
            <a:ext cx="4049525" cy="51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efine4">
            <a:extLst>
              <a:ext uri="{FF2B5EF4-FFF2-40B4-BE49-F238E27FC236}">
                <a16:creationId xmlns:a16="http://schemas.microsoft.com/office/drawing/2014/main" xmlns="" id="{FED853F4-4B8B-4E73-B038-971366FB4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681" y="3543776"/>
            <a:ext cx="4580684" cy="7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xmlns="" id="{ED891685-624D-4C85-88E7-76796FA5B7B8}"/>
              </a:ext>
            </a:extLst>
          </p:cNvPr>
          <p:cNvSpPr/>
          <p:nvPr/>
        </p:nvSpPr>
        <p:spPr>
          <a:xfrm>
            <a:off x="2906874" y="3153566"/>
            <a:ext cx="3977371" cy="307777"/>
          </a:xfrm>
          <a:prstGeom prst="rect">
            <a:avLst/>
          </a:prstGeom>
        </p:spPr>
        <p:txBody>
          <a:bodyPr wrap="none">
            <a:spAutoFit/>
          </a:bodyPr>
          <a:lstStyle/>
          <a:p>
            <a:r>
              <a:rPr lang="pl-PL" dirty="0">
                <a:solidFill>
                  <a:schemeClr val="tx1">
                    <a:lumMod val="50000"/>
                    <a:lumOff val="50000"/>
                  </a:schemeClr>
                </a:solidFill>
              </a:rPr>
              <a:t>Następnie dopisujemy dwie poniższe linie </a:t>
            </a:r>
            <a:r>
              <a:rPr lang="pl-PL" dirty="0" smtClean="0">
                <a:solidFill>
                  <a:schemeClr val="tx1">
                    <a:lumMod val="50000"/>
                    <a:lumOff val="50000"/>
                  </a:schemeClr>
                </a:solidFill>
              </a:rPr>
              <a:t>kodu:</a:t>
            </a:r>
            <a:endParaRPr lang="es-ES" dirty="0">
              <a:solidFill>
                <a:schemeClr val="tx1">
                  <a:lumMod val="50000"/>
                  <a:lumOff val="50000"/>
                </a:schemeClr>
              </a:solidFill>
            </a:endParaRPr>
          </a:p>
        </p:txBody>
      </p:sp>
    </p:spTree>
    <p:extLst>
      <p:ext uri="{BB962C8B-B14F-4D97-AF65-F5344CB8AC3E}">
        <p14:creationId xmlns:p14="http://schemas.microsoft.com/office/powerpoint/2010/main" val="182980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3765" y="18568"/>
            <a:ext cx="7330982" cy="1263600"/>
          </a:xfrm>
        </p:spPr>
        <p:txBody>
          <a:bodyPr/>
          <a:lstStyle/>
          <a:p>
            <a:r>
              <a:rPr lang="es-ES" sz="2800" dirty="0">
                <a:solidFill>
                  <a:srgbClr val="F24F4F"/>
                </a:solidFill>
                <a:latin typeface="Cambria" panose="02040503050406030204" pitchFamily="18" charset="0"/>
              </a:rPr>
              <a:t>Poszukiwanie właściwych technologii</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387724" y="1722428"/>
            <a:ext cx="8881289" cy="1741500"/>
          </a:xfrm>
        </p:spPr>
        <p:txBody>
          <a:bodyPr/>
          <a:lstStyle/>
          <a:p>
            <a:pPr algn="l"/>
            <a:r>
              <a:rPr lang="pl-PL" dirty="0"/>
              <a:t>Dzięki powyższemu kodowi będziemy w stanie zobaczyć na ekranie błędy kodu </a:t>
            </a:r>
            <a:r>
              <a:rPr lang="pl-PL" dirty="0" err="1"/>
              <a:t>php</a:t>
            </a:r>
            <a:r>
              <a:rPr lang="pl-PL" dirty="0"/>
              <a:t> na naszej stronie internetowej, które blokują poprawne wyświetlenie naszej witryny</a:t>
            </a:r>
            <a:r>
              <a:rPr lang="pl-PL" dirty="0" smtClean="0"/>
              <a:t>.</a:t>
            </a:r>
          </a:p>
          <a:p>
            <a:pPr algn="l"/>
            <a:endParaRPr lang="pl-PL" dirty="0"/>
          </a:p>
          <a:p>
            <a:pPr algn="l"/>
            <a:r>
              <a:rPr lang="pl-PL" dirty="0"/>
              <a:t>Tworząc własną stronę internetową często wpadamy w pułapkę myślenia, że dzięki niej będziemy w stanie </a:t>
            </a:r>
            <a:r>
              <a:rPr lang="pl-PL" dirty="0" smtClean="0"/>
              <a:t>dotrzeć do </a:t>
            </a:r>
            <a:r>
              <a:rPr lang="pl-PL" dirty="0"/>
              <a:t>setek odbiorców i stanie się to nasze główne źródło sprzedaży. Nie jest to do końca prawda, ponieważ musimy koniecznie zadbać o widoczność naszej strony. Możemy to osiągnąć tylko dzięki wiedzy z zakresu pozycjonowania stron internetowych.</a:t>
            </a:r>
          </a:p>
        </p:txBody>
      </p:sp>
      <p:sp>
        <p:nvSpPr>
          <p:cNvPr id="4" name="3 CuadroTexto"/>
          <p:cNvSpPr txBox="1"/>
          <p:nvPr/>
        </p:nvSpPr>
        <p:spPr>
          <a:xfrm>
            <a:off x="333838" y="239709"/>
            <a:ext cx="3787686" cy="523220"/>
          </a:xfrm>
          <a:prstGeom prst="rect">
            <a:avLst/>
          </a:prstGeom>
          <a:noFill/>
        </p:spPr>
        <p:txBody>
          <a:bodyPr wrap="square" rtlCol="0">
            <a:spAutoFit/>
          </a:bodyPr>
          <a:lstStyle/>
          <a:p>
            <a:r>
              <a:rPr lang="pl-PL" dirty="0"/>
              <a:t>CZĘŚĆ 2. ROZWIĄZYWANIE PROBLEMÓW TECHNICZNYCH</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3907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s" sz="3200" b="0" dirty="0" smtClean="0">
                <a:solidFill>
                  <a:srgbClr val="E06666"/>
                </a:solidFill>
                <a:latin typeface="Cambria"/>
                <a:ea typeface="Cambria"/>
                <a:cs typeface="Cambria"/>
                <a:sym typeface="Cambria"/>
              </a:rPr>
              <a:t>Modu</a:t>
            </a:r>
            <a:r>
              <a:rPr lang="pl-PL" sz="3200" b="0" dirty="0" smtClean="0">
                <a:solidFill>
                  <a:srgbClr val="E06666"/>
                </a:solidFill>
                <a:latin typeface="Cambria"/>
                <a:ea typeface="Cambria"/>
                <a:cs typeface="Cambria"/>
                <a:sym typeface="Cambria"/>
              </a:rPr>
              <a:t>ł</a:t>
            </a:r>
            <a:r>
              <a:rPr lang="es" sz="3200" b="0" dirty="0" smtClean="0">
                <a:solidFill>
                  <a:srgbClr val="E06666"/>
                </a:solidFill>
                <a:latin typeface="Cambria"/>
                <a:ea typeface="Cambria"/>
                <a:cs typeface="Cambria"/>
                <a:sym typeface="Cambria"/>
              </a:rPr>
              <a:t> </a:t>
            </a:r>
            <a:r>
              <a:rPr lang="es" sz="3200" b="0" dirty="0">
                <a:solidFill>
                  <a:srgbClr val="E06666"/>
                </a:solidFill>
                <a:latin typeface="Cambria"/>
                <a:ea typeface="Cambria"/>
                <a:cs typeface="Cambria"/>
                <a:sym typeface="Cambria"/>
              </a:rPr>
              <a:t>1.</a:t>
            </a:r>
            <a:r>
              <a:rPr lang="es-ES" sz="3200" b="0" dirty="0">
                <a:solidFill>
                  <a:srgbClr val="E06666"/>
                </a:solidFill>
                <a:latin typeface="Cambria"/>
                <a:ea typeface="Cambria"/>
                <a:cs typeface="Cambria"/>
                <a:sym typeface="Cambria"/>
              </a:rPr>
              <a:t> </a:t>
            </a:r>
            <a:r>
              <a:rPr lang="pl-PL" sz="3200" b="0" dirty="0">
                <a:solidFill>
                  <a:srgbClr val="E06666"/>
                </a:solidFill>
                <a:latin typeface="Cambria"/>
                <a:ea typeface="Cambria"/>
                <a:cs typeface="Cambria"/>
                <a:sym typeface="Cambria"/>
              </a:rPr>
              <a:t>BEZPIECZEŃSTWO I DIAGNOZOWANIE PROBLEMÓW ZE SPRZĘTEM</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PL" sz="6000" dirty="0" smtClean="0">
                <a:solidFill>
                  <a:srgbClr val="E06666"/>
                </a:solidFill>
                <a:latin typeface="Cambria"/>
                <a:ea typeface="Cambria"/>
                <a:cs typeface="Cambria"/>
                <a:sym typeface="Cambria"/>
              </a:rPr>
              <a:t>DZIĘKUJEMY</a:t>
            </a:r>
            <a:r>
              <a:rPr lang="es" sz="6000" dirty="0" smtClean="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b="0" dirty="0" smtClean="0">
                <a:solidFill>
                  <a:srgbClr val="F24F4F"/>
                </a:solidFill>
                <a:latin typeface="Cambria" panose="02040503050406030204" pitchFamily="18" charset="0"/>
              </a:rPr>
              <a:t>CZĘŚĆ </a:t>
            </a:r>
            <a:r>
              <a:rPr lang="es-ES" b="0" dirty="0" smtClean="0">
                <a:solidFill>
                  <a:srgbClr val="F24F4F"/>
                </a:solidFill>
                <a:latin typeface="Cambria" panose="02040503050406030204" pitchFamily="18" charset="0"/>
              </a:rPr>
              <a:t>1</a:t>
            </a:r>
            <a:r>
              <a:rPr lang="es-ES" b="0" dirty="0">
                <a:solidFill>
                  <a:srgbClr val="F24F4F"/>
                </a:solidFill>
                <a:latin typeface="Cambria" panose="02040503050406030204" pitchFamily="18" charset="0"/>
              </a:rPr>
              <a:t>. </a:t>
            </a:r>
            <a:r>
              <a:rPr lang="pl-PL" b="0" dirty="0" smtClean="0">
                <a:solidFill>
                  <a:srgbClr val="F24F4F"/>
                </a:solidFill>
                <a:latin typeface="Cambria" panose="02040503050406030204" pitchFamily="18" charset="0"/>
              </a:rPr>
              <a:t>BEZPIECZEŃSTWO</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pl-PL" sz="3200" dirty="0">
                <a:solidFill>
                  <a:srgbClr val="F24F4F"/>
                </a:solidFill>
                <a:latin typeface="Cambria" panose="02040503050406030204" pitchFamily="18" charset="0"/>
              </a:rPr>
              <a:t>Ochrona danych osobowych i prywatności</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16364" y="1563289"/>
            <a:ext cx="7138200" cy="1741500"/>
          </a:xfrm>
        </p:spPr>
        <p:txBody>
          <a:bodyPr/>
          <a:lstStyle/>
          <a:p>
            <a:pPr lvl="0" algn="l"/>
            <a:r>
              <a:rPr lang="es-ES" dirty="0"/>
              <a:t>Używaj haseł dostępu do wszystkich swoich urządzeń, aby utrudnić nieznajomym dostęp do Twoich osobistych lub firmowych informacji.</a:t>
            </a:r>
            <a:endParaRPr lang="pl-PL" dirty="0"/>
          </a:p>
          <a:p>
            <a:pPr lvl="0" algn="l"/>
            <a:r>
              <a:rPr lang="es-ES" dirty="0"/>
              <a:t>Hasła powinny być w miarę możliwości trudne do odgadnięcia. Staraj się unikać używania daty urodzin lub imienia jako hasła. Wykorzystuj wielkie i małe litery, niektóre cyfry i dowolne z tzw.„dziwnych” znaków, takich jak $ lub #.</a:t>
            </a:r>
            <a:endParaRPr lang="pl-PL" dirty="0"/>
          </a:p>
          <a:p>
            <a:pPr lvl="0" algn="l"/>
            <a:r>
              <a:rPr lang="es-ES" dirty="0"/>
              <a:t>Kiedy robisz zakupy online zawsze sprawdzaj, czy strona sklepu jest zabezpieczona (posiada certyfikat SSL – czyli rozpoczyna się od https) i nigdy nie dokonuj płatności gdy zostaniesz przekierowany na inną stronę w trakacie zakupów.</a:t>
            </a:r>
            <a:endParaRPr lang="pl-PL" dirty="0"/>
          </a:p>
          <a:p>
            <a:pPr lvl="0" algn="l"/>
            <a:r>
              <a:rPr lang="es-ES" dirty="0"/>
              <a:t>Unikaj dokonywania płatności w hotelach, barach lub restauracjach, w których </a:t>
            </a:r>
            <a:r>
              <a:rPr lang="es-ES" dirty="0" smtClean="0"/>
              <a:t>Wi-</a:t>
            </a:r>
            <a:r>
              <a:rPr lang="pl-PL" dirty="0"/>
              <a:t>F</a:t>
            </a:r>
            <a:r>
              <a:rPr lang="es-ES" dirty="0" smtClean="0"/>
              <a:t>i </a:t>
            </a:r>
            <a:r>
              <a:rPr lang="es-ES" dirty="0"/>
              <a:t>może nie być godne zaufania. Rób to tylko wtedy, gdy wiesz z góry, że jest całkowicie bezpieczny.</a:t>
            </a:r>
            <a:endParaRPr lang="pl-PL" dirty="0"/>
          </a:p>
          <a:p>
            <a:pPr marL="139700" lvl="0" indent="0" algn="l">
              <a:buNone/>
            </a:pPr>
            <a:r>
              <a:rPr lang="en-GB" dirty="0" smtClean="0"/>
              <a:t>. </a:t>
            </a:r>
            <a:endParaRPr lang="es-ES" dirty="0"/>
          </a:p>
          <a:p>
            <a:pPr algn="l"/>
            <a:endParaRPr lang="es-ES" dirty="0"/>
          </a:p>
        </p:txBody>
      </p:sp>
      <p:sp>
        <p:nvSpPr>
          <p:cNvPr id="4" name="3 CuadroTexto"/>
          <p:cNvSpPr txBox="1"/>
          <p:nvPr/>
        </p:nvSpPr>
        <p:spPr>
          <a:xfrm>
            <a:off x="432450" y="206156"/>
            <a:ext cx="2721077" cy="307777"/>
          </a:xfrm>
          <a:prstGeom prst="rect">
            <a:avLst/>
          </a:prstGeom>
          <a:noFill/>
        </p:spPr>
        <p:txBody>
          <a:bodyPr wrap="square" rtlCol="0">
            <a:spAutoFit/>
          </a:bodyPr>
          <a:lstStyle/>
          <a:p>
            <a:r>
              <a:rPr lang="es-ES" dirty="0"/>
              <a:t>CZĘŚĆ 1. BEZPIECZEŃSTWO</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pl-PL" sz="3200" dirty="0">
                <a:solidFill>
                  <a:srgbClr val="F24F4F"/>
                </a:solidFill>
                <a:latin typeface="Cambria" panose="02040503050406030204" pitchFamily="18" charset="0"/>
              </a:rPr>
              <a:t>Ochrona danych osobowych i prywatności</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16364" y="1524814"/>
            <a:ext cx="7138200" cy="1741500"/>
          </a:xfrm>
        </p:spPr>
        <p:txBody>
          <a:bodyPr/>
          <a:lstStyle/>
          <a:p>
            <a:pPr lvl="0" algn="l"/>
            <a:r>
              <a:rPr lang="es-ES" dirty="0"/>
              <a:t>Nigdy nie podawaj żadnych danych osobowych, o które jesteś proszony w wiadomości e-mail lub przez telefon. Jeśli podejrzewasz, że połączenie może być próbą wyłudzenia danych, zadzwoń do firmy i zapytaj, czy przeprowadzają jakąkolwiek kampanię telefoniczną lub e-mailową.</a:t>
            </a:r>
            <a:endParaRPr lang="pl-PL" dirty="0"/>
          </a:p>
          <a:p>
            <a:pPr lvl="0" algn="l"/>
            <a:r>
              <a:rPr lang="es-ES" dirty="0"/>
              <a:t>Jedną z opcji zwiększających bezpieczeństwo jest szyfrowanie informacji wysyłanych przez e-mail. Ostatnio nastąpił znaczny postęp w tym zakresie i istnieje kilka programów, które pozwalają nam za pomocą algorytmów matematycznych szyfrować i odszyfrowywać wiadomości chroniąc ich treść przed osobami postronnymi.</a:t>
            </a:r>
            <a:endParaRPr lang="pl-PL" dirty="0"/>
          </a:p>
          <a:p>
            <a:pPr lvl="0" algn="l"/>
            <a:r>
              <a:rPr lang="es-ES" dirty="0"/>
              <a:t>Ważne jest również tworzenie kopii zapasowych danych z urządzeń osobistych. W ten sposób unikniesz utraty listy kontaktów, zdjęć lub istotnych informacji o Tobie lub Twojej firmie.</a:t>
            </a:r>
            <a:endParaRPr lang="pl-PL" dirty="0"/>
          </a:p>
          <a:p>
            <a:pPr marL="139700" indent="0" algn="l">
              <a:buNone/>
            </a:pPr>
            <a:endParaRPr lang="es-ES" dirty="0"/>
          </a:p>
        </p:txBody>
      </p:sp>
      <p:sp>
        <p:nvSpPr>
          <p:cNvPr id="4" name="3 CuadroTexto"/>
          <p:cNvSpPr txBox="1"/>
          <p:nvPr/>
        </p:nvSpPr>
        <p:spPr>
          <a:xfrm>
            <a:off x="432450" y="206156"/>
            <a:ext cx="3001630" cy="307777"/>
          </a:xfrm>
          <a:prstGeom prst="rect">
            <a:avLst/>
          </a:prstGeom>
          <a:noFill/>
        </p:spPr>
        <p:txBody>
          <a:bodyPr wrap="square" rtlCol="0">
            <a:spAutoFit/>
          </a:bodyPr>
          <a:lstStyle/>
          <a:p>
            <a:r>
              <a:rPr lang="es-ES" dirty="0"/>
              <a:t>CZĘŚĆ 1. BEZPIECZEŃSTWO</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6276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pl-PL" sz="3200" dirty="0">
                <a:solidFill>
                  <a:srgbClr val="F24F4F"/>
                </a:solidFill>
                <a:latin typeface="Cambria" panose="02040503050406030204" pitchFamily="18" charset="0"/>
              </a:rPr>
              <a:t>Ochrona danych osobowych i prywatności</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1508837"/>
            <a:ext cx="7138200" cy="1741500"/>
          </a:xfrm>
        </p:spPr>
        <p:txBody>
          <a:bodyPr/>
          <a:lstStyle/>
          <a:p>
            <a:pPr lvl="0" algn="l"/>
            <a:r>
              <a:rPr lang="es-ES" dirty="0"/>
              <a:t>Zalecamy również zapisywanie plików w chmurze. Zaletą jest to, że nie zapisujesz informacji w telefonie komórkowym lub komputerze. W przypadku utraty urządzenia dane wciąż będą zapisane w chmurze, dzięki czemu będziesz mógł je odzyskać.</a:t>
            </a:r>
            <a:endParaRPr lang="pl-PL" dirty="0"/>
          </a:p>
          <a:p>
            <a:pPr lvl="0" algn="l"/>
            <a:r>
              <a:rPr lang="es-ES" dirty="0"/>
              <a:t>Nie przechowuj zapisanych haseł zabezpieczających w swoich urządzeniach. </a:t>
            </a:r>
            <a:endParaRPr lang="pl-PL" dirty="0"/>
          </a:p>
          <a:p>
            <a:pPr lvl="0" algn="l"/>
            <a:r>
              <a:rPr lang="es-ES" dirty="0"/>
              <a:t>W sieciach społecznościowych selekcjonuj informacje, które udostępniasz pozostałym użytkownikom. Nie podawaj niektórych informacji do wiadomości publicznej, takich jak miejsce zamieszkania, data urodzenia lub miejsce pracy. </a:t>
            </a:r>
            <a:endParaRPr lang="pl-PL" dirty="0"/>
          </a:p>
          <a:p>
            <a:pPr lvl="0" algn="l"/>
            <a:r>
              <a:rPr lang="es-ES" dirty="0"/>
              <a:t>Często weryfikuj ustawienia prywatności, ponieważ zwykle zmieniają się one w sieciach społecznościowych i będziesz musiał dostosować je do nowych klauzul.</a:t>
            </a:r>
            <a:endParaRPr lang="pl-PL" dirty="0"/>
          </a:p>
          <a:p>
            <a:pPr marL="139700" indent="0" algn="l">
              <a:buNone/>
            </a:pPr>
            <a:endParaRPr lang="es-ES" dirty="0"/>
          </a:p>
        </p:txBody>
      </p:sp>
      <p:sp>
        <p:nvSpPr>
          <p:cNvPr id="4" name="3 CuadroTexto"/>
          <p:cNvSpPr txBox="1"/>
          <p:nvPr/>
        </p:nvSpPr>
        <p:spPr>
          <a:xfrm>
            <a:off x="432450" y="206156"/>
            <a:ext cx="2721077" cy="307777"/>
          </a:xfrm>
          <a:prstGeom prst="rect">
            <a:avLst/>
          </a:prstGeom>
          <a:noFill/>
        </p:spPr>
        <p:txBody>
          <a:bodyPr wrap="square" rtlCol="0">
            <a:spAutoFit/>
          </a:bodyPr>
          <a:lstStyle/>
          <a:p>
            <a:r>
              <a:rPr lang="es-ES" dirty="0"/>
              <a:t>CZĘŚĆ 1. BEZPIECZEŃSTWO</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6766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49" y="325683"/>
            <a:ext cx="8547451" cy="1263600"/>
          </a:xfrm>
        </p:spPr>
        <p:txBody>
          <a:bodyPr/>
          <a:lstStyle/>
          <a:p>
            <a:r>
              <a:rPr lang="pl-PL" sz="3200" dirty="0">
                <a:solidFill>
                  <a:srgbClr val="F24F4F"/>
                </a:solidFill>
                <a:latin typeface="Cambria" panose="02040503050406030204" pitchFamily="18" charset="0"/>
              </a:rPr>
              <a:t>Ochrona danych osobowych i prywatności</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9982" y="1508837"/>
            <a:ext cx="7138200" cy="1741500"/>
          </a:xfrm>
        </p:spPr>
        <p:txBody>
          <a:bodyPr/>
          <a:lstStyle/>
          <a:p>
            <a:pPr lvl="0" algn="l"/>
            <a:r>
              <a:rPr lang="es-ES" dirty="0"/>
              <a:t>Nie akceptuj zaproszeń od nieznanych osób w sieciach społecznościowych. Dzięki ustawieniom prywatnościportale społęcznościowe pozwalają na zarządzanie tym, kto widzi udostępniane przez nas informacje. Możemy w tym celu stworzyć różne grupy odbiorów nadając im określone dostępny.</a:t>
            </a:r>
            <a:endParaRPr lang="pl-PL" dirty="0"/>
          </a:p>
          <a:p>
            <a:pPr marL="139700" indent="0" algn="l">
              <a:buNone/>
            </a:pPr>
            <a:endParaRPr lang="es-ES" dirty="0"/>
          </a:p>
        </p:txBody>
      </p:sp>
      <p:sp>
        <p:nvSpPr>
          <p:cNvPr id="4" name="3 CuadroTexto"/>
          <p:cNvSpPr txBox="1"/>
          <p:nvPr/>
        </p:nvSpPr>
        <p:spPr>
          <a:xfrm>
            <a:off x="432450" y="206156"/>
            <a:ext cx="2721077" cy="307777"/>
          </a:xfrm>
          <a:prstGeom prst="rect">
            <a:avLst/>
          </a:prstGeom>
          <a:noFill/>
        </p:spPr>
        <p:txBody>
          <a:bodyPr wrap="square" rtlCol="0">
            <a:spAutoFit/>
          </a:bodyPr>
          <a:lstStyle/>
          <a:p>
            <a:r>
              <a:rPr lang="es-ES" dirty="0"/>
              <a:t>CZĘŚĆ 1. BEZPIECZEŃSTWO</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8639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pl-PL" dirty="0" smtClean="0">
                <a:solidFill>
                  <a:srgbClr val="F24F4F"/>
                </a:solidFill>
                <a:latin typeface="Cambria" panose="02040503050406030204" pitchFamily="18" charset="0"/>
              </a:rPr>
              <a:t>Ochrona urządzeń</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53680" y="1394643"/>
            <a:ext cx="7236639" cy="2433840"/>
          </a:xfrm>
        </p:spPr>
        <p:txBody>
          <a:bodyPr/>
          <a:lstStyle/>
          <a:p>
            <a:pPr lvl="0" algn="l"/>
            <a:r>
              <a:rPr lang="it-IT" dirty="0"/>
              <a:t>Aktualizuj swoje programy. Zwykle programy, które zainstalowaliśmy na komputerze, oferują aktualizacje w celu usunięcia niedociągnięć, o których wiedzą autorzy programów. Tak długo, jak to możliwe, aktualizuj swoje programy, a jeśli możesz, powinieneś zautomatyzować ten proces.</a:t>
            </a:r>
            <a:endParaRPr lang="pl-PL" dirty="0"/>
          </a:p>
          <a:p>
            <a:pPr lvl="0" algn="l"/>
            <a:r>
              <a:rPr lang="it-IT" dirty="0"/>
              <a:t>Zawsze używaj programu antywirusowego i zapory sieciowej (tzw. Firewall0, aby uniknąć przypadkowego zainfekowania urządzenia wirusami lub zainstalowania programów szpiegujących.</a:t>
            </a:r>
            <a:endParaRPr lang="pl-PL" dirty="0"/>
          </a:p>
          <a:p>
            <a:pPr lvl="0" algn="l"/>
            <a:r>
              <a:rPr lang="it-IT" dirty="0"/>
              <a:t>Zachowaj ostrożność, jeśli chodzi o otwieranie załączonych plików do wiadomości e-mail lub chatu, zwłaszcza gdy pochodzą one z nieznanych źródeł. Łatwo jest zainfekować urządzenie złośliwym oprogramowaniem za pośrednictwem tego rodzaju plików.</a:t>
            </a:r>
            <a:endParaRPr lang="pl-PL" dirty="0"/>
          </a:p>
          <a:p>
            <a:pPr marL="139700" indent="0" algn="l">
              <a:buNone/>
            </a:pPr>
            <a:endParaRPr lang="es-ES" dirty="0"/>
          </a:p>
        </p:txBody>
      </p:sp>
      <p:sp>
        <p:nvSpPr>
          <p:cNvPr id="4" name="3 CuadroTexto"/>
          <p:cNvSpPr txBox="1"/>
          <p:nvPr/>
        </p:nvSpPr>
        <p:spPr>
          <a:xfrm>
            <a:off x="502024" y="159026"/>
            <a:ext cx="2728855" cy="307777"/>
          </a:xfrm>
          <a:prstGeom prst="rect">
            <a:avLst/>
          </a:prstGeom>
          <a:noFill/>
        </p:spPr>
        <p:txBody>
          <a:bodyPr wrap="square" rtlCol="0">
            <a:spAutoFit/>
          </a:bodyPr>
          <a:lstStyle/>
          <a:p>
            <a:r>
              <a:rPr lang="es-ES" dirty="0"/>
              <a:t>CZĘŚĆ 1. BEZPIECZEŃSTWO</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4738" y="51418"/>
            <a:ext cx="7138200" cy="1263600"/>
          </a:xfrm>
        </p:spPr>
        <p:txBody>
          <a:bodyPr/>
          <a:lstStyle/>
          <a:p>
            <a:r>
              <a:rPr lang="pl-PL" dirty="0">
                <a:solidFill>
                  <a:srgbClr val="F24F4F"/>
                </a:solidFill>
                <a:latin typeface="Cambria" panose="02040503050406030204" pitchFamily="18" charset="0"/>
              </a:rPr>
              <a:t>Ochrona urządzeń</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21062" y="1315018"/>
            <a:ext cx="7236639" cy="2433840"/>
          </a:xfrm>
        </p:spPr>
        <p:txBody>
          <a:bodyPr/>
          <a:lstStyle/>
          <a:p>
            <a:pPr lvl="0" algn="l"/>
            <a:r>
              <a:rPr lang="it-IT" dirty="0"/>
              <a:t>Bardzo ważne jest również zainstalowanie programów antywirusowych wykrywających szkodliwe programy, których nie wykrywają zwykłe programy antywirusowe.Jednym z takich programów jest Malware Anti-Malware, który można znaleźć pod linkiem https://www.malwarebytes.com/. Ma ona zaróono bezpłatną jak i płatną wersję.</a:t>
            </a:r>
            <a:endParaRPr lang="pl-PL" dirty="0"/>
          </a:p>
          <a:p>
            <a:pPr lvl="0" algn="l"/>
            <a:r>
              <a:rPr lang="it-IT" dirty="0"/>
              <a:t>Po zmianie urządzenia upewnij się, że nie pozostawiasz wrażliwych danych osobowych na dysku twardym starego urządzenia. Możesz go rozmagnetyzować, zniszczyć lub użyć dowolnego programu służącego do trwałego usuwania istniejących informacji. Inną opcją jest przywrócenie domyślnej konfiguracji, aby nikt nie miał dostępu do zapisanych tam informacji.</a:t>
            </a:r>
            <a:endParaRPr lang="pl-PL" dirty="0"/>
          </a:p>
          <a:p>
            <a:pPr lvl="0" algn="l"/>
            <a:r>
              <a:rPr lang="it-IT" dirty="0"/>
              <a:t>Gdy przestaniemy korzystać z naszych urządzeń, zaleca się ich wyłączenie i uniknięcie nieautoryzowanego dostępu.</a:t>
            </a:r>
            <a:endParaRPr lang="pl-PL" dirty="0"/>
          </a:p>
        </p:txBody>
      </p:sp>
      <p:sp>
        <p:nvSpPr>
          <p:cNvPr id="4" name="3 CuadroTexto"/>
          <p:cNvSpPr txBox="1"/>
          <p:nvPr/>
        </p:nvSpPr>
        <p:spPr>
          <a:xfrm>
            <a:off x="502024" y="159026"/>
            <a:ext cx="2789815" cy="307777"/>
          </a:xfrm>
          <a:prstGeom prst="rect">
            <a:avLst/>
          </a:prstGeom>
          <a:noFill/>
        </p:spPr>
        <p:txBody>
          <a:bodyPr wrap="square" rtlCol="0">
            <a:spAutoFit/>
          </a:bodyPr>
          <a:lstStyle/>
          <a:p>
            <a:r>
              <a:rPr lang="es-ES" dirty="0"/>
              <a:t>CZĘŚĆ 1. BEZPIECZEŃSTWO</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567440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2110</Words>
  <Application>Microsoft Office PowerPoint</Application>
  <PresentationFormat>Pokaz na ekranie (16:9)</PresentationFormat>
  <Paragraphs>127</Paragraphs>
  <Slides>20</Slides>
  <Notes>3</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20</vt:i4>
      </vt:variant>
    </vt:vector>
  </HeadingPairs>
  <TitlesOfParts>
    <vt:vector size="28" baseType="lpstr">
      <vt:lpstr>Garamond</vt:lpstr>
      <vt:lpstr>Times New Roman</vt:lpstr>
      <vt:lpstr>EB Garamond Medium</vt:lpstr>
      <vt:lpstr>Cambria</vt:lpstr>
      <vt:lpstr>Century Gothic</vt:lpstr>
      <vt:lpstr>Arial</vt:lpstr>
      <vt:lpstr>EB Garamond</vt:lpstr>
      <vt:lpstr>Simple Light</vt:lpstr>
      <vt:lpstr> ARTCademy “Arts and Crafts Academy”</vt:lpstr>
      <vt:lpstr>Moduł 1. BEZPIECZEŃSTWO I DIAGNOZOWANIE PROBLEMÓW ZE SPRZĘTEM</vt:lpstr>
      <vt:lpstr>CZĘŚĆ 1. BEZPIECZEŃSTWO</vt:lpstr>
      <vt:lpstr>Ochrona danych osobowych i prywatności</vt:lpstr>
      <vt:lpstr>Ochrona danych osobowych i prywatności</vt:lpstr>
      <vt:lpstr>Ochrona danych osobowych i prywatności</vt:lpstr>
      <vt:lpstr>Ochrona danych osobowych i prywatności</vt:lpstr>
      <vt:lpstr>Ochrona urządzeń</vt:lpstr>
      <vt:lpstr>Ochrona urządzeń</vt:lpstr>
      <vt:lpstr>Ochrona urządzeń</vt:lpstr>
      <vt:lpstr>Ochrona urządzeń</vt:lpstr>
      <vt:lpstr>CZĘŚĆ 2. ROZWIĄZYWANIE PROBLEMÓW TECHNICZNYCH</vt:lpstr>
      <vt:lpstr>Poszukiwanie właściwych technologii</vt:lpstr>
      <vt:lpstr>Poszukiwanie właściwych technologii</vt:lpstr>
      <vt:lpstr>Poszukiwanie właściwych technologii</vt:lpstr>
      <vt:lpstr>Poszukiwanie właściwych technologii</vt:lpstr>
      <vt:lpstr>Poszukiwanie właściwych technologii</vt:lpstr>
      <vt:lpstr>Poszukiwanie właściwych technologii</vt:lpstr>
      <vt:lpstr>Poszukiwanie właściwych technologii</vt:lpstr>
      <vt:lpstr>DZIĘKUJEMY!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Wojtek</cp:lastModifiedBy>
  <cp:revision>46</cp:revision>
  <dcterms:modified xsi:type="dcterms:W3CDTF">2020-02-12T17:40:29Z</dcterms:modified>
</cp:coreProperties>
</file>