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72" r:id="rId3"/>
    <p:sldId id="283" r:id="rId4"/>
    <p:sldId id="275" r:id="rId5"/>
    <p:sldId id="286" r:id="rId6"/>
    <p:sldId id="287" r:id="rId7"/>
    <p:sldId id="288" r:id="rId8"/>
    <p:sldId id="276" r:id="rId9"/>
    <p:sldId id="289" r:id="rId10"/>
    <p:sldId id="290" r:id="rId11"/>
    <p:sldId id="291" r:id="rId12"/>
    <p:sldId id="285" r:id="rId13"/>
    <p:sldId id="282" r:id="rId14"/>
    <p:sldId id="292" r:id="rId15"/>
    <p:sldId id="294" r:id="rId16"/>
    <p:sldId id="295" r:id="rId17"/>
    <p:sldId id="296" r:id="rId18"/>
    <p:sldId id="297" r:id="rId19"/>
    <p:sldId id="298" r:id="rId20"/>
    <p:sldId id="274" r:id="rId21"/>
  </p:sldIdLst>
  <p:sldSz cx="9144000" cy="5143500" type="screen16x9"/>
  <p:notesSz cx="6858000" cy="9144000"/>
  <p:embeddedFontLst>
    <p:embeddedFont>
      <p:font typeface="Cambria" panose="02040503050406030204" pitchFamily="18"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Garamond" panose="02020404030301010803" pitchFamily="18" charset="0"/>
      <p:regular r:id="rId31"/>
      <p:bold r:id="rId32"/>
      <p:italic r:id="rId33"/>
    </p:embeddedFont>
    <p:embeddedFont>
      <p:font typeface="EB Garamond" panose="020B0604020202020204" charset="0"/>
      <p:regular r:id="rId34"/>
      <p:bold r:id="rId35"/>
      <p:italic r:id="rId36"/>
      <p:boldItalic r:id="rId37"/>
    </p:embeddedFont>
    <p:embeddedFont>
      <p:font typeface="EB Garamond Medium"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alwarebytes.com/"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smtClean="0">
                <a:solidFill>
                  <a:srgbClr val="E06666"/>
                </a:solidFill>
                <a:latin typeface="Cambria"/>
                <a:ea typeface="Cambria"/>
                <a:cs typeface="Cambria"/>
                <a:sym typeface="Cambria"/>
              </a:rPr>
              <a:t>“Accademia delle arti e dei mestieri”</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err="1" smtClean="0">
                <a:solidFill>
                  <a:srgbClr val="F24F4F"/>
                </a:solidFill>
                <a:latin typeface="Cambria" panose="02040503050406030204" pitchFamily="18" charset="0"/>
              </a:rPr>
              <a:t>Proteggere</a:t>
            </a:r>
            <a:r>
              <a:rPr lang="en-GB" dirty="0" smtClean="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i</a:t>
            </a:r>
            <a:r>
              <a:rPr lang="en-GB" dirty="0" smtClean="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dispositivi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it-IT" dirty="0"/>
              <a:t>Attiva la posizione remota. In caso di smarrimento o furto, sarai in grado di conoscere la posizione esatta del tuo dispositivo attraverso un altro dei tuoi dispositivi, a condizione che quello perso sia acceso.</a:t>
            </a:r>
          </a:p>
          <a:p>
            <a:pPr lvl="0" algn="l"/>
            <a:endParaRPr lang="it-IT" dirty="0"/>
          </a:p>
          <a:p>
            <a:pPr lvl="0" algn="l"/>
            <a:r>
              <a:rPr lang="it-IT" dirty="0"/>
              <a:t>Disabilita il </a:t>
            </a:r>
            <a:r>
              <a:rPr lang="it-IT" dirty="0" err="1"/>
              <a:t>bluetooth</a:t>
            </a:r>
            <a:r>
              <a:rPr lang="it-IT" dirty="0"/>
              <a:t>. Anche se offre molti vantaggi, rende anche il tuo dispositivo più vulnerabile </a:t>
            </a:r>
            <a:r>
              <a:rPr lang="it-IT" dirty="0" smtClean="0"/>
              <a:t>e meno efficiente. Anche la "modalità </a:t>
            </a:r>
            <a:r>
              <a:rPr lang="it-IT" dirty="0"/>
              <a:t>invisibile" </a:t>
            </a:r>
            <a:r>
              <a:rPr lang="it-IT" dirty="0" smtClean="0"/>
              <a:t>non è abbastanza sicura, bisognerebbe spegnerlo completamente.</a:t>
            </a:r>
            <a:endParaRPr lang="it-IT" dirty="0"/>
          </a:p>
          <a:p>
            <a:pPr lvl="0" algn="l"/>
            <a:endParaRPr lang="it-IT" dirty="0"/>
          </a:p>
          <a:p>
            <a:pPr lvl="0" algn="l"/>
            <a:r>
              <a:rPr lang="it-IT" dirty="0"/>
              <a:t>Dovresti bloccare i tuoi dispositivi dopo qualche tempo senza usarli. La maggior parte dei </a:t>
            </a:r>
            <a:r>
              <a:rPr lang="it-IT" dirty="0" err="1"/>
              <a:t>tablet</a:t>
            </a:r>
            <a:r>
              <a:rPr lang="it-IT" dirty="0"/>
              <a:t> e dei telefoni cellulari ha questa opzione. Questo ci aiuta nel caso in cui perdessimo il dispositivo in modo che nessuno possa accedere ai nostri dati personali</a:t>
            </a:r>
            <a:r>
              <a:rPr lang="it-IT" dirty="0" smtClean="0"/>
              <a:t>.</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smtClean="0"/>
              <a:t>Unità </a:t>
            </a:r>
            <a:r>
              <a:rPr lang="es-ES" dirty="0"/>
              <a:t>1. </a:t>
            </a:r>
            <a:r>
              <a:rPr lang="en-GB" dirty="0" smtClean="0"/>
              <a:t>COMUNICAZIONE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1311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err="1" smtClean="0">
                <a:solidFill>
                  <a:srgbClr val="F24F4F"/>
                </a:solidFill>
                <a:latin typeface="Cambria" panose="02040503050406030204" pitchFamily="18" charset="0"/>
              </a:rPr>
              <a:t>Proteggere</a:t>
            </a:r>
            <a:r>
              <a:rPr lang="en-GB" dirty="0" smtClean="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i</a:t>
            </a:r>
            <a:r>
              <a:rPr lang="en-GB" dirty="0" smtClean="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dispositivi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it-IT" dirty="0"/>
              <a:t>Fai molta attenzione </a:t>
            </a:r>
            <a:r>
              <a:rPr lang="it-IT" dirty="0" smtClean="0"/>
              <a:t>alle </a:t>
            </a:r>
            <a:r>
              <a:rPr lang="it-IT" dirty="0" err="1" smtClean="0"/>
              <a:t>app</a:t>
            </a:r>
            <a:r>
              <a:rPr lang="it-IT" dirty="0" smtClean="0"/>
              <a:t> </a:t>
            </a:r>
            <a:r>
              <a:rPr lang="it-IT" dirty="0"/>
              <a:t>che installi. Non solo possono rallentare il dispositivo, ma possono anche accedere alle tue informazioni personali in background o persino condividere la tua posizione tramite GPS </a:t>
            </a:r>
            <a:r>
              <a:rPr lang="it-IT" dirty="0" smtClean="0"/>
              <a:t>del </a:t>
            </a:r>
            <a:r>
              <a:rPr lang="it-IT" dirty="0"/>
              <a:t>tuo cellulare o </a:t>
            </a:r>
            <a:r>
              <a:rPr lang="it-IT" dirty="0" err="1"/>
              <a:t>tablet</a:t>
            </a:r>
            <a:r>
              <a:rPr lang="it-IT" dirty="0"/>
              <a:t>.</a:t>
            </a:r>
          </a:p>
          <a:p>
            <a:pPr lvl="0" algn="l"/>
            <a:endParaRPr lang="it-IT" dirty="0"/>
          </a:p>
          <a:p>
            <a:pPr lvl="0" algn="l"/>
            <a:r>
              <a:rPr lang="it-IT" dirty="0"/>
              <a:t>Se qualcuno dei profili dell'azienda proprietaria dei nostri social network subisce un attacco, la prima cosa che devi fare è cambiare la password di accesso. Quindi verifica se potresti essere stato interessato o se i tuoi dati potrebbero essere stati consultati. Se avessimo delle informazioni sensibili come i dettagli del conto bancario, faremmo meglio a contattare la nostra banca e, nel caso fosse necessario, cancellare le nostre carte e riceverne una nuova. In questo modo tali account smetteranno automaticamente di essere attivi e non verranno utilizzati in modo </a:t>
            </a:r>
            <a:r>
              <a:rPr lang="it-IT" dirty="0" smtClean="0"/>
              <a:t>fraudolento.</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smtClean="0"/>
              <a:t>Unità </a:t>
            </a:r>
            <a:r>
              <a:rPr lang="es-ES" dirty="0"/>
              <a:t>1. </a:t>
            </a:r>
            <a:r>
              <a:rPr lang="en-GB" dirty="0" smtClean="0"/>
              <a:t>COMUNICAZIONE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96524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803" y="1319129"/>
            <a:ext cx="8670619" cy="1263600"/>
          </a:xfrm>
        </p:spPr>
        <p:txBody>
          <a:bodyPr/>
          <a:lstStyle/>
          <a:p>
            <a:r>
              <a:rPr lang="es-ES" sz="3600" b="0" dirty="0" smtClean="0">
                <a:solidFill>
                  <a:srgbClr val="F24F4F"/>
                </a:solidFill>
                <a:latin typeface="Cambria" panose="02040503050406030204" pitchFamily="18" charset="0"/>
              </a:rPr>
              <a:t>UNITA’ </a:t>
            </a:r>
            <a:r>
              <a:rPr lang="es-ES" sz="3600" b="0" dirty="0">
                <a:solidFill>
                  <a:srgbClr val="F24F4F"/>
                </a:solidFill>
                <a:latin typeface="Cambria" panose="02040503050406030204" pitchFamily="18" charset="0"/>
              </a:rPr>
              <a:t>2. </a:t>
            </a:r>
            <a:r>
              <a:rPr lang="es-ES" sz="3600" b="0" dirty="0" smtClean="0">
                <a:solidFill>
                  <a:srgbClr val="F24F4F"/>
                </a:solidFill>
                <a:latin typeface="Cambria" panose="02040503050406030204" pitchFamily="18" charset="0"/>
              </a:rPr>
              <a:t>RISOLUZIONE DEI PROBLEMI TECNICI</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7676" y="360045"/>
            <a:ext cx="7330982" cy="1263600"/>
          </a:xfrm>
        </p:spPr>
        <p:txBody>
          <a:bodyPr/>
          <a:lstStyle/>
          <a:p>
            <a:r>
              <a:rPr lang="es-ES" sz="2800" dirty="0" smtClean="0">
                <a:solidFill>
                  <a:srgbClr val="F24F4F"/>
                </a:solidFill>
                <a:latin typeface="Cambria" panose="02040503050406030204" pitchFamily="18" charset="0"/>
              </a:rPr>
              <a:t>Identificare i bisogni e soluzioni tecnologiche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416038"/>
            <a:ext cx="8881289" cy="1741500"/>
          </a:xfrm>
        </p:spPr>
        <p:txBody>
          <a:bodyPr/>
          <a:lstStyle/>
          <a:p>
            <a:pPr algn="l"/>
            <a:r>
              <a:rPr lang="it-IT" dirty="0"/>
              <a:t>Quando si tratta di commercializzare i nostri prodotti o servizi artigianali, è facile affrontare problemi tecnologici. Salteremo i problemi di base e elencheremo un'altra serie di problemi che possiamo trovare e come risolverli.</a:t>
            </a:r>
          </a:p>
          <a:p>
            <a:pPr algn="l"/>
            <a:endParaRPr lang="it-IT" dirty="0"/>
          </a:p>
          <a:p>
            <a:pPr algn="l"/>
            <a:r>
              <a:rPr lang="it-IT" dirty="0"/>
              <a:t>La prima decisione che dobbiamo prendere è come vendere o commercializzare i nostri prodotti su Internet. Dobbiamo scegliere tra piattaforme CMS </a:t>
            </a:r>
            <a:r>
              <a:rPr lang="it-IT" dirty="0" smtClean="0"/>
              <a:t>(Content Management System) come </a:t>
            </a:r>
            <a:r>
              <a:rPr lang="it-IT" dirty="0" err="1"/>
              <a:t>WordPress</a:t>
            </a:r>
            <a:r>
              <a:rPr lang="it-IT" dirty="0"/>
              <a:t> o </a:t>
            </a:r>
            <a:r>
              <a:rPr lang="it-IT" dirty="0" err="1"/>
              <a:t>Joomla</a:t>
            </a:r>
            <a:r>
              <a:rPr lang="it-IT" dirty="0"/>
              <a:t>, oppure un negozio online o un catalogo di prodotti su misura. Se vogliamo che sia facile da usare e che abbia uno stile personale, allora dovrebbe essere una programmazione personalizzata. Se cerchiamo velocità e risparmio, dovremmo scegliere un'applicazione software per creare e gestire siti Web (e i suoi contenuti).</a:t>
            </a:r>
          </a:p>
          <a:p>
            <a:pPr algn="l"/>
            <a:endParaRPr lang="it-IT" dirty="0">
              <a:solidFill>
                <a:srgbClr val="FF0000"/>
              </a:solidFill>
            </a:endParaRPr>
          </a:p>
          <a:p>
            <a:pPr algn="l"/>
            <a:r>
              <a:rPr lang="it-IT" dirty="0">
                <a:solidFill>
                  <a:schemeClr val="tx1"/>
                </a:solidFill>
              </a:rPr>
              <a:t>Attualmente il 31,7% dei siti Web è progettato con </a:t>
            </a:r>
            <a:r>
              <a:rPr lang="it-IT" dirty="0" err="1">
                <a:solidFill>
                  <a:schemeClr val="tx1"/>
                </a:solidFill>
              </a:rPr>
              <a:t>WordPress</a:t>
            </a:r>
            <a:r>
              <a:rPr lang="it-IT" dirty="0">
                <a:solidFill>
                  <a:schemeClr val="tx1"/>
                </a:solidFill>
              </a:rPr>
              <a:t>. </a:t>
            </a:r>
            <a:r>
              <a:rPr lang="it-IT" dirty="0" err="1" smtClean="0">
                <a:solidFill>
                  <a:schemeClr val="tx1"/>
                </a:solidFill>
              </a:rPr>
              <a:t>Joomla</a:t>
            </a:r>
            <a:r>
              <a:rPr lang="it-IT" dirty="0">
                <a:solidFill>
                  <a:schemeClr val="tx1"/>
                </a:solidFill>
              </a:rPr>
              <a:t>.</a:t>
            </a:r>
            <a:endParaRPr lang="es-ES" dirty="0">
              <a:solidFill>
                <a:schemeClr val="tx1"/>
              </a:solidFill>
            </a:endParaRPr>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smtClean="0"/>
              <a:t>Unità </a:t>
            </a:r>
            <a:r>
              <a:rPr lang="es-ES" dirty="0"/>
              <a:t>2. </a:t>
            </a:r>
            <a:r>
              <a:rPr lang="en-GB" dirty="0" smtClean="0"/>
              <a:t>RISOLUZIONE PROBLEMI TECNICI</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7676" y="239709"/>
            <a:ext cx="7330982" cy="1263600"/>
          </a:xfrm>
        </p:spPr>
        <p:txBody>
          <a:bodyPr/>
          <a:lstStyle/>
          <a:p>
            <a:r>
              <a:rPr lang="it-IT" sz="2800" dirty="0">
                <a:solidFill>
                  <a:srgbClr val="F24F4F"/>
                </a:solidFill>
                <a:latin typeface="Cambria" panose="02040503050406030204" pitchFamily="18" charset="0"/>
              </a:rPr>
              <a:t>Identificare i bisogni e </a:t>
            </a:r>
            <a:r>
              <a:rPr lang="it-IT" sz="2800" dirty="0" smtClean="0">
                <a:solidFill>
                  <a:srgbClr val="F24F4F"/>
                </a:solidFill>
                <a:latin typeface="Cambria" panose="02040503050406030204" pitchFamily="18" charset="0"/>
              </a:rPr>
              <a:t>soluzioni tecnologiche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390261"/>
            <a:ext cx="8881289" cy="1832394"/>
          </a:xfrm>
        </p:spPr>
        <p:txBody>
          <a:bodyPr/>
          <a:lstStyle/>
          <a:p>
            <a:pPr algn="l"/>
            <a:r>
              <a:rPr lang="it-IT" sz="1300" dirty="0"/>
              <a:t>Scegliere un sistema come </a:t>
            </a:r>
            <a:r>
              <a:rPr lang="it-IT" sz="1300" dirty="0" err="1"/>
              <a:t>WordPress</a:t>
            </a:r>
            <a:r>
              <a:rPr lang="it-IT" sz="1300" dirty="0"/>
              <a:t>, non è la panacea </a:t>
            </a:r>
            <a:r>
              <a:rPr lang="it-IT" sz="1300" dirty="0" smtClean="0"/>
              <a:t>di tuti i mali in </a:t>
            </a:r>
            <a:r>
              <a:rPr lang="it-IT" sz="1300" dirty="0"/>
              <a:t>quanto ha bisogno di qualcuno che abbia una certa esperienza e conoscenza per essere in grado di gestire il pannello delle impostazioni, anche se </a:t>
            </a:r>
            <a:r>
              <a:rPr lang="it-IT" sz="1300" dirty="0" smtClean="0"/>
              <a:t>dovessimo avere queste competenze, potremmo occuparcene noi stessi.</a:t>
            </a:r>
            <a:endParaRPr lang="it-IT" sz="1300" dirty="0"/>
          </a:p>
          <a:p>
            <a:pPr algn="l"/>
            <a:endParaRPr lang="it-IT" sz="1300" dirty="0"/>
          </a:p>
          <a:p>
            <a:pPr algn="l"/>
            <a:r>
              <a:rPr lang="it-IT" sz="1300" dirty="0"/>
              <a:t>Un altro problema che </a:t>
            </a:r>
            <a:r>
              <a:rPr lang="it-IT" sz="1300" dirty="0" err="1"/>
              <a:t>WordPress</a:t>
            </a:r>
            <a:r>
              <a:rPr lang="it-IT" sz="1300" dirty="0"/>
              <a:t> presenta riguardo all'e-commerce è che funziona con </a:t>
            </a:r>
            <a:r>
              <a:rPr lang="it-IT" sz="1300" dirty="0" smtClean="0"/>
              <a:t>dei modelli fissi </a:t>
            </a:r>
            <a:r>
              <a:rPr lang="it-IT" sz="1300" dirty="0"/>
              <a:t>e una volta che ne scegliamo uno potremmo scoprire che non può fare determinate cose o mostrare i nostri prodotti come vorremmo o addirittura dobbiamo </a:t>
            </a:r>
            <a:r>
              <a:rPr lang="it-IT" sz="1300" dirty="0" smtClean="0"/>
              <a:t>acquistarli. Anche se i modelli non sono costosi </a:t>
            </a:r>
            <a:r>
              <a:rPr lang="it-IT" sz="1300" dirty="0" err="1" smtClean="0"/>
              <a:t>cià</a:t>
            </a:r>
            <a:r>
              <a:rPr lang="it-IT" sz="1300" dirty="0" smtClean="0"/>
              <a:t> comunque costituirebbe un aumento di costi. </a:t>
            </a:r>
            <a:endParaRPr lang="it-IT" sz="1300" dirty="0"/>
          </a:p>
          <a:p>
            <a:pPr algn="l"/>
            <a:endParaRPr lang="it-IT" sz="1300" dirty="0"/>
          </a:p>
          <a:p>
            <a:pPr algn="l"/>
            <a:r>
              <a:rPr lang="it-IT" sz="1300" dirty="0"/>
              <a:t>Un problema delicato è l'</a:t>
            </a:r>
            <a:r>
              <a:rPr lang="it-IT" sz="1300" dirty="0" err="1"/>
              <a:t>hacking</a:t>
            </a:r>
            <a:r>
              <a:rPr lang="it-IT" sz="1300" dirty="0"/>
              <a:t>. </a:t>
            </a:r>
            <a:r>
              <a:rPr lang="it-IT" sz="1300" dirty="0" smtClean="0"/>
              <a:t>Se </a:t>
            </a:r>
            <a:r>
              <a:rPr lang="it-IT" sz="1300" dirty="0"/>
              <a:t>c'è una violazione della sicurezza in </a:t>
            </a:r>
            <a:r>
              <a:rPr lang="it-IT" sz="1300" dirty="0" err="1"/>
              <a:t>WordPress</a:t>
            </a:r>
            <a:r>
              <a:rPr lang="it-IT" sz="1300" dirty="0"/>
              <a:t>, che si trova frequentemente, ogni pagina web progettata con </a:t>
            </a:r>
            <a:r>
              <a:rPr lang="it-IT" sz="1300" dirty="0" err="1"/>
              <a:t>WordPress</a:t>
            </a:r>
            <a:r>
              <a:rPr lang="it-IT" sz="1300" dirty="0"/>
              <a:t> sarà vulnerabile a tale violazione. Ecco perché è importante avere sempre la nostra versione aggiornata e avere una copia di backup del web e dei suoi contenuti. </a:t>
            </a:r>
            <a:r>
              <a:rPr lang="it-IT" sz="1300" dirty="0" smtClean="0"/>
              <a:t>È facile </a:t>
            </a:r>
            <a:r>
              <a:rPr lang="it-IT" sz="1300" dirty="0" err="1"/>
              <a:t>hackerare</a:t>
            </a:r>
            <a:r>
              <a:rPr lang="it-IT" sz="1300" dirty="0"/>
              <a:t> una pagina </a:t>
            </a:r>
            <a:r>
              <a:rPr lang="it-IT" sz="1300" dirty="0" smtClean="0"/>
              <a:t>web, addirittura esistono </a:t>
            </a:r>
            <a:r>
              <a:rPr lang="it-IT" sz="1300" dirty="0" err="1" smtClean="0"/>
              <a:t>deitutorial</a:t>
            </a:r>
            <a:r>
              <a:rPr lang="it-IT" sz="1300" dirty="0" smtClean="0"/>
              <a:t> </a:t>
            </a:r>
            <a:r>
              <a:rPr lang="it-IT" sz="1300" dirty="0"/>
              <a:t>in rete che insegnano come </a:t>
            </a:r>
            <a:r>
              <a:rPr lang="it-IT" sz="1300" dirty="0" err="1"/>
              <a:t>hackerare</a:t>
            </a:r>
            <a:r>
              <a:rPr lang="it-IT" sz="1300" dirty="0"/>
              <a:t> un sito Web </a:t>
            </a:r>
            <a:r>
              <a:rPr lang="it-IT" sz="1300" dirty="0" err="1"/>
              <a:t>WordPress</a:t>
            </a:r>
            <a:r>
              <a:rPr lang="it-IT" sz="1300" dirty="0" smtClean="0"/>
              <a:t>.</a:t>
            </a:r>
            <a:endParaRPr lang="es-ES" sz="1300"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smtClean="0"/>
              <a:t>Unità </a:t>
            </a:r>
            <a:r>
              <a:rPr lang="es-ES" dirty="0"/>
              <a:t>2</a:t>
            </a:r>
            <a:r>
              <a:rPr lang="es-ES" dirty="0" smtClean="0"/>
              <a:t>. </a:t>
            </a:r>
            <a:r>
              <a:rPr lang="en-GB" dirty="0" smtClean="0"/>
              <a:t>RISOLUZIONE PROBLEMI TECNICI</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733387"/>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32199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7676" y="661165"/>
            <a:ext cx="7330982" cy="869055"/>
          </a:xfrm>
        </p:spPr>
        <p:txBody>
          <a:bodyPr/>
          <a:lstStyle/>
          <a:p>
            <a:r>
              <a:rPr lang="es-ES" sz="2800" dirty="0" smtClean="0">
                <a:solidFill>
                  <a:srgbClr val="F24F4F"/>
                </a:solidFill>
                <a:latin typeface="Cambria" panose="02040503050406030204" pitchFamily="18" charset="0"/>
              </a:rPr>
              <a:t>Identificare i bisogni e le soluzioni tecnologiche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62711" y="1293909"/>
            <a:ext cx="8881289" cy="815400"/>
          </a:xfrm>
        </p:spPr>
        <p:txBody>
          <a:bodyPr/>
          <a:lstStyle/>
          <a:p>
            <a:pPr algn="l"/>
            <a:r>
              <a:rPr lang="it-IT" dirty="0"/>
              <a:t>Anche gli aggiornamenti dei </a:t>
            </a:r>
            <a:r>
              <a:rPr lang="it-IT" dirty="0" smtClean="0"/>
              <a:t>plug-in </a:t>
            </a:r>
            <a:r>
              <a:rPr lang="it-IT" dirty="0"/>
              <a:t>o gli aggiornamenti di </a:t>
            </a:r>
            <a:r>
              <a:rPr lang="it-IT" dirty="0" err="1"/>
              <a:t>WordPress</a:t>
            </a:r>
            <a:r>
              <a:rPr lang="it-IT" dirty="0"/>
              <a:t> sono un altro problema. Il problema più grave che possiamo avere lavorando con CMS è il chiamato </a:t>
            </a:r>
            <a:r>
              <a:rPr lang="it-IT" dirty="0" err="1"/>
              <a:t>WSoD</a:t>
            </a:r>
            <a:r>
              <a:rPr lang="it-IT" dirty="0"/>
              <a:t> (White Screen of Death)</a:t>
            </a:r>
            <a:r>
              <a:rPr lang="en-GB" dirty="0" smtClean="0"/>
              <a:t>. </a:t>
            </a:r>
            <a:endParaRPr lang="es-ES" dirty="0"/>
          </a:p>
          <a:p>
            <a:endParaRPr lang="es-ES" dirty="0"/>
          </a:p>
        </p:txBody>
      </p:sp>
      <p:sp>
        <p:nvSpPr>
          <p:cNvPr id="4" name="3 CuadroTexto"/>
          <p:cNvSpPr txBox="1"/>
          <p:nvPr/>
        </p:nvSpPr>
        <p:spPr>
          <a:xfrm>
            <a:off x="333838" y="232090"/>
            <a:ext cx="3787686" cy="307777"/>
          </a:xfrm>
          <a:prstGeom prst="rect">
            <a:avLst/>
          </a:prstGeom>
          <a:noFill/>
        </p:spPr>
        <p:txBody>
          <a:bodyPr wrap="square" rtlCol="0">
            <a:spAutoFit/>
          </a:bodyPr>
          <a:lstStyle/>
          <a:p>
            <a:r>
              <a:rPr lang="es-ES" dirty="0" smtClean="0"/>
              <a:t>Unità </a:t>
            </a:r>
            <a:r>
              <a:rPr lang="es-ES" dirty="0"/>
              <a:t>2. </a:t>
            </a:r>
            <a:r>
              <a:rPr lang="en-GB" dirty="0" smtClean="0"/>
              <a:t>RISOLUZIONE PROBLEMI TECNICI</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1027" name="Picture 3" descr="wsod">
            <a:extLst>
              <a:ext uri="{FF2B5EF4-FFF2-40B4-BE49-F238E27FC236}">
                <a16:creationId xmlns:a16="http://schemas.microsoft.com/office/drawing/2014/main" xmlns="" id="{E061EAC7-0C7E-4333-A0B8-17413503F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833" y="1967556"/>
            <a:ext cx="5676620" cy="21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54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7676" y="239709"/>
            <a:ext cx="7330982" cy="1263600"/>
          </a:xfrm>
        </p:spPr>
        <p:txBody>
          <a:bodyPr/>
          <a:lstStyle/>
          <a:p>
            <a:r>
              <a:rPr lang="es-ES" sz="2800" dirty="0" smtClean="0">
                <a:solidFill>
                  <a:srgbClr val="F24F4F"/>
                </a:solidFill>
                <a:latin typeface="Cambria" panose="02040503050406030204" pitchFamily="18" charset="0"/>
              </a:rPr>
              <a:t>Identificare i bisogni e le soluzioni tecnologiche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0" y="1378518"/>
            <a:ext cx="8881289" cy="1741500"/>
          </a:xfrm>
        </p:spPr>
        <p:txBody>
          <a:bodyPr/>
          <a:lstStyle/>
          <a:p>
            <a:pPr algn="l"/>
            <a:r>
              <a:rPr lang="en-GB" sz="1300" dirty="0" err="1" smtClean="0"/>
              <a:t>Quando</a:t>
            </a:r>
            <a:r>
              <a:rPr lang="en-GB" sz="1300" dirty="0" smtClean="0"/>
              <a:t> la </a:t>
            </a:r>
            <a:r>
              <a:rPr lang="en-GB" sz="1300" dirty="0" err="1" smtClean="0"/>
              <a:t>pagine</a:t>
            </a:r>
            <a:r>
              <a:rPr lang="en-GB" sz="1300" dirty="0" smtClean="0"/>
              <a:t> web </a:t>
            </a:r>
            <a:r>
              <a:rPr lang="en-GB" sz="1300" dirty="0" err="1" smtClean="0"/>
              <a:t>diventa</a:t>
            </a:r>
            <a:r>
              <a:rPr lang="en-GB" sz="1300" dirty="0" smtClean="0"/>
              <a:t> </a:t>
            </a:r>
            <a:r>
              <a:rPr lang="en-GB" sz="1300" dirty="0" err="1" smtClean="0"/>
              <a:t>bianca</a:t>
            </a:r>
            <a:r>
              <a:rPr lang="en-GB" sz="1300" dirty="0" smtClean="0"/>
              <a:t> ci </a:t>
            </a:r>
            <a:r>
              <a:rPr lang="en-GB" sz="1300" dirty="0" err="1" smtClean="0"/>
              <a:t>troviamo</a:t>
            </a:r>
            <a:r>
              <a:rPr lang="en-GB" sz="1300" dirty="0" smtClean="0"/>
              <a:t> di </a:t>
            </a:r>
            <a:r>
              <a:rPr lang="en-GB" sz="1300" dirty="0" err="1" smtClean="0"/>
              <a:t>fronte</a:t>
            </a:r>
            <a:r>
              <a:rPr lang="en-GB" sz="1300" dirty="0" smtClean="0"/>
              <a:t> al </a:t>
            </a:r>
            <a:r>
              <a:rPr lang="en-GB" sz="1300" dirty="0" err="1" smtClean="0"/>
              <a:t>caso</a:t>
            </a:r>
            <a:r>
              <a:rPr lang="en-GB" sz="1300" dirty="0" smtClean="0"/>
              <a:t> </a:t>
            </a:r>
            <a:r>
              <a:rPr lang="en-GB" sz="1300" dirty="0" err="1" smtClean="0"/>
              <a:t>peggiore</a:t>
            </a:r>
            <a:r>
              <a:rPr lang="en-GB" sz="1300" dirty="0" smtClean="0"/>
              <a:t> </a:t>
            </a:r>
            <a:r>
              <a:rPr lang="en-GB" sz="1300" dirty="0" err="1" smtClean="0"/>
              <a:t>che</a:t>
            </a:r>
            <a:r>
              <a:rPr lang="en-GB" sz="1300" dirty="0" smtClean="0"/>
              <a:t> </a:t>
            </a:r>
            <a:r>
              <a:rPr lang="en-GB" sz="1300" dirty="0" err="1" smtClean="0"/>
              <a:t>possiamo</a:t>
            </a:r>
            <a:r>
              <a:rPr lang="en-GB" sz="1300" dirty="0" smtClean="0"/>
              <a:t> </a:t>
            </a:r>
            <a:r>
              <a:rPr lang="en-GB" sz="1300" dirty="0" err="1" smtClean="0"/>
              <a:t>trovare</a:t>
            </a:r>
            <a:r>
              <a:rPr lang="en-GB" sz="1300" dirty="0" smtClean="0"/>
              <a:t>, ma </a:t>
            </a:r>
            <a:r>
              <a:rPr lang="en-GB" sz="1300" dirty="0" err="1" smtClean="0"/>
              <a:t>che</a:t>
            </a:r>
            <a:r>
              <a:rPr lang="en-GB" sz="1300" dirty="0" smtClean="0"/>
              <a:t> è </a:t>
            </a:r>
            <a:r>
              <a:rPr lang="en-GB" sz="1300" dirty="0" err="1" smtClean="0"/>
              <a:t>comunque</a:t>
            </a:r>
            <a:r>
              <a:rPr lang="en-GB" sz="1300" dirty="0" smtClean="0"/>
              <a:t> un </a:t>
            </a:r>
            <a:r>
              <a:rPr lang="en-GB" sz="1300" dirty="0" err="1" smtClean="0"/>
              <a:t>problema</a:t>
            </a:r>
            <a:r>
              <a:rPr lang="en-GB" sz="1300" dirty="0" smtClean="0"/>
              <a:t> </a:t>
            </a:r>
            <a:r>
              <a:rPr lang="en-GB" sz="1300" dirty="0" err="1" smtClean="0"/>
              <a:t>risolvibile</a:t>
            </a:r>
            <a:r>
              <a:rPr lang="en-GB" sz="1300" dirty="0" smtClean="0"/>
              <a:t>. </a:t>
            </a:r>
            <a:r>
              <a:rPr lang="en-GB" sz="1300" dirty="0" err="1" smtClean="0"/>
              <a:t>Questo</a:t>
            </a:r>
            <a:r>
              <a:rPr lang="en-GB" sz="1300" dirty="0" smtClean="0"/>
              <a:t> </a:t>
            </a:r>
            <a:r>
              <a:rPr lang="en-GB" sz="1300" dirty="0" err="1" smtClean="0"/>
              <a:t>problema</a:t>
            </a:r>
            <a:r>
              <a:rPr lang="en-GB" sz="1300" dirty="0" smtClean="0"/>
              <a:t> </a:t>
            </a:r>
            <a:r>
              <a:rPr lang="en-GB" sz="1300" dirty="0" err="1" smtClean="0"/>
              <a:t>può</a:t>
            </a:r>
            <a:r>
              <a:rPr lang="en-GB" sz="1300" dirty="0" smtClean="0"/>
              <a:t> </a:t>
            </a:r>
            <a:r>
              <a:rPr lang="en-GB" sz="1300" dirty="0" err="1" smtClean="0"/>
              <a:t>essere</a:t>
            </a:r>
            <a:r>
              <a:rPr lang="en-GB" sz="1300" dirty="0" smtClean="0"/>
              <a:t> </a:t>
            </a:r>
            <a:r>
              <a:rPr lang="en-GB" sz="1300" dirty="0" err="1" smtClean="0"/>
              <a:t>dato</a:t>
            </a:r>
            <a:r>
              <a:rPr lang="en-GB" sz="1300" dirty="0" smtClean="0"/>
              <a:t> da </a:t>
            </a:r>
            <a:r>
              <a:rPr lang="en-GB" sz="1300" dirty="0" err="1" smtClean="0"/>
              <a:t>diversi</a:t>
            </a:r>
            <a:r>
              <a:rPr lang="en-GB" sz="1300" dirty="0" smtClean="0"/>
              <a:t> </a:t>
            </a:r>
            <a:r>
              <a:rPr lang="en-GB" sz="1300" dirty="0" err="1" smtClean="0"/>
              <a:t>fattori</a:t>
            </a:r>
            <a:r>
              <a:rPr lang="en-GB" sz="1300" dirty="0" smtClean="0"/>
              <a:t>: </a:t>
            </a:r>
            <a:r>
              <a:rPr lang="en-GB" sz="1300" dirty="0" err="1" smtClean="0"/>
              <a:t>il</a:t>
            </a:r>
            <a:r>
              <a:rPr lang="en-GB" sz="1300" dirty="0" smtClean="0"/>
              <a:t> </a:t>
            </a:r>
            <a:r>
              <a:rPr lang="en-GB" sz="1300" dirty="0" err="1" smtClean="0"/>
              <a:t>tema</a:t>
            </a:r>
            <a:r>
              <a:rPr lang="en-GB" sz="1300" dirty="0" smtClean="0"/>
              <a:t> </a:t>
            </a:r>
            <a:r>
              <a:rPr lang="en-GB" sz="1300" dirty="0" err="1" smtClean="0"/>
              <a:t>installato</a:t>
            </a:r>
            <a:r>
              <a:rPr lang="en-GB" sz="1300" dirty="0" smtClean="0"/>
              <a:t>, </a:t>
            </a:r>
            <a:r>
              <a:rPr lang="en-GB" sz="1300" dirty="0" err="1" smtClean="0"/>
              <a:t>il</a:t>
            </a:r>
            <a:r>
              <a:rPr lang="en-GB" sz="1300" dirty="0" smtClean="0"/>
              <a:t> plug-in o la </a:t>
            </a:r>
            <a:r>
              <a:rPr lang="en-GB" sz="1300" dirty="0" err="1" smtClean="0"/>
              <a:t>mancanza</a:t>
            </a:r>
            <a:r>
              <a:rPr lang="en-GB" sz="1300" dirty="0" smtClean="0"/>
              <a:t> di </a:t>
            </a:r>
            <a:r>
              <a:rPr lang="en-GB" sz="1300" dirty="0" err="1" smtClean="0"/>
              <a:t>memoria</a:t>
            </a:r>
            <a:r>
              <a:rPr lang="en-GB" sz="1300" dirty="0" smtClean="0"/>
              <a:t>. </a:t>
            </a:r>
            <a:endParaRPr lang="en-GB" sz="1300" dirty="0"/>
          </a:p>
          <a:p>
            <a:pPr algn="l"/>
            <a:endParaRPr lang="es-ES" sz="1300" dirty="0"/>
          </a:p>
          <a:p>
            <a:pPr algn="l"/>
            <a:r>
              <a:rPr lang="it-IT" sz="1300" dirty="0"/>
              <a:t>Se il problema si trova in uno qualsiasi dei plug-in, possiamo fare una di queste due cose: disabilitare l'ultimo plug-in installato nel </a:t>
            </a:r>
            <a:r>
              <a:rPr lang="it-IT" sz="1300" dirty="0" smtClean="0"/>
              <a:t>caso avessimo la certezza che sia quello il problema e </a:t>
            </a:r>
            <a:r>
              <a:rPr lang="it-IT" sz="1300" dirty="0"/>
              <a:t>controllare se tutto torna alla normalità. In caso contrario, dobbiamo adottare misure più drastiche e disabilitare tutti i plug-in in una volta e riattivarli uno a uno fino a trovare quello che causa l'errore</a:t>
            </a:r>
            <a:r>
              <a:rPr lang="it-IT" sz="1300" dirty="0" smtClean="0"/>
              <a:t>.</a:t>
            </a:r>
          </a:p>
          <a:p>
            <a:pPr marL="139700" indent="0" algn="l">
              <a:buNone/>
            </a:pPr>
            <a:endParaRPr lang="it-IT" sz="1300" dirty="0" smtClean="0"/>
          </a:p>
          <a:p>
            <a:pPr algn="l"/>
            <a:r>
              <a:rPr lang="it-IT" sz="1300" dirty="0" smtClean="0"/>
              <a:t>Se </a:t>
            </a:r>
            <a:r>
              <a:rPr lang="it-IT" sz="1300" dirty="0"/>
              <a:t>il problema risiede nel tema perché potrebbe essere aggiornato o avere un errore, la soluzione più semplice è quella di cambiare il nome della cartella in cui è stato salvato il tema. </a:t>
            </a:r>
            <a:r>
              <a:rPr lang="it-IT" sz="1300" dirty="0" err="1" smtClean="0"/>
              <a:t>WordPress</a:t>
            </a:r>
            <a:r>
              <a:rPr lang="it-IT" sz="1300" dirty="0" smtClean="0"/>
              <a:t> penserà </a:t>
            </a:r>
            <a:r>
              <a:rPr lang="it-IT" sz="1300" dirty="0"/>
              <a:t>quindi di aver disinstallato il tema in modo </a:t>
            </a:r>
            <a:r>
              <a:rPr lang="it-IT" sz="1300" dirty="0" smtClean="0"/>
              <a:t>da inserirne uno </a:t>
            </a:r>
            <a:r>
              <a:rPr lang="it-IT" sz="1300" dirty="0"/>
              <a:t>nuovo </a:t>
            </a:r>
            <a:r>
              <a:rPr lang="it-IT" sz="1300" dirty="0" smtClean="0"/>
              <a:t>come impostazione predefinita</a:t>
            </a:r>
            <a:r>
              <a:rPr lang="it-IT" sz="1300" dirty="0"/>
              <a:t>. Un'altra opzione sarebbe quella di installare nuovamente il </a:t>
            </a:r>
            <a:r>
              <a:rPr lang="it-IT" sz="1300" smtClean="0"/>
              <a:t>tema</a:t>
            </a:r>
            <a:r>
              <a:rPr lang="it-IT" sz="1300" smtClean="0"/>
              <a:t>.</a:t>
            </a:r>
            <a:endParaRPr lang="es-ES" sz="1300" dirty="0"/>
          </a:p>
          <a:p>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smtClean="0"/>
              <a:t>Unità </a:t>
            </a:r>
            <a:r>
              <a:rPr lang="es-ES" dirty="0"/>
              <a:t>2. </a:t>
            </a:r>
            <a:r>
              <a:rPr lang="en-GB" dirty="0" smtClean="0"/>
              <a:t>RISOLUZIONE PROBLEMI TECNICI</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412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7676" y="360045"/>
            <a:ext cx="7330982" cy="1263600"/>
          </a:xfrm>
        </p:spPr>
        <p:txBody>
          <a:bodyPr/>
          <a:lstStyle/>
          <a:p>
            <a:r>
              <a:rPr lang="es-ES" sz="2800" dirty="0" smtClean="0">
                <a:solidFill>
                  <a:srgbClr val="F24F4F"/>
                </a:solidFill>
                <a:latin typeface="Cambria" panose="02040503050406030204" pitchFamily="18" charset="0"/>
              </a:rPr>
              <a:t>Identificare i bisogni e le solizioni tecnologiche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15133" y="1415206"/>
            <a:ext cx="8881289" cy="891513"/>
          </a:xfrm>
        </p:spPr>
        <p:txBody>
          <a:bodyPr/>
          <a:lstStyle/>
          <a:p>
            <a:pPr algn="l"/>
            <a:endParaRPr lang="en-GB" dirty="0"/>
          </a:p>
          <a:p>
            <a:pPr algn="l"/>
            <a:r>
              <a:rPr lang="it-IT" dirty="0"/>
              <a:t>Quando non è dovuto a nessuna di queste cose, significa che abbiamo un problema con la memoria. </a:t>
            </a:r>
            <a:r>
              <a:rPr lang="it-IT" dirty="0" smtClean="0"/>
              <a:t>È </a:t>
            </a:r>
            <a:r>
              <a:rPr lang="it-IT" dirty="0"/>
              <a:t>anche facile da risolvere, abbiamo solo bisogno di un editor di testo, apri il file </a:t>
            </a:r>
            <a:r>
              <a:rPr lang="it-IT" dirty="0" err="1"/>
              <a:t>wp-config.php</a:t>
            </a:r>
            <a:r>
              <a:rPr lang="it-IT" dirty="0"/>
              <a:t> e all'interno della scheda </a:t>
            </a:r>
            <a:r>
              <a:rPr lang="it-IT" dirty="0" err="1"/>
              <a:t>php</a:t>
            </a:r>
            <a:r>
              <a:rPr lang="it-IT" dirty="0"/>
              <a:t> dobbiamo </a:t>
            </a:r>
            <a:r>
              <a:rPr lang="it-IT" dirty="0" smtClean="0"/>
              <a:t>aggiungere, per </a:t>
            </a:r>
            <a:r>
              <a:rPr lang="it-IT" dirty="0"/>
              <a:t>aumentare la memoria fino a </a:t>
            </a:r>
            <a:r>
              <a:rPr lang="it-IT" dirty="0" smtClean="0"/>
              <a:t>64Mb, quanto segue: </a:t>
            </a:r>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smtClean="0"/>
              <a:t>Unità </a:t>
            </a:r>
            <a:r>
              <a:rPr lang="es-ES" dirty="0"/>
              <a:t>2. </a:t>
            </a:r>
            <a:r>
              <a:rPr lang="en-GB" dirty="0" smtClean="0"/>
              <a:t>RISOLUZIONE PROBLEMI TECNICI</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2050" name="Picture 2" descr="define64">
            <a:extLst>
              <a:ext uri="{FF2B5EF4-FFF2-40B4-BE49-F238E27FC236}">
                <a16:creationId xmlns:a16="http://schemas.microsoft.com/office/drawing/2014/main" xmlns="" id="{DC740E0D-A8B7-4A3B-AB8C-7EFB64ECA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538" y="2868195"/>
            <a:ext cx="6248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01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2531" y="239709"/>
            <a:ext cx="7330982" cy="1263600"/>
          </a:xfrm>
        </p:spPr>
        <p:txBody>
          <a:bodyPr/>
          <a:lstStyle/>
          <a:p>
            <a:r>
              <a:rPr lang="es-ES" sz="2800" dirty="0" smtClean="0">
                <a:solidFill>
                  <a:srgbClr val="F24F4F"/>
                </a:solidFill>
                <a:latin typeface="Cambria" panose="02040503050406030204" pitchFamily="18" charset="0"/>
              </a:rPr>
              <a:t>Identificare i bisogni e le soluzioni tecnologiche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223851"/>
            <a:ext cx="8881289" cy="891513"/>
          </a:xfrm>
        </p:spPr>
        <p:txBody>
          <a:bodyPr/>
          <a:lstStyle/>
          <a:p>
            <a:pPr marL="139700" indent="0">
              <a:buNone/>
            </a:pPr>
            <a:endParaRPr lang="it-IT" dirty="0"/>
          </a:p>
          <a:p>
            <a:r>
              <a:rPr lang="it-IT" dirty="0"/>
              <a:t>Se non siamo riusciti a eliminare lo schermo bianco, abbiamo comunque la possibilità di </a:t>
            </a:r>
            <a:r>
              <a:rPr lang="it-IT" dirty="0" err="1" smtClean="0"/>
              <a:t>riolvere</a:t>
            </a:r>
            <a:r>
              <a:rPr lang="it-IT" dirty="0" smtClean="0"/>
              <a:t> il problema in questo modo: </a:t>
            </a:r>
            <a:r>
              <a:rPr lang="it-IT" dirty="0"/>
              <a:t>attivare la modalità DEBUG del nostro </a:t>
            </a:r>
            <a:r>
              <a:rPr lang="it-IT" dirty="0" err="1"/>
              <a:t>php</a:t>
            </a:r>
            <a:r>
              <a:rPr lang="it-IT" dirty="0"/>
              <a:t>. Torniamo alla nostra pagina </a:t>
            </a:r>
            <a:r>
              <a:rPr lang="it-IT" dirty="0" err="1" smtClean="0"/>
              <a:t>wp-config.php</a:t>
            </a:r>
            <a:r>
              <a:rPr lang="it-IT" dirty="0" smtClean="0"/>
              <a:t> </a:t>
            </a:r>
            <a:r>
              <a:rPr lang="it-IT" dirty="0"/>
              <a:t>e cerchiamo la seguente riga</a:t>
            </a:r>
            <a:r>
              <a:rPr lang="en-GB" dirty="0" smtClean="0"/>
              <a:t>:</a:t>
            </a:r>
            <a:endParaRPr lang="es-ES" dirty="0"/>
          </a:p>
          <a:p>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smtClean="0"/>
              <a:t>Unità </a:t>
            </a:r>
            <a:r>
              <a:rPr lang="es-ES" dirty="0"/>
              <a:t>2. </a:t>
            </a:r>
            <a:r>
              <a:rPr lang="en-GB" dirty="0" smtClean="0"/>
              <a:t>RISOLUZIONE PROBLEMI TECNICI</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3074" name="Picture 2" descr="define2">
            <a:extLst>
              <a:ext uri="{FF2B5EF4-FFF2-40B4-BE49-F238E27FC236}">
                <a16:creationId xmlns:a16="http://schemas.microsoft.com/office/drawing/2014/main" xmlns="" id="{153F60DA-71A2-44F1-A6F3-46223693E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476" y="2270066"/>
            <a:ext cx="4125889" cy="5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xmlns="" id="{76998AB7-9D41-4C37-AEB6-302C8E78C068}"/>
              </a:ext>
            </a:extLst>
          </p:cNvPr>
          <p:cNvSpPr/>
          <p:nvPr/>
        </p:nvSpPr>
        <p:spPr>
          <a:xfrm>
            <a:off x="2474117" y="2788917"/>
            <a:ext cx="8179801" cy="307777"/>
          </a:xfrm>
          <a:prstGeom prst="rect">
            <a:avLst/>
          </a:prstGeom>
        </p:spPr>
        <p:txBody>
          <a:bodyPr wrap="square">
            <a:spAutoFit/>
          </a:bodyPr>
          <a:lstStyle/>
          <a:p>
            <a:r>
              <a:rPr lang="it-IT" dirty="0">
                <a:solidFill>
                  <a:schemeClr val="tx1">
                    <a:lumMod val="50000"/>
                    <a:lumOff val="50000"/>
                  </a:schemeClr>
                </a:solidFill>
              </a:rPr>
              <a:t>Quando lo troviamo, aggiungiamo // all'inizio della riga</a:t>
            </a:r>
            <a:r>
              <a:rPr lang="en-US" dirty="0" smtClean="0">
                <a:solidFill>
                  <a:schemeClr val="tx1">
                    <a:lumMod val="50000"/>
                    <a:lumOff val="50000"/>
                  </a:schemeClr>
                </a:solidFill>
              </a:rPr>
              <a:t>: </a:t>
            </a:r>
            <a:endParaRPr lang="es-ES" dirty="0">
              <a:solidFill>
                <a:schemeClr val="tx1">
                  <a:lumMod val="50000"/>
                  <a:lumOff val="50000"/>
                </a:schemeClr>
              </a:solidFill>
            </a:endParaRPr>
          </a:p>
        </p:txBody>
      </p:sp>
      <p:pic>
        <p:nvPicPr>
          <p:cNvPr id="3075" name="Picture 3" descr="define3">
            <a:extLst>
              <a:ext uri="{FF2B5EF4-FFF2-40B4-BE49-F238E27FC236}">
                <a16:creationId xmlns:a16="http://schemas.microsoft.com/office/drawing/2014/main" xmlns="" id="{AC0FF74D-A52B-4716-BA4C-876D07F22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791" y="3093636"/>
            <a:ext cx="4049525" cy="51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efine4">
            <a:extLst>
              <a:ext uri="{FF2B5EF4-FFF2-40B4-BE49-F238E27FC236}">
                <a16:creationId xmlns:a16="http://schemas.microsoft.com/office/drawing/2014/main" xmlns="" id="{FED853F4-4B8B-4E73-B038-971366FB4A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476" y="3822503"/>
            <a:ext cx="4125889" cy="7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xmlns="" id="{ED891685-624D-4C85-88E7-76796FA5B7B8}"/>
              </a:ext>
            </a:extLst>
          </p:cNvPr>
          <p:cNvSpPr/>
          <p:nvPr/>
        </p:nvSpPr>
        <p:spPr>
          <a:xfrm>
            <a:off x="2906874" y="3507385"/>
            <a:ext cx="3586238" cy="307777"/>
          </a:xfrm>
          <a:prstGeom prst="rect">
            <a:avLst/>
          </a:prstGeom>
        </p:spPr>
        <p:txBody>
          <a:bodyPr wrap="none">
            <a:spAutoFit/>
          </a:bodyPr>
          <a:lstStyle/>
          <a:p>
            <a:r>
              <a:rPr lang="it-IT" dirty="0">
                <a:solidFill>
                  <a:schemeClr val="tx1">
                    <a:lumMod val="50000"/>
                    <a:lumOff val="50000"/>
                  </a:schemeClr>
                </a:solidFill>
              </a:rPr>
              <a:t>Quindi aggiungiamo le seguenti due righe</a:t>
            </a:r>
            <a:r>
              <a:rPr lang="en-GB" dirty="0" smtClean="0">
                <a:solidFill>
                  <a:schemeClr val="tx1">
                    <a:lumMod val="50000"/>
                    <a:lumOff val="50000"/>
                  </a:schemeClr>
                </a:solidFill>
              </a:rPr>
              <a:t>:</a:t>
            </a:r>
            <a:r>
              <a:rPr lang="en-US" dirty="0" smtClean="0">
                <a:solidFill>
                  <a:schemeClr val="tx1">
                    <a:lumMod val="50000"/>
                    <a:lumOff val="50000"/>
                  </a:schemeClr>
                </a:solidFill>
              </a:rPr>
              <a:t> </a:t>
            </a:r>
            <a:endParaRPr lang="es-ES" dirty="0">
              <a:solidFill>
                <a:schemeClr val="tx1">
                  <a:lumMod val="50000"/>
                  <a:lumOff val="50000"/>
                </a:schemeClr>
              </a:solidFill>
            </a:endParaRPr>
          </a:p>
        </p:txBody>
      </p:sp>
    </p:spTree>
    <p:extLst>
      <p:ext uri="{BB962C8B-B14F-4D97-AF65-F5344CB8AC3E}">
        <p14:creationId xmlns:p14="http://schemas.microsoft.com/office/powerpoint/2010/main" val="182980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7676" y="360045"/>
            <a:ext cx="7330982" cy="1263600"/>
          </a:xfrm>
        </p:spPr>
        <p:txBody>
          <a:bodyPr/>
          <a:lstStyle/>
          <a:p>
            <a:r>
              <a:rPr lang="es-ES" sz="2800" dirty="0" smtClean="0">
                <a:solidFill>
                  <a:srgbClr val="F24F4F"/>
                </a:solidFill>
                <a:latin typeface="Cambria" panose="02040503050406030204" pitchFamily="18" charset="0"/>
              </a:rPr>
              <a:t>Identificare bisogni e le soluzioni tecnologiche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387724" y="1722428"/>
            <a:ext cx="8881289" cy="1741500"/>
          </a:xfrm>
        </p:spPr>
        <p:txBody>
          <a:bodyPr/>
          <a:lstStyle/>
          <a:p>
            <a:pPr algn="l"/>
            <a:endParaRPr lang="en-GB" dirty="0" smtClean="0"/>
          </a:p>
          <a:p>
            <a:pPr algn="l"/>
            <a:r>
              <a:rPr lang="it-IT" dirty="0"/>
              <a:t>Quando creiamo il nostro sito Web, tendiamo a pensare che solo con quello venderemo ed saremo visibili per milioni di persone.</a:t>
            </a:r>
          </a:p>
          <a:p>
            <a:pPr algn="l"/>
            <a:endParaRPr lang="it-IT" dirty="0"/>
          </a:p>
          <a:p>
            <a:pPr algn="l"/>
            <a:r>
              <a:rPr lang="it-IT" dirty="0"/>
              <a:t>Ciò non è affatto vero in quanto ciò di cui abbiamo bisogno è posizionare il nostro sito Web e renderlo visibile ai nostri clienti target. Possiamo raggiungerlo solo attraverso un esperto di posizionamento web</a:t>
            </a:r>
            <a:r>
              <a:rPr lang="it-IT" dirty="0" smtClean="0"/>
              <a:t>.</a:t>
            </a:r>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smtClean="0"/>
              <a:t>Unità </a:t>
            </a:r>
            <a:r>
              <a:rPr lang="es-ES" dirty="0"/>
              <a:t>2. </a:t>
            </a:r>
            <a:r>
              <a:rPr lang="en-GB" dirty="0" smtClean="0"/>
              <a:t>RISOLUZIONE PROBLEMI TECNICI</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63907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s" sz="3200" b="0" dirty="0" smtClean="0">
                <a:solidFill>
                  <a:srgbClr val="E06666"/>
                </a:solidFill>
                <a:latin typeface="Cambria"/>
                <a:ea typeface="Cambria"/>
                <a:cs typeface="Cambria"/>
                <a:sym typeface="Cambria"/>
              </a:rPr>
              <a:t>Modulo </a:t>
            </a:r>
            <a:r>
              <a:rPr lang="es" sz="3200" b="0" dirty="0">
                <a:solidFill>
                  <a:srgbClr val="E06666"/>
                </a:solidFill>
                <a:latin typeface="Cambria"/>
                <a:ea typeface="Cambria"/>
                <a:cs typeface="Cambria"/>
                <a:sym typeface="Cambria"/>
              </a:rPr>
              <a:t>1.</a:t>
            </a:r>
            <a:r>
              <a:rPr lang="es-ES" sz="3200" b="0" dirty="0">
                <a:solidFill>
                  <a:srgbClr val="E06666"/>
                </a:solidFill>
                <a:latin typeface="Cambria"/>
                <a:ea typeface="Cambria"/>
                <a:cs typeface="Cambria"/>
                <a:sym typeface="Cambria"/>
              </a:rPr>
              <a:t> </a:t>
            </a:r>
            <a:r>
              <a:rPr lang="es-ES" sz="3200" b="0" dirty="0" smtClean="0">
                <a:solidFill>
                  <a:srgbClr val="E06666"/>
                </a:solidFill>
                <a:latin typeface="Cambria"/>
                <a:ea typeface="Cambria"/>
                <a:cs typeface="Cambria"/>
                <a:sym typeface="Cambria"/>
              </a:rPr>
              <a:t>SICUREZZA E RISOLUZIONE DEI PROBLEMI DEI DISPOSITIVI</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dirty="0" smtClean="0">
                <a:solidFill>
                  <a:srgbClr val="E06666"/>
                </a:solidFill>
                <a:latin typeface="Cambria"/>
                <a:ea typeface="Cambria"/>
                <a:cs typeface="Cambria"/>
                <a:sym typeface="Cambria"/>
              </a:rPr>
              <a:t>GRAZIE!</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UNITA’ </a:t>
            </a:r>
            <a:r>
              <a:rPr lang="es-ES" b="0" dirty="0">
                <a:solidFill>
                  <a:srgbClr val="F24F4F"/>
                </a:solidFill>
                <a:latin typeface="Cambria" panose="02040503050406030204" pitchFamily="18" charset="0"/>
              </a:rPr>
              <a:t>1. </a:t>
            </a:r>
            <a:r>
              <a:rPr lang="es-ES" b="0" dirty="0" smtClean="0">
                <a:solidFill>
                  <a:srgbClr val="F24F4F"/>
                </a:solidFill>
                <a:latin typeface="Cambria" panose="02040503050406030204" pitchFamily="18" charset="0"/>
              </a:rPr>
              <a:t>SICUREZZA</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50" y="469071"/>
            <a:ext cx="8547451" cy="1263600"/>
          </a:xfrm>
        </p:spPr>
        <p:txBody>
          <a:bodyPr/>
          <a:lstStyle/>
          <a:p>
            <a:r>
              <a:rPr lang="es-ES" dirty="0" smtClean="0">
                <a:solidFill>
                  <a:srgbClr val="F24F4F"/>
                </a:solidFill>
                <a:latin typeface="Cambria" panose="02040503050406030204" pitchFamily="18" charset="0"/>
              </a:rPr>
              <a:t>Protezione della privacy e dei dati personali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522514" y="1563289"/>
            <a:ext cx="7157405" cy="2878082"/>
          </a:xfrm>
        </p:spPr>
        <p:txBody>
          <a:bodyPr/>
          <a:lstStyle/>
          <a:p>
            <a:pPr lvl="0" algn="l"/>
            <a:r>
              <a:rPr lang="en-GB" sz="1300" dirty="0" err="1" smtClean="0"/>
              <a:t>Usa</a:t>
            </a:r>
            <a:r>
              <a:rPr lang="en-GB" sz="1300" dirty="0" smtClean="0"/>
              <a:t> password di accesso per </a:t>
            </a:r>
            <a:r>
              <a:rPr lang="en-GB" sz="1300" dirty="0" err="1" smtClean="0"/>
              <a:t>ognuno</a:t>
            </a:r>
            <a:r>
              <a:rPr lang="en-GB" sz="1300" dirty="0" smtClean="0"/>
              <a:t> </a:t>
            </a:r>
            <a:r>
              <a:rPr lang="en-GB" sz="1300" dirty="0" err="1" smtClean="0"/>
              <a:t>dei</a:t>
            </a:r>
            <a:r>
              <a:rPr lang="en-GB" sz="1300" dirty="0" smtClean="0"/>
              <a:t> </a:t>
            </a:r>
            <a:r>
              <a:rPr lang="en-GB" sz="1300" dirty="0" err="1" smtClean="0"/>
              <a:t>tuo</a:t>
            </a:r>
            <a:r>
              <a:rPr lang="en-GB" sz="1300" dirty="0" smtClean="0"/>
              <a:t> </a:t>
            </a:r>
            <a:r>
              <a:rPr lang="en-GB" sz="1300" dirty="0" err="1" smtClean="0"/>
              <a:t>dispositivi</a:t>
            </a:r>
            <a:r>
              <a:rPr lang="en-GB" sz="1300" dirty="0" smtClean="0"/>
              <a:t> </a:t>
            </a:r>
            <a:r>
              <a:rPr lang="en-GB" sz="1300" dirty="0" err="1" smtClean="0"/>
              <a:t>così</a:t>
            </a:r>
            <a:r>
              <a:rPr lang="en-GB" sz="1300" dirty="0" smtClean="0"/>
              <a:t> da </a:t>
            </a:r>
            <a:r>
              <a:rPr lang="en-GB" sz="1300" dirty="0" err="1" smtClean="0"/>
              <a:t>rendere</a:t>
            </a:r>
            <a:r>
              <a:rPr lang="en-GB" sz="1300" dirty="0" smtClean="0"/>
              <a:t> </a:t>
            </a:r>
            <a:r>
              <a:rPr lang="en-GB" sz="1300" dirty="0" err="1" smtClean="0"/>
              <a:t>più</a:t>
            </a:r>
            <a:r>
              <a:rPr lang="en-GB" sz="1300" dirty="0" smtClean="0"/>
              <a:t> difficile </a:t>
            </a:r>
            <a:r>
              <a:rPr lang="en-GB" sz="1300" dirty="0" err="1" smtClean="0"/>
              <a:t>l’accesso</a:t>
            </a:r>
            <a:r>
              <a:rPr lang="en-GB" sz="1300" dirty="0" smtClean="0"/>
              <a:t> non </a:t>
            </a:r>
            <a:r>
              <a:rPr lang="en-GB" sz="1300" dirty="0" err="1" smtClean="0"/>
              <a:t>autorizzato</a:t>
            </a:r>
            <a:r>
              <a:rPr lang="en-GB" sz="1300" dirty="0" smtClean="0"/>
              <a:t> </a:t>
            </a:r>
            <a:r>
              <a:rPr lang="en-GB" sz="1300" dirty="0" err="1" smtClean="0"/>
              <a:t>alle</a:t>
            </a:r>
            <a:r>
              <a:rPr lang="en-GB" sz="1300" dirty="0" smtClean="0"/>
              <a:t> </a:t>
            </a:r>
            <a:r>
              <a:rPr lang="en-GB" sz="1300" dirty="0" err="1" smtClean="0"/>
              <a:t>tue</a:t>
            </a:r>
            <a:r>
              <a:rPr lang="en-GB" sz="1300" dirty="0" smtClean="0"/>
              <a:t> </a:t>
            </a:r>
            <a:r>
              <a:rPr lang="en-GB" sz="1300" dirty="0" err="1" smtClean="0"/>
              <a:t>informazioni</a:t>
            </a:r>
            <a:r>
              <a:rPr lang="en-GB" sz="1300" dirty="0" smtClean="0"/>
              <a:t> </a:t>
            </a:r>
            <a:r>
              <a:rPr lang="en-GB" sz="1300" dirty="0" err="1" smtClean="0"/>
              <a:t>personali</a:t>
            </a:r>
            <a:r>
              <a:rPr lang="en-GB" sz="1300" dirty="0" smtClean="0"/>
              <a:t> o relative </a:t>
            </a:r>
            <a:r>
              <a:rPr lang="en-GB" sz="1300" dirty="0" err="1" smtClean="0"/>
              <a:t>ai</a:t>
            </a:r>
            <a:r>
              <a:rPr lang="en-GB" sz="1300" dirty="0" smtClean="0"/>
              <a:t> </a:t>
            </a:r>
            <a:r>
              <a:rPr lang="en-GB" sz="1300" dirty="0" err="1" smtClean="0"/>
              <a:t>prodotti</a:t>
            </a:r>
            <a:r>
              <a:rPr lang="en-GB" sz="1300" dirty="0" smtClean="0"/>
              <a:t> o </a:t>
            </a:r>
            <a:r>
              <a:rPr lang="en-GB" sz="1300" dirty="0" err="1" smtClean="0"/>
              <a:t>servizi</a:t>
            </a:r>
            <a:r>
              <a:rPr lang="en-GB" sz="1300" dirty="0" smtClean="0"/>
              <a:t> </a:t>
            </a:r>
            <a:r>
              <a:rPr lang="en-GB" sz="1300" dirty="0" err="1" smtClean="0"/>
              <a:t>che</a:t>
            </a:r>
            <a:r>
              <a:rPr lang="en-GB" sz="1300" dirty="0" smtClean="0"/>
              <a:t> </a:t>
            </a:r>
            <a:r>
              <a:rPr lang="en-GB" sz="1300" dirty="0" err="1" smtClean="0"/>
              <a:t>vendi</a:t>
            </a:r>
            <a:r>
              <a:rPr lang="en-GB" sz="1300" dirty="0" smtClean="0"/>
              <a:t>.</a:t>
            </a:r>
            <a:endParaRPr lang="es-ES" sz="1300" dirty="0"/>
          </a:p>
          <a:p>
            <a:pPr lvl="0" algn="l"/>
            <a:r>
              <a:rPr lang="en-GB" sz="1300" dirty="0" err="1" smtClean="0"/>
              <a:t>Queste</a:t>
            </a:r>
            <a:r>
              <a:rPr lang="en-GB" sz="1300" dirty="0" smtClean="0"/>
              <a:t> password </a:t>
            </a:r>
            <a:r>
              <a:rPr lang="en-GB" sz="1300" dirty="0" err="1" smtClean="0"/>
              <a:t>dovrebbero</a:t>
            </a:r>
            <a:r>
              <a:rPr lang="en-GB" sz="1300" dirty="0" smtClean="0"/>
              <a:t> </a:t>
            </a:r>
            <a:r>
              <a:rPr lang="en-GB" sz="1300" dirty="0" err="1" smtClean="0"/>
              <a:t>essere</a:t>
            </a:r>
            <a:r>
              <a:rPr lang="en-GB" sz="1300" dirty="0" smtClean="0"/>
              <a:t> </a:t>
            </a:r>
            <a:r>
              <a:rPr lang="en-GB" sz="1300" dirty="0" err="1" smtClean="0"/>
              <a:t>molto</a:t>
            </a:r>
            <a:r>
              <a:rPr lang="en-GB" sz="1300" dirty="0" smtClean="0"/>
              <a:t> </a:t>
            </a:r>
            <a:r>
              <a:rPr lang="en-GB" sz="1300" dirty="0" err="1" smtClean="0"/>
              <a:t>complesse</a:t>
            </a:r>
            <a:r>
              <a:rPr lang="en-GB" sz="1300" dirty="0" smtClean="0"/>
              <a:t> </a:t>
            </a:r>
            <a:r>
              <a:rPr lang="en-GB" sz="1300" dirty="0" err="1" smtClean="0"/>
              <a:t>così</a:t>
            </a:r>
            <a:r>
              <a:rPr lang="en-GB" sz="1300" dirty="0" smtClean="0"/>
              <a:t> da </a:t>
            </a:r>
            <a:r>
              <a:rPr lang="en-GB" sz="1300" dirty="0" err="1" smtClean="0"/>
              <a:t>risultare</a:t>
            </a:r>
            <a:r>
              <a:rPr lang="en-GB" sz="1300" dirty="0" smtClean="0"/>
              <a:t> </a:t>
            </a:r>
            <a:r>
              <a:rPr lang="en-GB" sz="1300" dirty="0" err="1" smtClean="0"/>
              <a:t>difficili</a:t>
            </a:r>
            <a:r>
              <a:rPr lang="en-GB" sz="1300" dirty="0" smtClean="0"/>
              <a:t> da </a:t>
            </a:r>
            <a:r>
              <a:rPr lang="en-GB" sz="1300" dirty="0" err="1" smtClean="0"/>
              <a:t>scoprire</a:t>
            </a:r>
            <a:r>
              <a:rPr lang="en-GB" sz="1300" dirty="0" smtClean="0"/>
              <a:t>. </a:t>
            </a:r>
            <a:r>
              <a:rPr lang="en-GB" sz="1300" dirty="0" err="1" smtClean="0"/>
              <a:t>Bisognerebbe</a:t>
            </a:r>
            <a:r>
              <a:rPr lang="en-GB" sz="1300" dirty="0"/>
              <a:t> </a:t>
            </a:r>
            <a:r>
              <a:rPr lang="en-GB" sz="1300" dirty="0" err="1" smtClean="0"/>
              <a:t>evitare</a:t>
            </a:r>
            <a:r>
              <a:rPr lang="en-GB" sz="1300" dirty="0" smtClean="0"/>
              <a:t> di </a:t>
            </a:r>
            <a:r>
              <a:rPr lang="en-GB" sz="1300" dirty="0" err="1" smtClean="0"/>
              <a:t>usare</a:t>
            </a:r>
            <a:r>
              <a:rPr lang="en-GB" sz="1300" dirty="0" smtClean="0"/>
              <a:t> la data del </a:t>
            </a:r>
            <a:r>
              <a:rPr lang="en-GB" sz="1300" dirty="0" err="1" smtClean="0"/>
              <a:t>compleanno</a:t>
            </a:r>
            <a:r>
              <a:rPr lang="en-GB" sz="1300" dirty="0" smtClean="0"/>
              <a:t> o </a:t>
            </a:r>
            <a:r>
              <a:rPr lang="en-GB" sz="1300" dirty="0" err="1" smtClean="0"/>
              <a:t>il</a:t>
            </a:r>
            <a:r>
              <a:rPr lang="en-GB" sz="1300" dirty="0" smtClean="0"/>
              <a:t> </a:t>
            </a:r>
            <a:r>
              <a:rPr lang="en-GB" sz="1300" dirty="0" err="1" smtClean="0"/>
              <a:t>nome</a:t>
            </a:r>
            <a:r>
              <a:rPr lang="en-GB" sz="1300" dirty="0" smtClean="0"/>
              <a:t> del </a:t>
            </a:r>
            <a:r>
              <a:rPr lang="en-GB" sz="1300" dirty="0" err="1" smtClean="0"/>
              <a:t>proprio</a:t>
            </a:r>
            <a:r>
              <a:rPr lang="en-GB" sz="1300" dirty="0" smtClean="0"/>
              <a:t> </a:t>
            </a:r>
            <a:r>
              <a:rPr lang="en-GB" sz="1300" dirty="0" err="1" smtClean="0"/>
              <a:t>animale</a:t>
            </a:r>
            <a:r>
              <a:rPr lang="en-GB" sz="1300" dirty="0" smtClean="0"/>
              <a:t> </a:t>
            </a:r>
            <a:r>
              <a:rPr lang="en-GB" sz="1300" dirty="0" err="1" smtClean="0"/>
              <a:t>domestico</a:t>
            </a:r>
            <a:r>
              <a:rPr lang="en-GB" sz="1300" dirty="0" smtClean="0"/>
              <a:t>, </a:t>
            </a:r>
            <a:r>
              <a:rPr lang="en-GB" sz="1300" dirty="0" err="1" smtClean="0"/>
              <a:t>bensì</a:t>
            </a:r>
            <a:r>
              <a:rPr lang="en-GB" sz="1300" dirty="0" smtClean="0"/>
              <a:t> </a:t>
            </a:r>
            <a:r>
              <a:rPr lang="en-GB" sz="1300" dirty="0" err="1" smtClean="0"/>
              <a:t>mischiare</a:t>
            </a:r>
            <a:r>
              <a:rPr lang="en-GB" sz="1300" dirty="0" smtClean="0"/>
              <a:t> </a:t>
            </a:r>
            <a:r>
              <a:rPr lang="en-GB" sz="1300" dirty="0" err="1" smtClean="0"/>
              <a:t>lettere</a:t>
            </a:r>
            <a:r>
              <a:rPr lang="en-GB" sz="1300" dirty="0" smtClean="0"/>
              <a:t> e numeri, </a:t>
            </a:r>
            <a:r>
              <a:rPr lang="en-GB" sz="1300" dirty="0" err="1" smtClean="0"/>
              <a:t>maiuscole</a:t>
            </a:r>
            <a:r>
              <a:rPr lang="en-GB" sz="1300" dirty="0" smtClean="0"/>
              <a:t> e </a:t>
            </a:r>
            <a:r>
              <a:rPr lang="en-GB" sz="1300" dirty="0" err="1" smtClean="0"/>
              <a:t>minuscole</a:t>
            </a:r>
            <a:r>
              <a:rPr lang="en-GB" sz="1300" dirty="0" smtClean="0"/>
              <a:t> e </a:t>
            </a:r>
            <a:r>
              <a:rPr lang="en-GB" sz="1300" dirty="0" err="1" smtClean="0"/>
              <a:t>utilizzere</a:t>
            </a:r>
            <a:r>
              <a:rPr lang="en-GB" sz="1300" dirty="0" smtClean="0"/>
              <a:t> </a:t>
            </a:r>
            <a:r>
              <a:rPr lang="en-GB" sz="1300" dirty="0" err="1" smtClean="0"/>
              <a:t>i</a:t>
            </a:r>
            <a:r>
              <a:rPr lang="en-GB" sz="1300" dirty="0" smtClean="0"/>
              <a:t> </a:t>
            </a:r>
            <a:r>
              <a:rPr lang="en-GB" sz="1300" dirty="0" err="1" smtClean="0"/>
              <a:t>caratteri</a:t>
            </a:r>
            <a:r>
              <a:rPr lang="en-GB" sz="1300" dirty="0" smtClean="0"/>
              <a:t> </a:t>
            </a:r>
            <a:r>
              <a:rPr lang="en-GB" sz="1300" dirty="0" err="1" smtClean="0"/>
              <a:t>particolari</a:t>
            </a:r>
            <a:r>
              <a:rPr lang="en-GB" sz="1300" dirty="0" smtClean="0"/>
              <a:t> come # o $.</a:t>
            </a:r>
          </a:p>
          <a:p>
            <a:pPr lvl="0" algn="l"/>
            <a:r>
              <a:rPr lang="en-GB" sz="1300" dirty="0" smtClean="0"/>
              <a:t>Se </a:t>
            </a:r>
            <a:r>
              <a:rPr lang="en-GB" sz="1300" dirty="0" err="1" smtClean="0"/>
              <a:t>hai</a:t>
            </a:r>
            <a:r>
              <a:rPr lang="en-GB" sz="1300" dirty="0" smtClean="0"/>
              <a:t> </a:t>
            </a:r>
            <a:r>
              <a:rPr lang="en-GB" sz="1300" dirty="0" err="1" smtClean="0"/>
              <a:t>bisogno</a:t>
            </a:r>
            <a:r>
              <a:rPr lang="en-GB" sz="1300" dirty="0" smtClean="0"/>
              <a:t> di </a:t>
            </a:r>
            <a:r>
              <a:rPr lang="en-GB" sz="1300" dirty="0" err="1" smtClean="0"/>
              <a:t>alcuni</a:t>
            </a:r>
            <a:r>
              <a:rPr lang="en-GB" sz="1300" dirty="0" smtClean="0"/>
              <a:t> tipi di </a:t>
            </a:r>
            <a:r>
              <a:rPr lang="en-GB" sz="1300" dirty="0" err="1" smtClean="0"/>
              <a:t>materiale</a:t>
            </a:r>
            <a:r>
              <a:rPr lang="en-GB" sz="1300" dirty="0" smtClean="0"/>
              <a:t> o di fare </a:t>
            </a:r>
            <a:r>
              <a:rPr lang="en-GB" sz="1300" dirty="0" err="1" smtClean="0"/>
              <a:t>ordini</a:t>
            </a:r>
            <a:r>
              <a:rPr lang="en-GB" sz="1300" dirty="0" smtClean="0"/>
              <a:t> </a:t>
            </a:r>
            <a:r>
              <a:rPr lang="en-GB" sz="1300" dirty="0" err="1" smtClean="0"/>
              <a:t>particolari</a:t>
            </a:r>
            <a:r>
              <a:rPr lang="en-GB" sz="1300" dirty="0" smtClean="0"/>
              <a:t>, </a:t>
            </a:r>
            <a:r>
              <a:rPr lang="en-GB" sz="1300" dirty="0" err="1" smtClean="0"/>
              <a:t>quando</a:t>
            </a:r>
            <a:r>
              <a:rPr lang="en-GB" sz="1300" dirty="0" smtClean="0"/>
              <a:t> </a:t>
            </a:r>
            <a:r>
              <a:rPr lang="en-GB" sz="1300" dirty="0" err="1" smtClean="0"/>
              <a:t>utilizzi</a:t>
            </a:r>
            <a:r>
              <a:rPr lang="en-GB" sz="1300" dirty="0" smtClean="0"/>
              <a:t> </a:t>
            </a:r>
            <a:r>
              <a:rPr lang="en-GB" sz="1300" dirty="0" err="1" smtClean="0"/>
              <a:t>l’e</a:t>
            </a:r>
            <a:r>
              <a:rPr lang="en-GB" sz="1300" dirty="0" smtClean="0"/>
              <a:t>-commerce, per </a:t>
            </a:r>
            <a:r>
              <a:rPr lang="en-GB" sz="1300" dirty="0" err="1" smtClean="0"/>
              <a:t>esempio</a:t>
            </a:r>
            <a:r>
              <a:rPr lang="en-GB" sz="1300" dirty="0" smtClean="0"/>
              <a:t>, </a:t>
            </a:r>
            <a:r>
              <a:rPr lang="en-GB" sz="1300" dirty="0" err="1" smtClean="0"/>
              <a:t>esegui</a:t>
            </a:r>
            <a:r>
              <a:rPr lang="en-GB" sz="1300" dirty="0" smtClean="0"/>
              <a:t> </a:t>
            </a:r>
            <a:r>
              <a:rPr lang="en-GB" sz="1300" dirty="0" err="1" smtClean="0"/>
              <a:t>sempre</a:t>
            </a:r>
            <a:r>
              <a:rPr lang="en-GB" sz="1300" dirty="0" smtClean="0"/>
              <a:t> </a:t>
            </a:r>
            <a:r>
              <a:rPr lang="en-GB" sz="1300" dirty="0" err="1" smtClean="0"/>
              <a:t>l’accesso</a:t>
            </a:r>
            <a:r>
              <a:rPr lang="en-GB" sz="1300" dirty="0" smtClean="0"/>
              <a:t> </a:t>
            </a:r>
            <a:r>
              <a:rPr lang="en-GB" sz="1300" dirty="0" err="1" smtClean="0"/>
              <a:t>sulla</a:t>
            </a:r>
            <a:r>
              <a:rPr lang="en-GB" sz="1300" dirty="0" smtClean="0"/>
              <a:t> </a:t>
            </a:r>
            <a:r>
              <a:rPr lang="en-GB" sz="1300" dirty="0" err="1" smtClean="0"/>
              <a:t>pagina</a:t>
            </a:r>
            <a:r>
              <a:rPr lang="en-GB" sz="1300" dirty="0" smtClean="0"/>
              <a:t> web </a:t>
            </a:r>
            <a:r>
              <a:rPr lang="en-GB" sz="1300" dirty="0" err="1" smtClean="0"/>
              <a:t>ufficiale</a:t>
            </a:r>
            <a:r>
              <a:rPr lang="en-GB" sz="1300" dirty="0" smtClean="0"/>
              <a:t> e </a:t>
            </a:r>
            <a:r>
              <a:rPr lang="en-GB" sz="1300" dirty="0" err="1" smtClean="0"/>
              <a:t>sicura</a:t>
            </a:r>
            <a:r>
              <a:rPr lang="en-GB" sz="1300" dirty="0" smtClean="0"/>
              <a:t>, e non </a:t>
            </a:r>
            <a:r>
              <a:rPr lang="en-GB" sz="1300" dirty="0" err="1" smtClean="0"/>
              <a:t>predisporre</a:t>
            </a:r>
            <a:r>
              <a:rPr lang="en-GB" sz="1300" dirty="0" smtClean="0"/>
              <a:t> </a:t>
            </a:r>
            <a:r>
              <a:rPr lang="en-GB" sz="1300" dirty="0" err="1" smtClean="0"/>
              <a:t>mai</a:t>
            </a:r>
            <a:r>
              <a:rPr lang="en-GB" sz="1300" dirty="0" smtClean="0"/>
              <a:t> </a:t>
            </a:r>
            <a:r>
              <a:rPr lang="en-GB" sz="1300" dirty="0" err="1" smtClean="0"/>
              <a:t>il</a:t>
            </a:r>
            <a:r>
              <a:rPr lang="en-GB" sz="1300" dirty="0" smtClean="0"/>
              <a:t> </a:t>
            </a:r>
            <a:r>
              <a:rPr lang="en-GB" sz="1300" dirty="0" err="1" smtClean="0"/>
              <a:t>pagamento</a:t>
            </a:r>
            <a:r>
              <a:rPr lang="en-GB" sz="1300" dirty="0" smtClean="0"/>
              <a:t> </a:t>
            </a:r>
            <a:r>
              <a:rPr lang="en-GB" sz="1300" dirty="0" err="1" smtClean="0"/>
              <a:t>su</a:t>
            </a:r>
            <a:r>
              <a:rPr lang="en-GB" sz="1300" dirty="0" smtClean="0"/>
              <a:t> </a:t>
            </a:r>
            <a:r>
              <a:rPr lang="en-GB" sz="1300" dirty="0" err="1" smtClean="0"/>
              <a:t>altre</a:t>
            </a:r>
            <a:r>
              <a:rPr lang="en-GB" sz="1300" dirty="0" smtClean="0"/>
              <a:t> </a:t>
            </a:r>
            <a:r>
              <a:rPr lang="en-GB" sz="1300" dirty="0" err="1" smtClean="0"/>
              <a:t>pagine</a:t>
            </a:r>
            <a:r>
              <a:rPr lang="en-GB" sz="1300" dirty="0" smtClean="0"/>
              <a:t>. </a:t>
            </a:r>
            <a:endParaRPr lang="es-ES" sz="1300" dirty="0" smtClean="0"/>
          </a:p>
          <a:p>
            <a:pPr lvl="0" algn="l"/>
            <a:r>
              <a:rPr lang="en-GB" sz="1300" dirty="0" err="1" smtClean="0"/>
              <a:t>Evitare</a:t>
            </a:r>
            <a:r>
              <a:rPr lang="en-GB" sz="1300" dirty="0" smtClean="0"/>
              <a:t> </a:t>
            </a:r>
            <a:r>
              <a:rPr lang="en-GB" sz="1300" dirty="0" err="1" smtClean="0"/>
              <a:t>anche</a:t>
            </a:r>
            <a:r>
              <a:rPr lang="en-GB" sz="1300" dirty="0" smtClean="0"/>
              <a:t> </a:t>
            </a:r>
            <a:r>
              <a:rPr lang="en-GB" sz="1300" dirty="0" err="1" smtClean="0"/>
              <a:t>i</a:t>
            </a:r>
            <a:r>
              <a:rPr lang="en-GB" sz="1300" dirty="0" smtClean="0"/>
              <a:t> </a:t>
            </a:r>
            <a:r>
              <a:rPr lang="en-GB" sz="1300" dirty="0" err="1" smtClean="0"/>
              <a:t>pagamenti</a:t>
            </a:r>
            <a:r>
              <a:rPr lang="en-GB" sz="1300" dirty="0" smtClean="0"/>
              <a:t> in hotel, bar o </a:t>
            </a:r>
            <a:r>
              <a:rPr lang="en-GB" sz="1300" dirty="0" err="1" smtClean="0"/>
              <a:t>ristoranti</a:t>
            </a:r>
            <a:r>
              <a:rPr lang="en-GB" sz="1300" dirty="0" smtClean="0"/>
              <a:t> dove </a:t>
            </a:r>
            <a:r>
              <a:rPr lang="en-GB" sz="1300" dirty="0" err="1" smtClean="0"/>
              <a:t>il</a:t>
            </a:r>
            <a:r>
              <a:rPr lang="en-GB" sz="1300" dirty="0" smtClean="0"/>
              <a:t> Wi-Fi non è </a:t>
            </a:r>
            <a:r>
              <a:rPr lang="en-GB" sz="1300" dirty="0" err="1" smtClean="0"/>
              <a:t>affidabile</a:t>
            </a:r>
            <a:r>
              <a:rPr lang="en-GB" sz="1300" dirty="0" smtClean="0"/>
              <a:t>. </a:t>
            </a:r>
            <a:r>
              <a:rPr lang="en-GB" sz="1300" dirty="0" err="1" smtClean="0"/>
              <a:t>Fallo</a:t>
            </a:r>
            <a:r>
              <a:rPr lang="en-GB" sz="1300" dirty="0" smtClean="0"/>
              <a:t> solo </a:t>
            </a:r>
            <a:r>
              <a:rPr lang="en-GB" sz="1300" dirty="0" err="1" smtClean="0"/>
              <a:t>quando</a:t>
            </a:r>
            <a:r>
              <a:rPr lang="en-GB" sz="1300" dirty="0" smtClean="0"/>
              <a:t> </a:t>
            </a:r>
            <a:r>
              <a:rPr lang="en-GB" sz="1300" dirty="0" err="1" smtClean="0"/>
              <a:t>sai</a:t>
            </a:r>
            <a:r>
              <a:rPr lang="en-GB" sz="1300" dirty="0" smtClean="0"/>
              <a:t> </a:t>
            </a:r>
            <a:r>
              <a:rPr lang="en-GB" sz="1300" dirty="0" err="1" smtClean="0"/>
              <a:t>che</a:t>
            </a:r>
            <a:r>
              <a:rPr lang="en-GB" sz="1300" dirty="0" smtClean="0"/>
              <a:t> </a:t>
            </a:r>
            <a:r>
              <a:rPr lang="en-GB" sz="1300" dirty="0" err="1" smtClean="0"/>
              <a:t>il</a:t>
            </a:r>
            <a:r>
              <a:rPr lang="en-GB" sz="1300" dirty="0" smtClean="0"/>
              <a:t> </a:t>
            </a:r>
            <a:r>
              <a:rPr lang="en-GB" sz="1300" dirty="0" err="1" smtClean="0"/>
              <a:t>sistema</a:t>
            </a:r>
            <a:r>
              <a:rPr lang="en-GB" sz="1300" dirty="0" smtClean="0"/>
              <a:t> è </a:t>
            </a:r>
            <a:r>
              <a:rPr lang="en-GB" sz="1300" dirty="0" err="1" smtClean="0"/>
              <a:t>totalmente</a:t>
            </a:r>
            <a:r>
              <a:rPr lang="en-GB" sz="1300" dirty="0" smtClean="0"/>
              <a:t> </a:t>
            </a:r>
            <a:r>
              <a:rPr lang="en-GB" sz="1300" dirty="0" err="1" smtClean="0"/>
              <a:t>sicuro</a:t>
            </a:r>
            <a:r>
              <a:rPr lang="en-GB" sz="1300" dirty="0" smtClean="0"/>
              <a:t>. </a:t>
            </a:r>
            <a:endParaRPr lang="es-ES" sz="1300" dirty="0"/>
          </a:p>
          <a:p>
            <a:pPr marL="139700" lvl="0" indent="0" algn="l">
              <a:buNone/>
            </a:pPr>
            <a:r>
              <a:rPr lang="en-GB" dirty="0"/>
              <a:t>. </a:t>
            </a:r>
            <a:endParaRPr lang="es-ES" dirty="0"/>
          </a:p>
          <a:p>
            <a:pPr algn="l"/>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smtClean="0"/>
              <a:t>Unità </a:t>
            </a:r>
            <a:r>
              <a:rPr lang="es-ES" dirty="0"/>
              <a:t>1. </a:t>
            </a:r>
            <a:r>
              <a:rPr lang="en-GB" dirty="0"/>
              <a:t>SAFETY</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614" y="568385"/>
            <a:ext cx="8485477" cy="1137585"/>
          </a:xfrm>
        </p:spPr>
        <p:txBody>
          <a:bodyPr/>
          <a:lstStyle/>
          <a:p>
            <a:r>
              <a:rPr lang="it-IT" dirty="0">
                <a:solidFill>
                  <a:srgbClr val="F24F4F"/>
                </a:solidFill>
                <a:latin typeface="Cambria" panose="02040503050406030204" pitchFamily="18" charset="0"/>
              </a:rPr>
              <a:t>Protezione della privacy e dei dati </a:t>
            </a:r>
            <a:r>
              <a:rPr lang="it-IT" dirty="0" smtClean="0">
                <a:solidFill>
                  <a:srgbClr val="F24F4F"/>
                </a:solidFill>
                <a:latin typeface="Cambria" panose="02040503050406030204" pitchFamily="18" charset="0"/>
              </a:rPr>
              <a:t>personali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16364" y="1524814"/>
            <a:ext cx="7138200" cy="1741500"/>
          </a:xfrm>
        </p:spPr>
        <p:txBody>
          <a:bodyPr/>
          <a:lstStyle/>
          <a:p>
            <a:pPr lvl="0" algn="l"/>
            <a:r>
              <a:rPr lang="en-GB" dirty="0" smtClean="0"/>
              <a:t>Non dare </a:t>
            </a:r>
            <a:r>
              <a:rPr lang="en-GB" dirty="0" err="1" smtClean="0"/>
              <a:t>informazioni</a:t>
            </a:r>
            <a:r>
              <a:rPr lang="en-GB" dirty="0" smtClean="0"/>
              <a:t> </a:t>
            </a:r>
            <a:r>
              <a:rPr lang="en-GB" dirty="0" err="1" smtClean="0"/>
              <a:t>personali</a:t>
            </a:r>
            <a:r>
              <a:rPr lang="en-GB" dirty="0" smtClean="0"/>
              <a:t> </a:t>
            </a:r>
            <a:r>
              <a:rPr lang="en-GB" dirty="0" err="1" smtClean="0"/>
              <a:t>che</a:t>
            </a:r>
            <a:r>
              <a:rPr lang="en-GB" dirty="0" smtClean="0"/>
              <a:t> </a:t>
            </a:r>
            <a:r>
              <a:rPr lang="en-GB" dirty="0" err="1" smtClean="0"/>
              <a:t>ti</a:t>
            </a:r>
            <a:r>
              <a:rPr lang="en-GB" dirty="0" smtClean="0"/>
              <a:t> </a:t>
            </a:r>
            <a:r>
              <a:rPr lang="en-GB" dirty="0" err="1" smtClean="0"/>
              <a:t>vengono</a:t>
            </a:r>
            <a:r>
              <a:rPr lang="en-GB" dirty="0" smtClean="0"/>
              <a:t> </a:t>
            </a:r>
            <a:r>
              <a:rPr lang="en-GB" dirty="0" err="1" smtClean="0"/>
              <a:t>richieste</a:t>
            </a:r>
            <a:r>
              <a:rPr lang="en-GB" dirty="0" smtClean="0"/>
              <a:t> </a:t>
            </a:r>
            <a:r>
              <a:rPr lang="en-GB" dirty="0" err="1" smtClean="0"/>
              <a:t>tramite</a:t>
            </a:r>
            <a:r>
              <a:rPr lang="en-GB" dirty="0" smtClean="0"/>
              <a:t> e-mail o al </a:t>
            </a:r>
            <a:r>
              <a:rPr lang="en-GB" dirty="0" err="1" smtClean="0"/>
              <a:t>telefono</a:t>
            </a:r>
            <a:r>
              <a:rPr lang="en-GB" dirty="0" smtClean="0"/>
              <a:t>. Se non </a:t>
            </a:r>
            <a:r>
              <a:rPr lang="en-GB" dirty="0" err="1" smtClean="0"/>
              <a:t>sei</a:t>
            </a:r>
            <a:r>
              <a:rPr lang="en-GB" dirty="0" smtClean="0"/>
              <a:t> </a:t>
            </a:r>
            <a:r>
              <a:rPr lang="en-GB" dirty="0" err="1" smtClean="0"/>
              <a:t>sicuro</a:t>
            </a:r>
            <a:r>
              <a:rPr lang="en-GB" dirty="0" smtClean="0"/>
              <a:t>/a </a:t>
            </a:r>
            <a:r>
              <a:rPr lang="en-GB" dirty="0" err="1" smtClean="0"/>
              <a:t>che</a:t>
            </a:r>
            <a:r>
              <a:rPr lang="en-GB" dirty="0" smtClean="0"/>
              <a:t> la </a:t>
            </a:r>
            <a:r>
              <a:rPr lang="en-GB" dirty="0" err="1" smtClean="0"/>
              <a:t>chiamata</a:t>
            </a:r>
            <a:r>
              <a:rPr lang="en-GB" dirty="0" smtClean="0"/>
              <a:t> </a:t>
            </a:r>
            <a:r>
              <a:rPr lang="en-GB" dirty="0" err="1" smtClean="0"/>
              <a:t>sia</a:t>
            </a:r>
            <a:r>
              <a:rPr lang="en-GB" dirty="0" smtClean="0"/>
              <a:t> </a:t>
            </a:r>
            <a:r>
              <a:rPr lang="en-GB" dirty="0" err="1" smtClean="0"/>
              <a:t>autentica</a:t>
            </a:r>
            <a:r>
              <a:rPr lang="en-GB" dirty="0" smtClean="0"/>
              <a:t> </a:t>
            </a:r>
            <a:r>
              <a:rPr lang="en-GB" dirty="0" err="1" smtClean="0"/>
              <a:t>prova</a:t>
            </a:r>
            <a:r>
              <a:rPr lang="en-GB" dirty="0" smtClean="0"/>
              <a:t> a </a:t>
            </a:r>
            <a:r>
              <a:rPr lang="en-GB" dirty="0" err="1" smtClean="0"/>
              <a:t>contattare</a:t>
            </a:r>
            <a:r>
              <a:rPr lang="en-GB" dirty="0" smtClean="0"/>
              <a:t> </a:t>
            </a:r>
            <a:r>
              <a:rPr lang="en-GB" dirty="0" err="1" smtClean="0"/>
              <a:t>direttamente</a:t>
            </a:r>
            <a:r>
              <a:rPr lang="en-GB" dirty="0" smtClean="0"/>
              <a:t> </a:t>
            </a:r>
            <a:r>
              <a:rPr lang="en-GB" dirty="0" err="1" smtClean="0"/>
              <a:t>l’azienda</a:t>
            </a:r>
            <a:r>
              <a:rPr lang="en-GB" dirty="0" smtClean="0"/>
              <a:t> o la </a:t>
            </a:r>
            <a:r>
              <a:rPr lang="en-GB" dirty="0" err="1" smtClean="0"/>
              <a:t>società</a:t>
            </a:r>
            <a:r>
              <a:rPr lang="en-GB" dirty="0" smtClean="0"/>
              <a:t> di </a:t>
            </a:r>
            <a:r>
              <a:rPr lang="en-GB" dirty="0" err="1" smtClean="0"/>
              <a:t>riferimento</a:t>
            </a:r>
            <a:r>
              <a:rPr lang="en-GB" dirty="0" smtClean="0"/>
              <a:t> per </a:t>
            </a:r>
            <a:r>
              <a:rPr lang="en-GB" dirty="0" err="1" smtClean="0"/>
              <a:t>avere</a:t>
            </a:r>
            <a:r>
              <a:rPr lang="en-GB" dirty="0" smtClean="0"/>
              <a:t> </a:t>
            </a:r>
            <a:r>
              <a:rPr lang="en-GB" dirty="0" err="1" smtClean="0"/>
              <a:t>conferma</a:t>
            </a:r>
            <a:r>
              <a:rPr lang="en-GB" dirty="0" smtClean="0"/>
              <a:t> </a:t>
            </a:r>
            <a:r>
              <a:rPr lang="en-GB" dirty="0" err="1" smtClean="0"/>
              <a:t>che</a:t>
            </a:r>
            <a:r>
              <a:rPr lang="en-GB" dirty="0" smtClean="0"/>
              <a:t> </a:t>
            </a:r>
            <a:r>
              <a:rPr lang="en-GB" dirty="0" err="1" smtClean="0"/>
              <a:t>l’azienda</a:t>
            </a:r>
            <a:r>
              <a:rPr lang="en-GB" dirty="0" smtClean="0"/>
              <a:t> o la </a:t>
            </a:r>
            <a:r>
              <a:rPr lang="en-GB" dirty="0" err="1" smtClean="0"/>
              <a:t>società</a:t>
            </a:r>
            <a:r>
              <a:rPr lang="en-GB" dirty="0" smtClean="0"/>
              <a:t> </a:t>
            </a:r>
            <a:r>
              <a:rPr lang="en-GB" dirty="0" err="1" smtClean="0"/>
              <a:t>stia</a:t>
            </a:r>
            <a:r>
              <a:rPr lang="en-GB" dirty="0" smtClean="0"/>
              <a:t> </a:t>
            </a:r>
            <a:r>
              <a:rPr lang="en-GB" dirty="0" err="1" smtClean="0"/>
              <a:t>effettivamente</a:t>
            </a:r>
            <a:r>
              <a:rPr lang="en-GB" dirty="0" smtClean="0"/>
              <a:t> </a:t>
            </a:r>
            <a:r>
              <a:rPr lang="en-GB" dirty="0" err="1" smtClean="0"/>
              <a:t>mettendo</a:t>
            </a:r>
            <a:r>
              <a:rPr lang="en-GB" dirty="0" smtClean="0"/>
              <a:t> in </a:t>
            </a:r>
            <a:r>
              <a:rPr lang="en-GB" dirty="0" err="1" smtClean="0"/>
              <a:t>atto</a:t>
            </a:r>
            <a:r>
              <a:rPr lang="en-GB" dirty="0" smtClean="0"/>
              <a:t> </a:t>
            </a:r>
            <a:r>
              <a:rPr lang="en-GB" dirty="0" err="1" smtClean="0"/>
              <a:t>una</a:t>
            </a:r>
            <a:r>
              <a:rPr lang="en-GB" dirty="0" smtClean="0"/>
              <a:t> campagna </a:t>
            </a:r>
            <a:r>
              <a:rPr lang="en-GB" dirty="0" err="1" smtClean="0"/>
              <a:t>telefonica</a:t>
            </a:r>
            <a:r>
              <a:rPr lang="en-GB" dirty="0" smtClean="0"/>
              <a:t>.</a:t>
            </a:r>
            <a:endParaRPr lang="es-ES" dirty="0"/>
          </a:p>
          <a:p>
            <a:pPr lvl="0" algn="l"/>
            <a:r>
              <a:rPr lang="en-GB" dirty="0" err="1" smtClean="0"/>
              <a:t>Un’altra</a:t>
            </a:r>
            <a:r>
              <a:rPr lang="en-GB" dirty="0" smtClean="0"/>
              <a:t> </a:t>
            </a:r>
            <a:r>
              <a:rPr lang="en-GB" dirty="0" err="1" smtClean="0"/>
              <a:t>opzione</a:t>
            </a:r>
            <a:r>
              <a:rPr lang="en-GB" dirty="0" smtClean="0"/>
              <a:t> è </a:t>
            </a:r>
            <a:r>
              <a:rPr lang="en-GB" dirty="0" err="1" smtClean="0"/>
              <a:t>quella</a:t>
            </a:r>
            <a:r>
              <a:rPr lang="en-GB" dirty="0" smtClean="0"/>
              <a:t> di </a:t>
            </a:r>
            <a:r>
              <a:rPr lang="en-GB" dirty="0" err="1" smtClean="0"/>
              <a:t>crittografare</a:t>
            </a:r>
            <a:r>
              <a:rPr lang="en-GB" dirty="0" smtClean="0"/>
              <a:t> le </a:t>
            </a:r>
            <a:r>
              <a:rPr lang="en-GB" dirty="0" err="1" smtClean="0"/>
              <a:t>informazioni</a:t>
            </a:r>
            <a:r>
              <a:rPr lang="en-GB" dirty="0" smtClean="0"/>
              <a:t> </a:t>
            </a:r>
            <a:r>
              <a:rPr lang="en-GB" dirty="0" err="1" smtClean="0"/>
              <a:t>che</a:t>
            </a:r>
            <a:r>
              <a:rPr lang="en-GB" dirty="0" smtClean="0"/>
              <a:t> </a:t>
            </a:r>
            <a:r>
              <a:rPr lang="en-GB" dirty="0" err="1" smtClean="0"/>
              <a:t>inviamo</a:t>
            </a:r>
            <a:r>
              <a:rPr lang="en-GB" dirty="0" smtClean="0"/>
              <a:t> </a:t>
            </a:r>
            <a:r>
              <a:rPr lang="en-GB" dirty="0" err="1" smtClean="0"/>
              <a:t>tramite</a:t>
            </a:r>
            <a:r>
              <a:rPr lang="en-GB" dirty="0" smtClean="0"/>
              <a:t> e-mail. </a:t>
            </a:r>
            <a:r>
              <a:rPr lang="it-IT" dirty="0" smtClean="0"/>
              <a:t>Recentemente </a:t>
            </a:r>
            <a:r>
              <a:rPr lang="it-IT" dirty="0"/>
              <a:t>sono stati fatti molti passi avanti in questo senso e ci sono diversi programmi che ci consentono, tramite algoritmi matematici, di crittografare e </a:t>
            </a:r>
            <a:r>
              <a:rPr lang="it-IT" dirty="0" smtClean="0"/>
              <a:t>de-crittografare </a:t>
            </a:r>
            <a:r>
              <a:rPr lang="it-IT" dirty="0"/>
              <a:t>i messaggi per evitare che le persone possano accedere alle tue informazioni da </a:t>
            </a:r>
            <a:r>
              <a:rPr lang="it-IT" dirty="0" smtClean="0"/>
              <a:t>estranei</a:t>
            </a:r>
            <a:r>
              <a:rPr lang="en-GB" dirty="0" smtClean="0"/>
              <a:t>.</a:t>
            </a:r>
            <a:endParaRPr lang="es-ES" dirty="0"/>
          </a:p>
          <a:p>
            <a:pPr lvl="0" algn="l"/>
            <a:r>
              <a:rPr lang="it-IT" dirty="0" smtClean="0"/>
              <a:t>È </a:t>
            </a:r>
            <a:r>
              <a:rPr lang="it-IT" dirty="0"/>
              <a:t>anche importante eseguire il backup delle informazioni nei dispositivi personali. In questo modo eviterai di perdere l'elenco dei contatti, le foto di alta qualità </a:t>
            </a:r>
            <a:r>
              <a:rPr lang="it-IT" dirty="0" smtClean="0"/>
              <a:t>dei </a:t>
            </a:r>
            <a:r>
              <a:rPr lang="it-IT" dirty="0"/>
              <a:t>prodotti o qualsiasi informazione </a:t>
            </a:r>
            <a:r>
              <a:rPr lang="it-IT" dirty="0" smtClean="0"/>
              <a:t>tua o della tua attività.</a:t>
            </a:r>
            <a:endParaRPr lang="it-IT" dirty="0"/>
          </a:p>
          <a:p>
            <a:pPr lvl="0" algn="l"/>
            <a:r>
              <a:rPr lang="en-GB" dirty="0" smtClean="0"/>
              <a:t>  </a:t>
            </a:r>
            <a:endParaRPr lang="es-ES" dirty="0"/>
          </a:p>
          <a:p>
            <a:pPr marL="139700" indent="0" algn="l">
              <a:buNone/>
            </a:pPr>
            <a:endParaRPr lang="es-ES" dirty="0"/>
          </a:p>
        </p:txBody>
      </p:sp>
      <p:sp>
        <p:nvSpPr>
          <p:cNvPr id="4" name="3 CuadroTexto"/>
          <p:cNvSpPr txBox="1"/>
          <p:nvPr/>
        </p:nvSpPr>
        <p:spPr>
          <a:xfrm>
            <a:off x="432449" y="206156"/>
            <a:ext cx="2564295" cy="307777"/>
          </a:xfrm>
          <a:prstGeom prst="rect">
            <a:avLst/>
          </a:prstGeom>
          <a:noFill/>
        </p:spPr>
        <p:txBody>
          <a:bodyPr wrap="square" rtlCol="0">
            <a:spAutoFit/>
          </a:bodyPr>
          <a:lstStyle/>
          <a:p>
            <a:r>
              <a:rPr lang="es-ES" dirty="0" smtClean="0"/>
              <a:t>Unità </a:t>
            </a:r>
            <a:r>
              <a:rPr lang="es-ES" dirty="0"/>
              <a:t>1. </a:t>
            </a:r>
            <a:r>
              <a:rPr lang="en-GB" dirty="0" smtClean="0"/>
              <a:t>SICUREZZA</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a:t>
            </a:r>
            <a:r>
              <a:rPr lang="en-US" sz="700" i="1" dirty="0" smtClean="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Project has </a:t>
            </a: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47655"/>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6276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50" y="426268"/>
            <a:ext cx="8547451" cy="1263600"/>
          </a:xfrm>
        </p:spPr>
        <p:txBody>
          <a:bodyPr/>
          <a:lstStyle/>
          <a:p>
            <a:r>
              <a:rPr lang="es-ES" dirty="0" smtClean="0">
                <a:solidFill>
                  <a:srgbClr val="F24F4F"/>
                </a:solidFill>
                <a:latin typeface="Cambria" panose="02040503050406030204" pitchFamily="18" charset="0"/>
              </a:rPr>
              <a:t>Protezione della privacy e dei dati personali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9982" y="1508837"/>
            <a:ext cx="7138200" cy="1741500"/>
          </a:xfrm>
        </p:spPr>
        <p:txBody>
          <a:bodyPr/>
          <a:lstStyle/>
          <a:p>
            <a:pPr lvl="0" algn="l"/>
            <a:r>
              <a:rPr lang="en-GB" dirty="0" err="1" smtClean="0"/>
              <a:t>Ti</a:t>
            </a:r>
            <a:r>
              <a:rPr lang="en-GB" dirty="0" smtClean="0"/>
              <a:t> </a:t>
            </a:r>
            <a:r>
              <a:rPr lang="en-GB" dirty="0" err="1" smtClean="0"/>
              <a:t>raccomandiamo</a:t>
            </a:r>
            <a:r>
              <a:rPr lang="en-GB" dirty="0" smtClean="0"/>
              <a:t> </a:t>
            </a:r>
            <a:r>
              <a:rPr lang="en-GB" dirty="0" err="1" smtClean="0"/>
              <a:t>inoltre</a:t>
            </a:r>
            <a:r>
              <a:rPr lang="en-GB" dirty="0" smtClean="0"/>
              <a:t> di </a:t>
            </a:r>
            <a:r>
              <a:rPr lang="en-GB" dirty="0" err="1" smtClean="0"/>
              <a:t>salvare</a:t>
            </a:r>
            <a:r>
              <a:rPr lang="en-GB" dirty="0" smtClean="0"/>
              <a:t> </a:t>
            </a:r>
            <a:r>
              <a:rPr lang="en-GB" dirty="0" err="1" smtClean="0"/>
              <a:t>i</a:t>
            </a:r>
            <a:r>
              <a:rPr lang="en-GB" dirty="0" smtClean="0"/>
              <a:t> </a:t>
            </a:r>
            <a:r>
              <a:rPr lang="en-GB" dirty="0" err="1" smtClean="0"/>
              <a:t>tuoi</a:t>
            </a:r>
            <a:r>
              <a:rPr lang="en-GB" dirty="0" smtClean="0"/>
              <a:t> file </a:t>
            </a:r>
            <a:r>
              <a:rPr lang="en-GB" dirty="0" err="1" smtClean="0"/>
              <a:t>nel</a:t>
            </a:r>
            <a:r>
              <a:rPr lang="en-GB" dirty="0" smtClean="0"/>
              <a:t> cloud. I </a:t>
            </a:r>
            <a:r>
              <a:rPr lang="en-GB" dirty="0" err="1" smtClean="0"/>
              <a:t>vantaggi</a:t>
            </a:r>
            <a:r>
              <a:rPr lang="en-GB" dirty="0" smtClean="0"/>
              <a:t> </a:t>
            </a:r>
            <a:r>
              <a:rPr lang="en-GB" dirty="0" err="1" smtClean="0"/>
              <a:t>sono</a:t>
            </a:r>
            <a:r>
              <a:rPr lang="en-GB" dirty="0" smtClean="0"/>
              <a:t> </a:t>
            </a:r>
            <a:r>
              <a:rPr lang="en-GB" dirty="0" err="1" smtClean="0"/>
              <a:t>sia</a:t>
            </a:r>
            <a:r>
              <a:rPr lang="en-GB" dirty="0" smtClean="0"/>
              <a:t> </a:t>
            </a:r>
            <a:r>
              <a:rPr lang="en-GB" dirty="0" err="1" smtClean="0"/>
              <a:t>quello</a:t>
            </a:r>
            <a:r>
              <a:rPr lang="en-GB" dirty="0" smtClean="0"/>
              <a:t> di non </a:t>
            </a:r>
            <a:r>
              <a:rPr lang="en-GB" dirty="0" err="1" smtClean="0"/>
              <a:t>occupare</a:t>
            </a:r>
            <a:r>
              <a:rPr lang="en-GB" dirty="0" smtClean="0"/>
              <a:t> </a:t>
            </a:r>
            <a:r>
              <a:rPr lang="en-GB" dirty="0" err="1" smtClean="0"/>
              <a:t>spazio</a:t>
            </a:r>
            <a:r>
              <a:rPr lang="en-GB" dirty="0" smtClean="0"/>
              <a:t> </a:t>
            </a:r>
            <a:r>
              <a:rPr lang="en-GB" dirty="0" err="1" smtClean="0"/>
              <a:t>nella</a:t>
            </a:r>
            <a:r>
              <a:rPr lang="en-GB" dirty="0" smtClean="0"/>
              <a:t> </a:t>
            </a:r>
            <a:r>
              <a:rPr lang="en-GB" dirty="0" err="1" smtClean="0"/>
              <a:t>memoria</a:t>
            </a:r>
            <a:r>
              <a:rPr lang="en-GB" dirty="0" smtClean="0"/>
              <a:t> del </a:t>
            </a:r>
            <a:r>
              <a:rPr lang="en-GB" dirty="0" err="1" smtClean="0"/>
              <a:t>dispositivo</a:t>
            </a:r>
            <a:r>
              <a:rPr lang="en-GB" dirty="0" smtClean="0"/>
              <a:t>, </a:t>
            </a:r>
            <a:r>
              <a:rPr lang="en-GB" dirty="0" err="1" smtClean="0"/>
              <a:t>sia</a:t>
            </a:r>
            <a:r>
              <a:rPr lang="en-GB" dirty="0" smtClean="0"/>
              <a:t> </a:t>
            </a:r>
            <a:r>
              <a:rPr lang="en-GB" dirty="0" err="1" smtClean="0"/>
              <a:t>quello</a:t>
            </a:r>
            <a:r>
              <a:rPr lang="en-GB" dirty="0" smtClean="0"/>
              <a:t> di non </a:t>
            </a:r>
            <a:r>
              <a:rPr lang="en-GB" dirty="0" err="1" smtClean="0"/>
              <a:t>rischiare</a:t>
            </a:r>
            <a:r>
              <a:rPr lang="en-GB" dirty="0" smtClean="0"/>
              <a:t>, </a:t>
            </a:r>
            <a:r>
              <a:rPr lang="en-GB" dirty="0" err="1" smtClean="0"/>
              <a:t>qualora</a:t>
            </a:r>
            <a:r>
              <a:rPr lang="en-GB" dirty="0" smtClean="0"/>
              <a:t> </a:t>
            </a:r>
            <a:r>
              <a:rPr lang="en-GB" dirty="0" err="1" smtClean="0"/>
              <a:t>il</a:t>
            </a:r>
            <a:r>
              <a:rPr lang="en-GB" dirty="0" smtClean="0"/>
              <a:t> </a:t>
            </a:r>
            <a:r>
              <a:rPr lang="en-GB" dirty="0" err="1" smtClean="0"/>
              <a:t>dispostivo</a:t>
            </a:r>
            <a:r>
              <a:rPr lang="en-GB" dirty="0" smtClean="0"/>
              <a:t> </a:t>
            </a:r>
            <a:r>
              <a:rPr lang="en-GB" dirty="0" err="1" smtClean="0"/>
              <a:t>dovesse</a:t>
            </a:r>
            <a:r>
              <a:rPr lang="en-GB" dirty="0" smtClean="0"/>
              <a:t> </a:t>
            </a:r>
            <a:r>
              <a:rPr lang="en-GB" dirty="0" err="1" smtClean="0"/>
              <a:t>essere</a:t>
            </a:r>
            <a:r>
              <a:rPr lang="en-GB" dirty="0" smtClean="0"/>
              <a:t> rubato, di non </a:t>
            </a:r>
            <a:r>
              <a:rPr lang="en-GB" dirty="0" err="1" smtClean="0"/>
              <a:t>reperire</a:t>
            </a:r>
            <a:r>
              <a:rPr lang="en-GB" dirty="0" smtClean="0"/>
              <a:t> le </a:t>
            </a:r>
            <a:r>
              <a:rPr lang="en-GB" dirty="0" err="1" smtClean="0"/>
              <a:t>informazioni</a:t>
            </a:r>
            <a:r>
              <a:rPr lang="en-GB" dirty="0" smtClean="0"/>
              <a:t> </a:t>
            </a:r>
            <a:r>
              <a:rPr lang="en-GB" dirty="0" err="1" smtClean="0"/>
              <a:t>poiché</a:t>
            </a:r>
            <a:r>
              <a:rPr lang="en-GB" dirty="0" smtClean="0"/>
              <a:t>, </a:t>
            </a:r>
            <a:r>
              <a:rPr lang="en-GB" dirty="0" err="1" smtClean="0"/>
              <a:t>appunto</a:t>
            </a:r>
            <a:r>
              <a:rPr lang="en-GB" dirty="0" smtClean="0"/>
              <a:t>, </a:t>
            </a:r>
            <a:r>
              <a:rPr lang="en-GB" dirty="0" err="1" smtClean="0"/>
              <a:t>salvate</a:t>
            </a:r>
            <a:r>
              <a:rPr lang="en-GB" dirty="0" smtClean="0"/>
              <a:t> </a:t>
            </a:r>
            <a:r>
              <a:rPr lang="en-GB" dirty="0" err="1" smtClean="0"/>
              <a:t>altrove</a:t>
            </a:r>
            <a:r>
              <a:rPr lang="en-GB" dirty="0" smtClean="0"/>
              <a:t> e </a:t>
            </a:r>
            <a:r>
              <a:rPr lang="en-GB" dirty="0" err="1" smtClean="0"/>
              <a:t>perciò</a:t>
            </a:r>
            <a:r>
              <a:rPr lang="en-GB" dirty="0" smtClean="0"/>
              <a:t> </a:t>
            </a:r>
            <a:r>
              <a:rPr lang="en-GB" dirty="0" err="1" smtClean="0"/>
              <a:t>facilmente</a:t>
            </a:r>
            <a:r>
              <a:rPr lang="en-GB" dirty="0" smtClean="0"/>
              <a:t> </a:t>
            </a:r>
            <a:r>
              <a:rPr lang="en-GB" dirty="0" err="1" smtClean="0"/>
              <a:t>reperibili</a:t>
            </a:r>
            <a:r>
              <a:rPr lang="en-GB" dirty="0" smtClean="0"/>
              <a:t> da </a:t>
            </a:r>
            <a:r>
              <a:rPr lang="en-GB" dirty="0" err="1" smtClean="0"/>
              <a:t>voi</a:t>
            </a:r>
            <a:r>
              <a:rPr lang="en-GB" dirty="0"/>
              <a:t>.</a:t>
            </a:r>
            <a:endParaRPr lang="es-ES" dirty="0" smtClean="0"/>
          </a:p>
          <a:p>
            <a:pPr lvl="0" algn="l"/>
            <a:r>
              <a:rPr lang="en-GB" dirty="0" smtClean="0"/>
              <a:t>Non </a:t>
            </a:r>
            <a:r>
              <a:rPr lang="en-GB" dirty="0" err="1" smtClean="0"/>
              <a:t>conservare</a:t>
            </a:r>
            <a:r>
              <a:rPr lang="en-GB" dirty="0" smtClean="0"/>
              <a:t> le password di </a:t>
            </a:r>
            <a:r>
              <a:rPr lang="en-GB" dirty="0" err="1" smtClean="0"/>
              <a:t>sicurezza</a:t>
            </a:r>
            <a:r>
              <a:rPr lang="en-GB" dirty="0" smtClean="0"/>
              <a:t> </a:t>
            </a:r>
            <a:r>
              <a:rPr lang="en-GB" dirty="0" err="1" smtClean="0"/>
              <a:t>nei</a:t>
            </a:r>
            <a:r>
              <a:rPr lang="en-GB" dirty="0" smtClean="0"/>
              <a:t> </a:t>
            </a:r>
            <a:r>
              <a:rPr lang="en-GB" dirty="0" err="1" smtClean="0"/>
              <a:t>propri</a:t>
            </a:r>
            <a:r>
              <a:rPr lang="en-GB" dirty="0" smtClean="0"/>
              <a:t> </a:t>
            </a:r>
            <a:r>
              <a:rPr lang="en-GB" dirty="0" err="1" smtClean="0"/>
              <a:t>dispositivi</a:t>
            </a:r>
            <a:r>
              <a:rPr lang="en-GB" dirty="0" smtClean="0"/>
              <a:t>, </a:t>
            </a:r>
            <a:r>
              <a:rPr lang="en-GB" dirty="0" err="1" smtClean="0"/>
              <a:t>poiché</a:t>
            </a:r>
            <a:r>
              <a:rPr lang="en-GB" dirty="0" smtClean="0"/>
              <a:t> se </a:t>
            </a:r>
            <a:r>
              <a:rPr lang="en-GB" dirty="0" err="1" smtClean="0"/>
              <a:t>qualcuno</a:t>
            </a:r>
            <a:r>
              <a:rPr lang="en-GB" dirty="0" smtClean="0"/>
              <a:t> </a:t>
            </a:r>
            <a:r>
              <a:rPr lang="en-GB" dirty="0" err="1" smtClean="0"/>
              <a:t>dovesse</a:t>
            </a:r>
            <a:r>
              <a:rPr lang="en-GB" dirty="0" smtClean="0"/>
              <a:t> </a:t>
            </a:r>
            <a:r>
              <a:rPr lang="en-GB" dirty="0" err="1" smtClean="0"/>
              <a:t>accedere</a:t>
            </a:r>
            <a:r>
              <a:rPr lang="en-GB" dirty="0" smtClean="0"/>
              <a:t> </a:t>
            </a:r>
            <a:r>
              <a:rPr lang="en-GB" dirty="0" err="1" smtClean="0"/>
              <a:t>nel</a:t>
            </a:r>
            <a:r>
              <a:rPr lang="en-GB" dirty="0" smtClean="0"/>
              <a:t> </a:t>
            </a:r>
            <a:r>
              <a:rPr lang="en-GB" dirty="0" err="1" smtClean="0"/>
              <a:t>dispositivo</a:t>
            </a:r>
            <a:r>
              <a:rPr lang="en-GB" dirty="0" smtClean="0"/>
              <a:t> </a:t>
            </a:r>
            <a:r>
              <a:rPr lang="en-GB" dirty="0" err="1" smtClean="0"/>
              <a:t>che</a:t>
            </a:r>
            <a:r>
              <a:rPr lang="en-GB" dirty="0" smtClean="0"/>
              <a:t> le </a:t>
            </a:r>
            <a:r>
              <a:rPr lang="en-GB" dirty="0" err="1" smtClean="0"/>
              <a:t>conserva</a:t>
            </a:r>
            <a:r>
              <a:rPr lang="en-GB" dirty="0" smtClean="0"/>
              <a:t> </a:t>
            </a:r>
            <a:r>
              <a:rPr lang="en-GB" dirty="0" err="1" smtClean="0"/>
              <a:t>avrebbe</a:t>
            </a:r>
            <a:r>
              <a:rPr lang="en-GB" dirty="0" smtClean="0"/>
              <a:t> le </a:t>
            </a:r>
            <a:r>
              <a:rPr lang="en-GB" dirty="0" err="1" smtClean="0"/>
              <a:t>chiavi</a:t>
            </a:r>
            <a:r>
              <a:rPr lang="en-GB" dirty="0" smtClean="0"/>
              <a:t> </a:t>
            </a:r>
            <a:r>
              <a:rPr lang="en-GB" dirty="0" err="1" smtClean="0"/>
              <a:t>d’accesso</a:t>
            </a:r>
            <a:r>
              <a:rPr lang="en-GB" dirty="0" smtClean="0"/>
              <a:t> </a:t>
            </a:r>
            <a:r>
              <a:rPr lang="en-GB" dirty="0" err="1" smtClean="0"/>
              <a:t>anche</a:t>
            </a:r>
            <a:r>
              <a:rPr lang="en-GB" dirty="0" smtClean="0"/>
              <a:t> a </a:t>
            </a:r>
            <a:r>
              <a:rPr lang="en-GB" dirty="0" err="1" smtClean="0"/>
              <a:t>tutti</a:t>
            </a:r>
            <a:r>
              <a:rPr lang="en-GB" dirty="0" smtClean="0"/>
              <a:t> </a:t>
            </a:r>
            <a:r>
              <a:rPr lang="en-GB" dirty="0" err="1" smtClean="0"/>
              <a:t>gli</a:t>
            </a:r>
            <a:r>
              <a:rPr lang="en-GB" dirty="0" smtClean="0"/>
              <a:t> </a:t>
            </a:r>
            <a:r>
              <a:rPr lang="en-GB" dirty="0" err="1" smtClean="0"/>
              <a:t>altri</a:t>
            </a:r>
            <a:r>
              <a:rPr lang="en-GB" dirty="0" smtClean="0"/>
              <a:t>.. </a:t>
            </a:r>
            <a:endParaRPr lang="es-ES" dirty="0" smtClean="0"/>
          </a:p>
          <a:p>
            <a:pPr lvl="0" algn="l"/>
            <a:r>
              <a:rPr lang="en-GB" dirty="0" err="1" smtClean="0"/>
              <a:t>Nei</a:t>
            </a:r>
            <a:r>
              <a:rPr lang="en-GB" dirty="0" smtClean="0"/>
              <a:t> social networks è </a:t>
            </a:r>
            <a:r>
              <a:rPr lang="en-GB" dirty="0" err="1" smtClean="0"/>
              <a:t>importante</a:t>
            </a:r>
            <a:r>
              <a:rPr lang="en-GB" dirty="0" smtClean="0"/>
              <a:t> </a:t>
            </a:r>
            <a:r>
              <a:rPr lang="en-GB" dirty="0" err="1" smtClean="0"/>
              <a:t>personalizzare</a:t>
            </a:r>
            <a:r>
              <a:rPr lang="en-GB" dirty="0" smtClean="0"/>
              <a:t> le </a:t>
            </a:r>
            <a:r>
              <a:rPr lang="en-GB" dirty="0" err="1" smtClean="0"/>
              <a:t>informazioni</a:t>
            </a:r>
            <a:r>
              <a:rPr lang="en-GB" dirty="0" smtClean="0"/>
              <a:t> </a:t>
            </a:r>
            <a:r>
              <a:rPr lang="en-GB" dirty="0" err="1" smtClean="0"/>
              <a:t>che</a:t>
            </a:r>
            <a:r>
              <a:rPr lang="en-GB" dirty="0" smtClean="0"/>
              <a:t> </a:t>
            </a:r>
            <a:r>
              <a:rPr lang="en-GB" dirty="0" err="1" smtClean="0"/>
              <a:t>si</a:t>
            </a:r>
            <a:r>
              <a:rPr lang="en-GB" dirty="0" smtClean="0"/>
              <a:t> </a:t>
            </a:r>
            <a:r>
              <a:rPr lang="en-GB" dirty="0" err="1" smtClean="0"/>
              <a:t>vogliono</a:t>
            </a:r>
            <a:r>
              <a:rPr lang="en-GB" dirty="0" smtClean="0"/>
              <a:t> </a:t>
            </a:r>
            <a:r>
              <a:rPr lang="en-GB" dirty="0" err="1" smtClean="0"/>
              <a:t>condividere</a:t>
            </a:r>
            <a:r>
              <a:rPr lang="en-GB" dirty="0" smtClean="0"/>
              <a:t> con </a:t>
            </a:r>
            <a:r>
              <a:rPr lang="en-GB" dirty="0" err="1" smtClean="0"/>
              <a:t>gli</a:t>
            </a:r>
            <a:r>
              <a:rPr lang="en-GB" dirty="0" smtClean="0"/>
              <a:t> </a:t>
            </a:r>
            <a:r>
              <a:rPr lang="en-GB" dirty="0" err="1" smtClean="0"/>
              <a:t>altri</a:t>
            </a:r>
            <a:r>
              <a:rPr lang="en-GB" dirty="0" smtClean="0"/>
              <a:t>: </a:t>
            </a:r>
            <a:r>
              <a:rPr lang="en-GB" dirty="0" err="1" smtClean="0"/>
              <a:t>certamente</a:t>
            </a:r>
            <a:r>
              <a:rPr lang="en-GB" dirty="0" smtClean="0"/>
              <a:t> non è </a:t>
            </a:r>
            <a:r>
              <a:rPr lang="en-GB" dirty="0" err="1" smtClean="0"/>
              <a:t>prudente</a:t>
            </a:r>
            <a:r>
              <a:rPr lang="en-GB" dirty="0" smtClean="0"/>
              <a:t> </a:t>
            </a:r>
            <a:r>
              <a:rPr lang="en-GB" dirty="0" err="1" smtClean="0"/>
              <a:t>condividere</a:t>
            </a:r>
            <a:r>
              <a:rPr lang="en-GB" dirty="0" smtClean="0"/>
              <a:t> dove </a:t>
            </a:r>
            <a:r>
              <a:rPr lang="en-GB" dirty="0" err="1" smtClean="0"/>
              <a:t>vivi</a:t>
            </a:r>
            <a:r>
              <a:rPr lang="en-GB" dirty="0" smtClean="0"/>
              <a:t>, </a:t>
            </a:r>
            <a:r>
              <a:rPr lang="en-GB" dirty="0" err="1" smtClean="0"/>
              <a:t>quando</a:t>
            </a:r>
            <a:r>
              <a:rPr lang="en-GB" dirty="0" smtClean="0"/>
              <a:t> </a:t>
            </a:r>
            <a:r>
              <a:rPr lang="en-GB" dirty="0" err="1" smtClean="0"/>
              <a:t>sei</a:t>
            </a:r>
            <a:r>
              <a:rPr lang="en-GB" dirty="0" smtClean="0"/>
              <a:t> </a:t>
            </a:r>
            <a:r>
              <a:rPr lang="en-GB" dirty="0" err="1" smtClean="0"/>
              <a:t>nato</a:t>
            </a:r>
            <a:r>
              <a:rPr lang="en-GB" dirty="0" smtClean="0"/>
              <a:t> o dove </a:t>
            </a:r>
            <a:r>
              <a:rPr lang="en-GB" dirty="0" err="1" smtClean="0"/>
              <a:t>lavori</a:t>
            </a:r>
            <a:r>
              <a:rPr lang="en-GB" dirty="0" smtClean="0"/>
              <a:t>.</a:t>
            </a:r>
          </a:p>
          <a:p>
            <a:pPr lvl="0" algn="l"/>
            <a:r>
              <a:rPr lang="it-IT" dirty="0"/>
              <a:t>Verifica frequentemente le tue impostazioni sulla privacy poiché di </a:t>
            </a:r>
            <a:r>
              <a:rPr lang="it-IT" dirty="0" smtClean="0"/>
              <a:t>solito nei social network cambiano spesso e </a:t>
            </a:r>
            <a:r>
              <a:rPr lang="it-IT" dirty="0"/>
              <a:t>dovrai adattarle a nuove </a:t>
            </a:r>
            <a:r>
              <a:rPr lang="it-IT" dirty="0" smtClean="0"/>
              <a:t>clausole.</a:t>
            </a:r>
            <a:endParaRPr lang="en-GB" dirty="0" smtClean="0"/>
          </a:p>
          <a:p>
            <a:pPr marL="139700" indent="0" algn="l">
              <a:buNone/>
            </a:pP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smtClean="0"/>
              <a:t>Unità </a:t>
            </a:r>
            <a:r>
              <a:rPr lang="es-ES" dirty="0"/>
              <a:t>1. </a:t>
            </a:r>
            <a:r>
              <a:rPr lang="en-GB" dirty="0" smtClean="0"/>
              <a:t>SICUREZZA</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6766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50" y="513933"/>
            <a:ext cx="8547451" cy="1263600"/>
          </a:xfrm>
        </p:spPr>
        <p:txBody>
          <a:bodyPr/>
          <a:lstStyle/>
          <a:p>
            <a:r>
              <a:rPr lang="es-ES" dirty="0" smtClean="0">
                <a:solidFill>
                  <a:srgbClr val="F24F4F"/>
                </a:solidFill>
                <a:latin typeface="Cambria" panose="02040503050406030204" pitchFamily="18" charset="0"/>
              </a:rPr>
              <a:t>Protezione della privacy e dei dati personali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9982" y="1508836"/>
            <a:ext cx="7138200" cy="2120771"/>
          </a:xfrm>
        </p:spPr>
        <p:txBody>
          <a:bodyPr/>
          <a:lstStyle/>
          <a:p>
            <a:pPr lvl="0" algn="l"/>
            <a:endParaRPr lang="it-IT" dirty="0"/>
          </a:p>
          <a:p>
            <a:pPr lvl="0" algn="l"/>
            <a:r>
              <a:rPr lang="it-IT" dirty="0"/>
              <a:t>Non accettare persone sconosciute nei tuoi social network. Può sembrare bello dire che hai molti amici, ma non li conosci davvero e </a:t>
            </a:r>
            <a:r>
              <a:rPr lang="it-IT" dirty="0" smtClean="0"/>
              <a:t>non sai nemmeno </a:t>
            </a:r>
            <a:r>
              <a:rPr lang="it-IT" dirty="0"/>
              <a:t>le loro intenzioni. Se vuoi avere molti "amici", puoi creare diversi gruppi di </a:t>
            </a:r>
            <a:r>
              <a:rPr lang="it-IT" dirty="0" smtClean="0"/>
              <a:t>contatti </a:t>
            </a:r>
            <a:r>
              <a:rPr lang="it-IT" dirty="0"/>
              <a:t>per distinguere i tuoi veri amici, con i quali condividerai le tue esperienze, dagli altri "amici". Un'altra soluzione sarebbe quella di avere profili diversi e dare loro scopi diversi per evitare </a:t>
            </a:r>
            <a:r>
              <a:rPr lang="it-IT" dirty="0" smtClean="0"/>
              <a:t>problemi</a:t>
            </a:r>
            <a:r>
              <a:rPr lang="en-GB" dirty="0" smtClean="0"/>
              <a:t>. </a:t>
            </a:r>
            <a:endParaRPr lang="es-ES" dirty="0"/>
          </a:p>
          <a:p>
            <a:pPr marL="139700" indent="0" algn="l">
              <a:buNone/>
            </a:pP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smtClean="0"/>
              <a:t>Unità </a:t>
            </a:r>
            <a:r>
              <a:rPr lang="es-ES" dirty="0"/>
              <a:t>1. </a:t>
            </a:r>
            <a:r>
              <a:rPr lang="en-GB" dirty="0" smtClean="0"/>
              <a:t>SICUREZZA</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8639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err="1" smtClean="0">
                <a:solidFill>
                  <a:srgbClr val="F24F4F"/>
                </a:solidFill>
                <a:latin typeface="Cambria" panose="02040503050406030204" pitchFamily="18" charset="0"/>
              </a:rPr>
              <a:t>Proteggere</a:t>
            </a:r>
            <a:r>
              <a:rPr lang="en-GB" dirty="0" smtClean="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i</a:t>
            </a:r>
            <a:r>
              <a:rPr lang="en-GB" dirty="0" smtClean="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dispositivi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53680" y="1394643"/>
            <a:ext cx="7236639" cy="2433840"/>
          </a:xfrm>
        </p:spPr>
        <p:txBody>
          <a:bodyPr/>
          <a:lstStyle/>
          <a:p>
            <a:pPr lvl="0" algn="l"/>
            <a:r>
              <a:rPr lang="it-IT" dirty="0"/>
              <a:t>Aggiorna i tuoi programmi per evitare di essere il bersaglio di un hacker. Normalmente i programmi che abbiamo installato nel computer offrono aggiornamenti per migliorare le </a:t>
            </a:r>
            <a:r>
              <a:rPr lang="it-IT" dirty="0" smtClean="0"/>
              <a:t>prestazioni. </a:t>
            </a:r>
            <a:r>
              <a:rPr lang="it-IT" dirty="0"/>
              <a:t>Per quanto è possibile, aggiorna i tuoi programmi e, se puoi, dovresti </a:t>
            </a:r>
            <a:r>
              <a:rPr lang="it-IT" dirty="0" smtClean="0"/>
              <a:t>automatizzare il processo di aggiornamento </a:t>
            </a:r>
            <a:r>
              <a:rPr lang="it-IT" dirty="0"/>
              <a:t>in modo da non dover tenere d'occhio questo problema.</a:t>
            </a:r>
          </a:p>
          <a:p>
            <a:pPr lvl="0" algn="l"/>
            <a:endParaRPr lang="it-IT" dirty="0"/>
          </a:p>
          <a:p>
            <a:pPr lvl="0" algn="l"/>
            <a:r>
              <a:rPr lang="it-IT" dirty="0"/>
              <a:t>Utilizzare sempre un programma antivirus e un firewall in modo da evitare che le persone accedano al sistema e filtrino i virus o installino programmi spia.</a:t>
            </a:r>
          </a:p>
          <a:p>
            <a:pPr lvl="0" algn="l"/>
            <a:endParaRPr lang="it-IT" dirty="0"/>
          </a:p>
          <a:p>
            <a:pPr lvl="0" algn="l"/>
            <a:r>
              <a:rPr lang="it-IT" dirty="0"/>
              <a:t>Fai attenzione quando apri file allegati alle e-mail o ai messaggi di </a:t>
            </a:r>
            <a:r>
              <a:rPr lang="it-IT" dirty="0" err="1"/>
              <a:t>WhatsApp</a:t>
            </a:r>
            <a:r>
              <a:rPr lang="it-IT" dirty="0"/>
              <a:t>, soprattutto quando provengono da fonti sconosciute. È facile che il tuo dispositivo sia infetto da </a:t>
            </a:r>
            <a:r>
              <a:rPr lang="it-IT" dirty="0" err="1"/>
              <a:t>malware</a:t>
            </a:r>
            <a:r>
              <a:rPr lang="it-IT" dirty="0"/>
              <a:t> attraverso questo tipo di file</a:t>
            </a:r>
            <a:r>
              <a:rPr lang="it-IT" dirty="0" smtClean="0"/>
              <a:t>.</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smtClean="0"/>
              <a:t>Unità </a:t>
            </a:r>
            <a:r>
              <a:rPr lang="es-ES" dirty="0"/>
              <a:t>1. </a:t>
            </a:r>
            <a:r>
              <a:rPr lang="en-GB" dirty="0" smtClean="0"/>
              <a:t>COMUNICAZIONE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err="1" smtClean="0">
                <a:solidFill>
                  <a:srgbClr val="F24F4F"/>
                </a:solidFill>
                <a:latin typeface="Cambria" panose="02040503050406030204" pitchFamily="18" charset="0"/>
              </a:rPr>
              <a:t>Proteggere</a:t>
            </a:r>
            <a:r>
              <a:rPr lang="en-GB" dirty="0" smtClean="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i</a:t>
            </a:r>
            <a:r>
              <a:rPr lang="en-GB" dirty="0" smtClean="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dispositivi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it-IT" sz="1300" dirty="0"/>
              <a:t>È anche molto importante avere installato programmi anti </a:t>
            </a:r>
            <a:r>
              <a:rPr lang="it-IT" sz="1300" dirty="0" err="1"/>
              <a:t>malware</a:t>
            </a:r>
            <a:r>
              <a:rPr lang="it-IT" sz="1300" dirty="0"/>
              <a:t> che rilevano </a:t>
            </a:r>
            <a:r>
              <a:rPr lang="it-IT" sz="1300" dirty="0" smtClean="0"/>
              <a:t>elementi </a:t>
            </a:r>
            <a:r>
              <a:rPr lang="it-IT" sz="1300" dirty="0"/>
              <a:t>dannosi, non rilevati dai normali programmi antivirus. Ad esempio, </a:t>
            </a:r>
            <a:r>
              <a:rPr lang="it-IT" sz="1300" dirty="0" smtClean="0"/>
              <a:t>alcuni Anti-</a:t>
            </a:r>
            <a:r>
              <a:rPr lang="it-IT" sz="1300" dirty="0" err="1" smtClean="0"/>
              <a:t>Malware</a:t>
            </a:r>
            <a:r>
              <a:rPr lang="it-IT" sz="1300" dirty="0" smtClean="0"/>
              <a:t> </a:t>
            </a:r>
            <a:r>
              <a:rPr lang="it-IT" sz="1300" dirty="0"/>
              <a:t>sono disponibili sul link </a:t>
            </a:r>
            <a:r>
              <a:rPr lang="it-IT" sz="1300" dirty="0">
                <a:hlinkClick r:id="rId2"/>
              </a:rPr>
              <a:t>https://www.malwarebytes.com</a:t>
            </a:r>
            <a:r>
              <a:rPr lang="it-IT" sz="1300" dirty="0" smtClean="0">
                <a:hlinkClick r:id="rId2"/>
              </a:rPr>
              <a:t>/</a:t>
            </a:r>
            <a:r>
              <a:rPr lang="it-IT" sz="1300" dirty="0" smtClean="0"/>
              <a:t> . C’è </a:t>
            </a:r>
            <a:r>
              <a:rPr lang="it-IT" sz="1300" dirty="0"/>
              <a:t>una versione gratuita e una versione a pagamento.</a:t>
            </a:r>
          </a:p>
          <a:p>
            <a:pPr lvl="0" algn="l"/>
            <a:endParaRPr lang="it-IT" sz="1300" dirty="0"/>
          </a:p>
          <a:p>
            <a:pPr lvl="0" algn="l"/>
            <a:r>
              <a:rPr lang="it-IT" sz="1300" dirty="0"/>
              <a:t>Quando si cambia il dispositivo, assicurarsi di non lasciare alcuna informazione personale sensibile nel disco rigido del vecchio dispositivo. È possibile smagnetizzarlo, distruggerlo o utilizzare qualsiasi programma progettato per eliminare le informazioni esistenti sul disco rigido. Un'altra opzione è quella di riportarlo alla sua configurazione predefinita in modo che nessuno abbia accesso alle informazioni salvate lì.</a:t>
            </a:r>
          </a:p>
          <a:p>
            <a:pPr lvl="0" algn="l"/>
            <a:endParaRPr lang="it-IT" sz="1300" dirty="0"/>
          </a:p>
          <a:p>
            <a:pPr lvl="0" algn="l"/>
            <a:r>
              <a:rPr lang="it-IT" sz="1300" dirty="0"/>
              <a:t>Una volta che smettiamo di us</a:t>
            </a:r>
            <a:r>
              <a:rPr lang="it-IT" dirty="0"/>
              <a:t>are i nostri dispositivi, è consigliabile spegnerlo ed evitare accessi non autorizzati</a:t>
            </a:r>
            <a:r>
              <a:rPr lang="it-IT" dirty="0" smtClean="0"/>
              <a:t>.</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smtClean="0"/>
              <a:t>Unità </a:t>
            </a:r>
            <a:r>
              <a:rPr lang="es-ES" dirty="0"/>
              <a:t>1. </a:t>
            </a:r>
            <a:r>
              <a:rPr lang="en-GB" dirty="0" smtClean="0"/>
              <a:t>COMUNICAZIONE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67440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2674</Words>
  <Application>Microsoft Office PowerPoint</Application>
  <PresentationFormat>Presentazione su schermo (16:9)</PresentationFormat>
  <Paragraphs>140</Paragraphs>
  <Slides>20</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Arial</vt:lpstr>
      <vt:lpstr>Cambria</vt:lpstr>
      <vt:lpstr>Century Gothic</vt:lpstr>
      <vt:lpstr>Garamond</vt:lpstr>
      <vt:lpstr>EB Garamond</vt:lpstr>
      <vt:lpstr>EB Garamond Medium</vt:lpstr>
      <vt:lpstr>Times New Roman</vt:lpstr>
      <vt:lpstr>Simple Light</vt:lpstr>
      <vt:lpstr> ARTCademy “Accademia delle arti e dei mestieri”</vt:lpstr>
      <vt:lpstr>Modulo 1. SICUREZZA E RISOLUZIONE DEI PROBLEMI DEI DISPOSITIVI</vt:lpstr>
      <vt:lpstr>UNITA’ 1. SICUREZZA</vt:lpstr>
      <vt:lpstr>Protezione della privacy e dei dati personali</vt:lpstr>
      <vt:lpstr>Protezione della privacy e dei dati personali</vt:lpstr>
      <vt:lpstr>Protezione della privacy e dei dati personali</vt:lpstr>
      <vt:lpstr>Protezione della privacy e dei dati personali</vt:lpstr>
      <vt:lpstr>Proteggere i dispositivi</vt:lpstr>
      <vt:lpstr>Proteggere i dispositivi</vt:lpstr>
      <vt:lpstr>Proteggere i dispositivi</vt:lpstr>
      <vt:lpstr>Proteggere i dispositivi</vt:lpstr>
      <vt:lpstr>UNITA’ 2. RISOLUZIONE DEI PROBLEMI TECNICI</vt:lpstr>
      <vt:lpstr>Identificare i bisogni e soluzioni tecnologiche</vt:lpstr>
      <vt:lpstr>Identificare i bisogni e soluzioni tecnologiche</vt:lpstr>
      <vt:lpstr>Identificare i bisogni e le soluzioni tecnologiche</vt:lpstr>
      <vt:lpstr>Identificare i bisogni e le soluzioni tecnologiche</vt:lpstr>
      <vt:lpstr>Identificare i bisogni e le solizioni tecnologiche</vt:lpstr>
      <vt:lpstr>Identificare i bisogni e le soluzioni tecnologiche</vt:lpstr>
      <vt:lpstr>Identificare bisogni e le soluzioni tecnologiche</vt:lpstr>
      <vt:lpstr>GRAZIE!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Admin</cp:lastModifiedBy>
  <cp:revision>87</cp:revision>
  <dcterms:modified xsi:type="dcterms:W3CDTF">2020-02-25T14:45:43Z</dcterms:modified>
</cp:coreProperties>
</file>