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72" r:id="rId3"/>
    <p:sldId id="283" r:id="rId4"/>
    <p:sldId id="275" r:id="rId5"/>
    <p:sldId id="286" r:id="rId6"/>
    <p:sldId id="287" r:id="rId7"/>
    <p:sldId id="288" r:id="rId8"/>
    <p:sldId id="276" r:id="rId9"/>
    <p:sldId id="289" r:id="rId10"/>
    <p:sldId id="290" r:id="rId11"/>
    <p:sldId id="291" r:id="rId12"/>
    <p:sldId id="285" r:id="rId13"/>
    <p:sldId id="282" r:id="rId14"/>
    <p:sldId id="293" r:id="rId15"/>
    <p:sldId id="294" r:id="rId16"/>
    <p:sldId id="295" r:id="rId17"/>
    <p:sldId id="296" r:id="rId18"/>
    <p:sldId id="297" r:id="rId19"/>
    <p:sldId id="298" r:id="rId20"/>
    <p:sldId id="274" r:id="rId21"/>
  </p:sldIdLst>
  <p:sldSz cx="9144000" cy="5143500" type="screen16x9"/>
  <p:notesSz cx="6858000" cy="9144000"/>
  <p:embeddedFontLst>
    <p:embeddedFont>
      <p:font typeface="Garamond" panose="02020404030301010803" pitchFamily="18" charset="0"/>
      <p:regular r:id="rId23"/>
      <p:bold r:id="rId24"/>
      <p:italic r:id="rId25"/>
    </p:embeddedFont>
    <p:embeddedFont>
      <p:font typeface="EB Garamond Medium" panose="020B060402020202020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EB Garamond" panose="020B0604020202020204" charset="0"/>
      <p:regular r:id="rId34"/>
      <p:bold r:id="rId35"/>
      <p:italic r:id="rId36"/>
      <p:boldItalic r:id="rId37"/>
    </p:embeddedFont>
    <p:embeddedFont>
      <p:font typeface="Cambria" panose="02040503050406030204"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72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alwarebytes.com/"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lvl="0">
              <a:buSzPts val="1100"/>
            </a:pPr>
            <a:r>
              <a:rPr lang="es-ES" sz="2400" b="0" dirty="0" err="1">
                <a:latin typeface="Cambria"/>
                <a:ea typeface="Cambria"/>
                <a:cs typeface="Cambria"/>
                <a:sym typeface="Cambria"/>
              </a:rPr>
              <a:t>ARTCademy</a:t>
            </a:r>
            <a:r>
              <a:rPr lang="es-ES" sz="2400" b="0" dirty="0">
                <a:latin typeface="Cambria"/>
                <a:ea typeface="Cambria"/>
                <a:cs typeface="Cambria"/>
                <a:sym typeface="Cambria"/>
              </a:rPr>
              <a:t/>
            </a:r>
            <a:br>
              <a:rPr lang="es-ES" sz="2400" b="0" dirty="0">
                <a:latin typeface="Cambria"/>
                <a:ea typeface="Cambria"/>
                <a:cs typeface="Cambria"/>
                <a:sym typeface="Cambria"/>
              </a:rPr>
            </a:br>
            <a:r>
              <a:rPr lang="es-ES" sz="2400" b="0" dirty="0">
                <a:latin typeface="Cambria"/>
                <a:ea typeface="Cambria"/>
                <a:cs typeface="Cambria"/>
                <a:sym typeface="Cambria"/>
              </a:rPr>
              <a:t>“Academia de Artes y Artesanías”</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en-GB" dirty="0" err="1">
                <a:solidFill>
                  <a:srgbClr val="F24F4F"/>
                </a:solidFill>
                <a:latin typeface="Cambria" panose="02040503050406030204" pitchFamily="18" charset="0"/>
              </a:rPr>
              <a:t>Protección</a:t>
            </a:r>
            <a:r>
              <a:rPr lang="en-GB" dirty="0">
                <a:solidFill>
                  <a:srgbClr val="F24F4F"/>
                </a:solidFill>
                <a:latin typeface="Cambria" panose="02040503050406030204" pitchFamily="18" charset="0"/>
              </a:rPr>
              <a:t> de </a:t>
            </a:r>
            <a:r>
              <a:rPr lang="en-GB" dirty="0" err="1">
                <a:solidFill>
                  <a:srgbClr val="F24F4F"/>
                </a:solidFill>
                <a:latin typeface="Cambria" panose="02040503050406030204" pitchFamily="18" charset="0"/>
              </a:rPr>
              <a:t>dispositivos</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93897" y="1308494"/>
            <a:ext cx="7236639" cy="2433840"/>
          </a:xfrm>
        </p:spPr>
        <p:txBody>
          <a:bodyPr/>
          <a:lstStyle/>
          <a:p>
            <a:pPr lvl="0" algn="l"/>
            <a:r>
              <a:rPr lang="it-IT" dirty="0"/>
              <a:t>Activa la localización remota de tu dispositivo. En caso de pérdida o robo, podrás desde otro de tus dispositivos, siempre que siga encendido, saber la ubicación exacta de este. </a:t>
            </a:r>
            <a:endParaRPr lang="es-ES" dirty="0"/>
          </a:p>
          <a:p>
            <a:pPr lvl="0" algn="l"/>
            <a:r>
              <a:rPr lang="it-IT" dirty="0"/>
              <a:t>Desactivar el bluetooth si no lo vamos a usar. Aunque ofrece numerosas ventajas, tambien abre la puerta a distintas vulnerabilidades que pueden afectar al rendimiento de nuestros dispositivos. No basta con ponernos en modo invisible, para estar completamente seguros, la mejor opción es apagar completamente nuestra conexión por bluetooth.</a:t>
            </a:r>
            <a:endParaRPr lang="es-ES" dirty="0"/>
          </a:p>
          <a:p>
            <a:pPr algn="l"/>
            <a:r>
              <a:rPr lang="it-IT" dirty="0"/>
              <a:t>Bloquear nuestros dispositivos tras un tiempo sin usarlos. La mayoría de las tablets y móviles tienen la opción de bloquearse al pasar un cierto tiempo sin usarse. Esto ayuda a que si por ejemplo perdemos nuestro dispositivo, al necesitarnos para desbloquearlo nuevamente, nadie pueda acceder a nuestra información personal. </a:t>
            </a:r>
            <a:endParaRPr lang="es-ES" dirty="0"/>
          </a:p>
        </p:txBody>
      </p:sp>
      <p:sp>
        <p:nvSpPr>
          <p:cNvPr id="4" name="3 CuadroTexto"/>
          <p:cNvSpPr txBox="1"/>
          <p:nvPr/>
        </p:nvSpPr>
        <p:spPr>
          <a:xfrm>
            <a:off x="502024" y="159026"/>
            <a:ext cx="2921969" cy="307777"/>
          </a:xfrm>
          <a:prstGeom prst="rect">
            <a:avLst/>
          </a:prstGeom>
          <a:noFill/>
        </p:spPr>
        <p:txBody>
          <a:bodyPr wrap="square" rtlCol="0">
            <a:spAutoFit/>
          </a:bodyPr>
          <a:lstStyle/>
          <a:p>
            <a:r>
              <a:rPr lang="es-ES" dirty="0"/>
              <a:t>Unidad 1. </a:t>
            </a:r>
            <a:r>
              <a:rPr lang="en-GB" dirty="0"/>
              <a:t>COMUNICACIÓN</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1311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en-GB" dirty="0" err="1">
                <a:solidFill>
                  <a:srgbClr val="F24F4F"/>
                </a:solidFill>
                <a:latin typeface="Cambria" panose="02040503050406030204" pitchFamily="18" charset="0"/>
              </a:rPr>
              <a:t>Protección</a:t>
            </a:r>
            <a:r>
              <a:rPr lang="en-GB" dirty="0">
                <a:solidFill>
                  <a:srgbClr val="F24F4F"/>
                </a:solidFill>
                <a:latin typeface="Cambria" panose="02040503050406030204" pitchFamily="18" charset="0"/>
              </a:rPr>
              <a:t> de </a:t>
            </a:r>
            <a:r>
              <a:rPr lang="en-GB" dirty="0" err="1">
                <a:solidFill>
                  <a:srgbClr val="F24F4F"/>
                </a:solidFill>
                <a:latin typeface="Cambria" panose="02040503050406030204" pitchFamily="18" charset="0"/>
              </a:rPr>
              <a:t>dispositivos</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86299" y="1258226"/>
            <a:ext cx="7236639" cy="2433840"/>
          </a:xfrm>
        </p:spPr>
        <p:txBody>
          <a:bodyPr/>
          <a:lstStyle/>
          <a:p>
            <a:pPr lvl="0" algn="l"/>
            <a:r>
              <a:rPr lang="it-IT" dirty="0"/>
              <a:t>Mucho cuidado con las app que instalamos. No sólo pueden ralentizar nuestro dispositivo, sino que además en segundo plano puedes estar accediendo a nuestra información personal o incluso compartiendo nuestra ubicación personal usando el GPS de nuestro móvil o tablet. </a:t>
            </a:r>
            <a:endParaRPr lang="es-ES" dirty="0"/>
          </a:p>
          <a:p>
            <a:pPr lvl="0" algn="l"/>
            <a:r>
              <a:rPr lang="it-IT" dirty="0"/>
              <a:t>Si cualquier empresa en la que tengamos un perfil o una cuenta sufre cualquier tipo de ataque, lo primero de todo es cambiar nuestra contraseña de acceso. A partir de ahí, lo siguiente es verificar si nos podemos ver afectados o si nuestros datos se  han podido ver comprometidos. Si tenemos en esa plataforma algun dato delicado, como datos de cuentas bancarias, ponernos en contacto inmediatamente con nuestra entidad bancaria, y si es necesario, anular nuestras tarjetas y solicitar una nueva. Automáticamente esas cuentas dejarán de estar activas y no podrán ser usadas de forma fraudulenta.    </a:t>
            </a:r>
            <a:endParaRPr lang="es-ES" dirty="0"/>
          </a:p>
        </p:txBody>
      </p:sp>
      <p:sp>
        <p:nvSpPr>
          <p:cNvPr id="4" name="3 CuadroTexto"/>
          <p:cNvSpPr txBox="1"/>
          <p:nvPr/>
        </p:nvSpPr>
        <p:spPr>
          <a:xfrm>
            <a:off x="502025" y="159026"/>
            <a:ext cx="3222320" cy="307777"/>
          </a:xfrm>
          <a:prstGeom prst="rect">
            <a:avLst/>
          </a:prstGeom>
          <a:noFill/>
        </p:spPr>
        <p:txBody>
          <a:bodyPr wrap="square" rtlCol="0">
            <a:spAutoFit/>
          </a:bodyPr>
          <a:lstStyle/>
          <a:p>
            <a:r>
              <a:rPr lang="es-ES" dirty="0"/>
              <a:t>Unidad 1. </a:t>
            </a:r>
            <a:r>
              <a:rPr lang="en-GB" dirty="0"/>
              <a:t>COMUNICACIÓN</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96524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5803" y="1319129"/>
            <a:ext cx="8670619" cy="1263600"/>
          </a:xfrm>
        </p:spPr>
        <p:txBody>
          <a:bodyPr/>
          <a:lstStyle/>
          <a:p>
            <a:r>
              <a:rPr lang="es-ES" sz="3600" b="0" dirty="0">
                <a:solidFill>
                  <a:srgbClr val="F24F4F"/>
                </a:solidFill>
                <a:latin typeface="Cambria" panose="02040503050406030204" pitchFamily="18" charset="0"/>
              </a:rPr>
              <a:t>UNIDAD 2. RESOLUCIÓN DE PROBLEMAS TÉCNICOS</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239709"/>
            <a:ext cx="7330982" cy="1263600"/>
          </a:xfrm>
        </p:spPr>
        <p:txBody>
          <a:bodyPr/>
          <a:lstStyle/>
          <a:p>
            <a:r>
              <a:rPr lang="es-ES" sz="2800" dirty="0">
                <a:solidFill>
                  <a:srgbClr val="F24F4F"/>
                </a:solidFill>
                <a:latin typeface="Cambria" panose="02040503050406030204" pitchFamily="18" charset="0"/>
              </a:rPr>
              <a:t>Identificar las necesidades y las respuestas tecnológicas</a:t>
            </a:r>
          </a:p>
        </p:txBody>
      </p:sp>
      <p:sp>
        <p:nvSpPr>
          <p:cNvPr id="3" name="2 Marcador de texto"/>
          <p:cNvSpPr>
            <a:spLocks noGrp="1"/>
          </p:cNvSpPr>
          <p:nvPr>
            <p:ph type="body" idx="1"/>
          </p:nvPr>
        </p:nvSpPr>
        <p:spPr>
          <a:xfrm>
            <a:off x="98611" y="1308691"/>
            <a:ext cx="8881289" cy="1741500"/>
          </a:xfrm>
        </p:spPr>
        <p:txBody>
          <a:bodyPr/>
          <a:lstStyle/>
          <a:p>
            <a:pPr algn="l"/>
            <a:r>
              <a:rPr lang="es-ES_tradnl" dirty="0"/>
              <a:t>Cuando intentamos comercializar nuestros productos de artesanía o nuestros servicios como artesanos, es fácil encontrarnos con distintos problemas de tipo técnico. Vamos a obviar los problemas básicos, y enumerar otra serie de problemas que nos podemos encontrar y como solucionarlos.</a:t>
            </a:r>
            <a:endParaRPr lang="es-ES" dirty="0"/>
          </a:p>
          <a:p>
            <a:pPr marL="139700" indent="0" algn="l">
              <a:buNone/>
            </a:pPr>
            <a:endParaRPr lang="es-ES" dirty="0"/>
          </a:p>
          <a:p>
            <a:pPr algn="l"/>
            <a:r>
              <a:rPr lang="es-ES_tradnl" dirty="0"/>
              <a:t>El primer asunto que tenemos que dilucidar es como vender o comercializar nuestros productos en internet. Tenemos que decidir entre plataformas CMS como WordPress o Joomla, o una tienda online o catálogo de productos a medida. Si buscamos la manejabilidad y el control de todo a nuestro gusto, la opción evidente es la programación a medida. Pero si buscamos la rapidez y el ahorro, entonces nuestra decisión será optar por una aplicación software para crear y gestionar páginas web (y sus contenidos).  </a:t>
            </a:r>
            <a:endParaRPr lang="es-ES" dirty="0"/>
          </a:p>
          <a:p>
            <a:pPr marL="139700" indent="0" algn="l">
              <a:buNone/>
            </a:pPr>
            <a:endParaRPr lang="es-ES" dirty="0"/>
          </a:p>
          <a:p>
            <a:pPr algn="l"/>
            <a:r>
              <a:rPr lang="es-ES_tradnl" dirty="0"/>
              <a:t>Actualmente el 31.7 de las páginas web de todo internet están hechas con WordPress. Joomla, el Sistema siguiente, le sigue de lejos con un 3.1%. </a:t>
            </a:r>
            <a:endParaRPr lang="es-ES" dirty="0"/>
          </a:p>
          <a:p>
            <a:pPr marL="114300" indent="0" algn="l">
              <a:buNone/>
            </a:pPr>
            <a:endParaRPr lang="es-ES" dirty="0"/>
          </a:p>
          <a:p>
            <a:endParaRPr lang="es-ES" dirty="0"/>
          </a:p>
        </p:txBody>
      </p:sp>
      <p:sp>
        <p:nvSpPr>
          <p:cNvPr id="4" name="3 CuadroTexto"/>
          <p:cNvSpPr txBox="1"/>
          <p:nvPr/>
        </p:nvSpPr>
        <p:spPr>
          <a:xfrm>
            <a:off x="333838" y="239709"/>
            <a:ext cx="5005724" cy="307777"/>
          </a:xfrm>
          <a:prstGeom prst="rect">
            <a:avLst/>
          </a:prstGeom>
          <a:noFill/>
        </p:spPr>
        <p:txBody>
          <a:bodyPr wrap="square" rtlCol="0">
            <a:spAutoFit/>
          </a:bodyPr>
          <a:lstStyle/>
          <a:p>
            <a:r>
              <a:rPr lang="es-ES" dirty="0"/>
              <a:t>Unidad 2. </a:t>
            </a:r>
            <a:r>
              <a:rPr lang="en-GB" dirty="0"/>
              <a:t>RESOLUCIÓN DE PROBLEMAS TÉCNICOS</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365264"/>
            <a:ext cx="7330982" cy="1263600"/>
          </a:xfrm>
        </p:spPr>
        <p:txBody>
          <a:bodyPr/>
          <a:lstStyle/>
          <a:p>
            <a:r>
              <a:rPr lang="es-ES" sz="2800" dirty="0">
                <a:solidFill>
                  <a:srgbClr val="F24F4F"/>
                </a:solidFill>
                <a:latin typeface="Cambria" panose="02040503050406030204" pitchFamily="18" charset="0"/>
              </a:rPr>
              <a:t>Identificar las necesidades y las respuestas tecnológicas</a:t>
            </a:r>
          </a:p>
        </p:txBody>
      </p:sp>
      <p:sp>
        <p:nvSpPr>
          <p:cNvPr id="3" name="2 Marcador de texto"/>
          <p:cNvSpPr>
            <a:spLocks noGrp="1"/>
          </p:cNvSpPr>
          <p:nvPr>
            <p:ph type="body" idx="1"/>
          </p:nvPr>
        </p:nvSpPr>
        <p:spPr>
          <a:xfrm>
            <a:off x="0" y="1447322"/>
            <a:ext cx="8881289" cy="1741500"/>
          </a:xfrm>
        </p:spPr>
        <p:txBody>
          <a:bodyPr/>
          <a:lstStyle/>
          <a:p>
            <a:pPr algn="l"/>
            <a:r>
              <a:rPr lang="es-ES_tradnl" sz="1200" dirty="0"/>
              <a:t>Pero esta no es la panacea, elegir un Sistema como Wordpress, por ejemplo, necesita tener alguien con experiencia y conocimientos suficientes para manejar el panel de configuración, podemos ser nosotros mismos, incluso. </a:t>
            </a:r>
          </a:p>
          <a:p>
            <a:pPr algn="l"/>
            <a:endParaRPr lang="es-ES" sz="1200" dirty="0"/>
          </a:p>
          <a:p>
            <a:pPr algn="l"/>
            <a:r>
              <a:rPr lang="es-ES_tradnl" sz="1200" dirty="0"/>
              <a:t>Otro problema evidente en el E-</a:t>
            </a:r>
            <a:r>
              <a:rPr lang="es-ES_tradnl" sz="1200" dirty="0" err="1"/>
              <a:t>commerce</a:t>
            </a:r>
            <a:r>
              <a:rPr lang="es-ES_tradnl" sz="1200" dirty="0"/>
              <a:t> es que WordPress funciona con todo tipo de plantillas, pero una vez que elijamos una, la </a:t>
            </a:r>
            <a:r>
              <a:rPr lang="es-ES_tradnl" sz="1200"/>
              <a:t>que </a:t>
            </a:r>
            <a:r>
              <a:rPr lang="es-ES_tradnl" sz="1200" smtClean="0"/>
              <a:t>mejor </a:t>
            </a:r>
            <a:r>
              <a:rPr lang="es-ES_tradnl" sz="1200" dirty="0"/>
              <a:t>se pueda adaptar a nuestras necesidades, podemos encontrarnos con que nuestra plantilla no puede hacer determinadas cosas o mostrar nuestros productos como queremos, o que para hacerlas hay que comprar la plantilla. No son muy caras, pero ya estamos incrementando la inversión. </a:t>
            </a:r>
          </a:p>
          <a:p>
            <a:pPr algn="l"/>
            <a:endParaRPr lang="es-ES" sz="1200" dirty="0"/>
          </a:p>
          <a:p>
            <a:pPr algn="l"/>
            <a:r>
              <a:rPr lang="es-ES_tradnl" sz="1200" dirty="0"/>
              <a:t>Otro problema delicado es el tema de los hackeos, no es lo mismo hackear una web hecha a medida, que otra realizada </a:t>
            </a:r>
            <a:r>
              <a:rPr lang="es-ES_tradnl" sz="1200"/>
              <a:t>con </a:t>
            </a:r>
            <a:r>
              <a:rPr lang="es-ES_tradnl" sz="1200" smtClean="0"/>
              <a:t>Wordpress</a:t>
            </a:r>
            <a:r>
              <a:rPr lang="es-ES_tradnl" sz="1200" dirty="0"/>
              <a:t>. Si se localiza un fallo de seguridad en WordPress, que se encuentran cada cierto tiempo, está claro que todas las webs realizadas con WordPress son vulnerables a ese fallo de seguridad. Por eso es muy importante tener siempre actualizada nuestra versión de WordPress y tener una copia de seguridad siempre actualizada de nuestra web y nuestros contenidos.  Para haceros una idea de lo fácil que es hackear una web realizada en WordPress, en Internet es fácil encontrar tutoriales donde se indica paso a paso como hackear una web hecha con Wordpress. </a:t>
            </a:r>
            <a:endParaRPr lang="es-ES" sz="1200" dirty="0"/>
          </a:p>
          <a:p>
            <a:endParaRPr lang="es-ES" dirty="0"/>
          </a:p>
        </p:txBody>
      </p:sp>
      <p:sp>
        <p:nvSpPr>
          <p:cNvPr id="4" name="3 CuadroTexto"/>
          <p:cNvSpPr txBox="1"/>
          <p:nvPr/>
        </p:nvSpPr>
        <p:spPr>
          <a:xfrm>
            <a:off x="333838" y="239709"/>
            <a:ext cx="4733614" cy="307777"/>
          </a:xfrm>
          <a:prstGeom prst="rect">
            <a:avLst/>
          </a:prstGeom>
          <a:noFill/>
        </p:spPr>
        <p:txBody>
          <a:bodyPr wrap="square" rtlCol="0">
            <a:spAutoFit/>
          </a:bodyPr>
          <a:lstStyle/>
          <a:p>
            <a:r>
              <a:rPr lang="es-ES" dirty="0"/>
              <a:t>Unidad 2. </a:t>
            </a:r>
            <a:r>
              <a:rPr lang="en-GB" dirty="0"/>
              <a:t>RESOLUCIÓN DE PROBLEMAS TÉCNICOS</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135538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3718" y="310037"/>
            <a:ext cx="7330982" cy="1263600"/>
          </a:xfrm>
        </p:spPr>
        <p:txBody>
          <a:bodyPr/>
          <a:lstStyle/>
          <a:p>
            <a:r>
              <a:rPr lang="es-ES" sz="2800" dirty="0">
                <a:solidFill>
                  <a:srgbClr val="F24F4F"/>
                </a:solidFill>
                <a:latin typeface="Cambria" panose="02040503050406030204" pitchFamily="18" charset="0"/>
              </a:rPr>
              <a:t>Identificar las necesidades y las respuestas tecnológicas</a:t>
            </a:r>
          </a:p>
        </p:txBody>
      </p:sp>
      <p:sp>
        <p:nvSpPr>
          <p:cNvPr id="3" name="2 Marcador de texto"/>
          <p:cNvSpPr>
            <a:spLocks noGrp="1"/>
          </p:cNvSpPr>
          <p:nvPr>
            <p:ph type="body" idx="1"/>
          </p:nvPr>
        </p:nvSpPr>
        <p:spPr>
          <a:xfrm>
            <a:off x="249438" y="1394593"/>
            <a:ext cx="8881289" cy="815400"/>
          </a:xfrm>
        </p:spPr>
        <p:txBody>
          <a:bodyPr/>
          <a:lstStyle/>
          <a:p>
            <a:pPr algn="l"/>
            <a:r>
              <a:rPr lang="es-ES_tradnl" dirty="0"/>
              <a:t>Otro problema son las actualizaciones de plugins o del </a:t>
            </a:r>
            <a:r>
              <a:rPr lang="es-ES_tradnl"/>
              <a:t>propio </a:t>
            </a:r>
            <a:r>
              <a:rPr lang="es-ES_tradnl" smtClean="0"/>
              <a:t>Wordpress</a:t>
            </a:r>
            <a:r>
              <a:rPr lang="es-ES_tradnl" dirty="0"/>
              <a:t>, el problema más serio con el que nos podemos encontrar trabajando con CMS es la llamada </a:t>
            </a:r>
            <a:r>
              <a:rPr lang="es-ES_tradnl" dirty="0" err="1"/>
              <a:t>WSoD</a:t>
            </a:r>
            <a:r>
              <a:rPr lang="es-ES_tradnl" dirty="0"/>
              <a:t> (White </a:t>
            </a:r>
            <a:r>
              <a:rPr lang="es-ES_tradnl" dirty="0" err="1"/>
              <a:t>screen</a:t>
            </a:r>
            <a:r>
              <a:rPr lang="es-ES_tradnl" dirty="0"/>
              <a:t> </a:t>
            </a:r>
            <a:r>
              <a:rPr lang="es-ES_tradnl" dirty="0" err="1"/>
              <a:t>of</a:t>
            </a:r>
            <a:r>
              <a:rPr lang="es-ES_tradnl" dirty="0"/>
              <a:t> </a:t>
            </a:r>
            <a:r>
              <a:rPr lang="es-ES_tradnl" dirty="0" err="1"/>
              <a:t>death</a:t>
            </a:r>
            <a:r>
              <a:rPr lang="es-ES_tradnl" dirty="0"/>
              <a:t>)</a:t>
            </a:r>
            <a:endParaRPr lang="es-ES" dirty="0"/>
          </a:p>
          <a:p>
            <a:pPr marL="139700" indent="0" algn="l">
              <a:buNone/>
            </a:pPr>
            <a:r>
              <a:rPr lang="en-GB" dirty="0"/>
              <a:t> </a:t>
            </a:r>
            <a:endParaRPr lang="es-ES" dirty="0"/>
          </a:p>
          <a:p>
            <a:endParaRPr lang="es-ES" dirty="0"/>
          </a:p>
        </p:txBody>
      </p:sp>
      <p:sp>
        <p:nvSpPr>
          <p:cNvPr id="4" name="3 CuadroTexto"/>
          <p:cNvSpPr txBox="1"/>
          <p:nvPr/>
        </p:nvSpPr>
        <p:spPr>
          <a:xfrm>
            <a:off x="333838" y="239709"/>
            <a:ext cx="4875112" cy="307777"/>
          </a:xfrm>
          <a:prstGeom prst="rect">
            <a:avLst/>
          </a:prstGeom>
          <a:noFill/>
        </p:spPr>
        <p:txBody>
          <a:bodyPr wrap="square" rtlCol="0">
            <a:spAutoFit/>
          </a:bodyPr>
          <a:lstStyle/>
          <a:p>
            <a:r>
              <a:rPr lang="es-ES" dirty="0"/>
              <a:t>Unidad 2. </a:t>
            </a:r>
            <a:r>
              <a:rPr lang="en-GB" dirty="0"/>
              <a:t>RESOLUCIÓN DE PROBLEMAS TÉCNICOS</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1027" name="Picture 3" descr="wsod">
            <a:extLst>
              <a:ext uri="{FF2B5EF4-FFF2-40B4-BE49-F238E27FC236}">
                <a16:creationId xmlns:a16="http://schemas.microsoft.com/office/drawing/2014/main" id="{E061EAC7-0C7E-4333-A0B8-17413503F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461" y="2117524"/>
            <a:ext cx="5676620" cy="21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548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0392" y="258322"/>
            <a:ext cx="7330982" cy="1263600"/>
          </a:xfrm>
        </p:spPr>
        <p:txBody>
          <a:bodyPr/>
          <a:lstStyle/>
          <a:p>
            <a:r>
              <a:rPr lang="es-ES" sz="2800" dirty="0">
                <a:solidFill>
                  <a:srgbClr val="F24F4F"/>
                </a:solidFill>
                <a:latin typeface="Cambria" panose="02040503050406030204" pitchFamily="18" charset="0"/>
              </a:rPr>
              <a:t>Identificar las necesidades y las respuestas tecnológicas</a:t>
            </a:r>
          </a:p>
        </p:txBody>
      </p:sp>
      <p:sp>
        <p:nvSpPr>
          <p:cNvPr id="3" name="2 Marcador de texto"/>
          <p:cNvSpPr>
            <a:spLocks noGrp="1"/>
          </p:cNvSpPr>
          <p:nvPr>
            <p:ph type="body" idx="1"/>
          </p:nvPr>
        </p:nvSpPr>
        <p:spPr>
          <a:xfrm>
            <a:off x="-148342" y="1317997"/>
            <a:ext cx="8881289" cy="1741500"/>
          </a:xfrm>
        </p:spPr>
        <p:txBody>
          <a:bodyPr/>
          <a:lstStyle/>
          <a:p>
            <a:pPr algn="l"/>
            <a:r>
              <a:rPr lang="es-ES" dirty="0"/>
              <a:t>Esto es lo peor que nos puede pasar, ver que nuestra maravillosa página web se quedado reducida a una página en blanco. La buena noticia es que puede solucionarse.  Esto puede deberse básicamente a uno de estos tres motivos: el tema que hemos instalado, un plugin o la falta de memoria (</a:t>
            </a:r>
            <a:r>
              <a:rPr lang="es-ES" dirty="0" err="1"/>
              <a:t>exhausted</a:t>
            </a:r>
            <a:r>
              <a:rPr lang="es-ES" dirty="0"/>
              <a:t> </a:t>
            </a:r>
            <a:r>
              <a:rPr lang="es-ES" dirty="0" err="1"/>
              <a:t>memory</a:t>
            </a:r>
            <a:r>
              <a:rPr lang="es-ES" dirty="0"/>
              <a:t>). </a:t>
            </a:r>
            <a:r>
              <a:rPr lang="en-GB" dirty="0"/>
              <a:t> </a:t>
            </a:r>
            <a:endParaRPr lang="es-ES" dirty="0"/>
          </a:p>
          <a:p>
            <a:pPr algn="l"/>
            <a:r>
              <a:rPr lang="es-ES" dirty="0"/>
              <a:t>Si el problema radica en uno de los plugins, podemos hacer una de estas dos cosas: si sabemos cuál ha sido el último plugin instalado y que puede ser el causante del estropicio, desactívalo y comprueba si todo vuelve a la normalidad. De no ser así, vamos a tomar una medida más drástica, desactiva todos los plugins de golpe, y ve activando uno a uno hasta localizar el plugin que crea el conflicto. </a:t>
            </a:r>
          </a:p>
          <a:p>
            <a:pPr algn="l"/>
            <a:r>
              <a:rPr lang="es-ES" dirty="0"/>
              <a:t>Si el problema radica en el tema, bien porque se ha actualizado </a:t>
            </a:r>
            <a:r>
              <a:rPr lang="es-ES"/>
              <a:t>o </a:t>
            </a:r>
            <a:r>
              <a:rPr lang="es-ES" smtClean="0"/>
              <a:t>este </a:t>
            </a:r>
            <a:r>
              <a:rPr lang="es-ES" dirty="0"/>
              <a:t>contiene un error, la solución más sencilla es cambiar el nombre de la carpeta donde se </a:t>
            </a:r>
            <a:r>
              <a:rPr lang="es-ES"/>
              <a:t>guarda </a:t>
            </a:r>
            <a:r>
              <a:rPr lang="es-ES" smtClean="0"/>
              <a:t>este</a:t>
            </a:r>
            <a:r>
              <a:rPr lang="es-ES" dirty="0"/>
              <a:t>, de esta forma Wordpress pensará que has desinstalado el tema y pondrá algún tema por defecto. Otra opción es volver a instalar el tema desde 0. </a:t>
            </a:r>
          </a:p>
          <a:p>
            <a:endParaRPr lang="es-ES" dirty="0"/>
          </a:p>
        </p:txBody>
      </p:sp>
      <p:sp>
        <p:nvSpPr>
          <p:cNvPr id="4" name="3 CuadroTexto"/>
          <p:cNvSpPr txBox="1"/>
          <p:nvPr/>
        </p:nvSpPr>
        <p:spPr>
          <a:xfrm>
            <a:off x="333838" y="239709"/>
            <a:ext cx="4733614" cy="307777"/>
          </a:xfrm>
          <a:prstGeom prst="rect">
            <a:avLst/>
          </a:prstGeom>
          <a:noFill/>
        </p:spPr>
        <p:txBody>
          <a:bodyPr wrap="square" rtlCol="0">
            <a:spAutoFit/>
          </a:bodyPr>
          <a:lstStyle/>
          <a:p>
            <a:r>
              <a:rPr lang="es-ES" dirty="0"/>
              <a:t>Unidad 2. </a:t>
            </a:r>
            <a:r>
              <a:rPr lang="en-GB" dirty="0"/>
              <a:t>RESOLUCIÓN DE PROBLEMAS TÉCNICOS</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4129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0369" y="269425"/>
            <a:ext cx="7330982" cy="1263600"/>
          </a:xfrm>
        </p:spPr>
        <p:txBody>
          <a:bodyPr/>
          <a:lstStyle/>
          <a:p>
            <a:r>
              <a:rPr lang="es-ES" sz="2800" dirty="0">
                <a:solidFill>
                  <a:srgbClr val="F24F4F"/>
                </a:solidFill>
                <a:latin typeface="Cambria" panose="02040503050406030204" pitchFamily="18" charset="0"/>
              </a:rPr>
              <a:t>Identificar las necesidades y las respuestas tecnológicas</a:t>
            </a:r>
          </a:p>
        </p:txBody>
      </p:sp>
      <p:sp>
        <p:nvSpPr>
          <p:cNvPr id="3" name="2 Marcador de texto"/>
          <p:cNvSpPr>
            <a:spLocks noGrp="1"/>
          </p:cNvSpPr>
          <p:nvPr>
            <p:ph type="body" idx="1"/>
          </p:nvPr>
        </p:nvSpPr>
        <p:spPr>
          <a:xfrm>
            <a:off x="262711" y="1338125"/>
            <a:ext cx="8881289" cy="891513"/>
          </a:xfrm>
        </p:spPr>
        <p:txBody>
          <a:bodyPr/>
          <a:lstStyle/>
          <a:p>
            <a:pPr algn="l"/>
            <a:endParaRPr lang="en-GB" dirty="0"/>
          </a:p>
          <a:p>
            <a:pPr algn="l"/>
            <a:r>
              <a:rPr lang="es-ES" dirty="0"/>
              <a:t>Pero si no es ninguna de estas dos cosas, entonces tenemos un problema de falta de memoria. También es fácil de solucionar, basta con ir a un editor de texto, abrir el fichero wp-config.php, y dentro de la etiqueta php añadir lo siguiente para aumentar el límite hasta los 64Mb: </a:t>
            </a:r>
          </a:p>
          <a:p>
            <a:endParaRPr lang="es-ES" dirty="0"/>
          </a:p>
        </p:txBody>
      </p:sp>
      <p:sp>
        <p:nvSpPr>
          <p:cNvPr id="4" name="3 CuadroTexto"/>
          <p:cNvSpPr txBox="1"/>
          <p:nvPr/>
        </p:nvSpPr>
        <p:spPr>
          <a:xfrm>
            <a:off x="333838" y="239709"/>
            <a:ext cx="4733614" cy="307777"/>
          </a:xfrm>
          <a:prstGeom prst="rect">
            <a:avLst/>
          </a:prstGeom>
          <a:noFill/>
        </p:spPr>
        <p:txBody>
          <a:bodyPr wrap="square" rtlCol="0">
            <a:spAutoFit/>
          </a:bodyPr>
          <a:lstStyle/>
          <a:p>
            <a:r>
              <a:rPr lang="es-ES" dirty="0"/>
              <a:t>Unidad 2. </a:t>
            </a:r>
            <a:r>
              <a:rPr lang="en-GB" dirty="0"/>
              <a:t>RESOLUCIÓN DE PROBLEMAS TÉCNICOS</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2050" name="Picture 2" descr="define64">
            <a:extLst>
              <a:ext uri="{FF2B5EF4-FFF2-40B4-BE49-F238E27FC236}">
                <a16:creationId xmlns:a16="http://schemas.microsoft.com/office/drawing/2014/main" id="{DC740E0D-A8B7-4A3B-AB8C-7EFB64ECA9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538" y="2700244"/>
            <a:ext cx="6248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018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40276" y="284601"/>
            <a:ext cx="7330982" cy="1263600"/>
          </a:xfrm>
        </p:spPr>
        <p:txBody>
          <a:bodyPr/>
          <a:lstStyle/>
          <a:p>
            <a:r>
              <a:rPr lang="es-ES" sz="2800" dirty="0">
                <a:solidFill>
                  <a:srgbClr val="F24F4F"/>
                </a:solidFill>
                <a:latin typeface="Cambria" panose="02040503050406030204" pitchFamily="18" charset="0"/>
              </a:rPr>
              <a:t>Identificar las necesidades y las respuestas tecnológicas</a:t>
            </a:r>
          </a:p>
        </p:txBody>
      </p:sp>
      <p:sp>
        <p:nvSpPr>
          <p:cNvPr id="3" name="2 Marcador de texto"/>
          <p:cNvSpPr>
            <a:spLocks noGrp="1"/>
          </p:cNvSpPr>
          <p:nvPr>
            <p:ph type="body" idx="1"/>
          </p:nvPr>
        </p:nvSpPr>
        <p:spPr>
          <a:xfrm>
            <a:off x="242696" y="1061645"/>
            <a:ext cx="8881289" cy="891513"/>
          </a:xfrm>
        </p:spPr>
        <p:txBody>
          <a:bodyPr/>
          <a:lstStyle/>
          <a:p>
            <a:pPr algn="l"/>
            <a:endParaRPr lang="en-GB" dirty="0"/>
          </a:p>
          <a:p>
            <a:pPr algn="l"/>
            <a:r>
              <a:rPr lang="es-ES_tradnl" dirty="0"/>
              <a:t>Si aun así no hemos conseguido eliminar la pantalla blanca aún tenemos una posibilidad de encontrar y depurar nuestro error, activar el modo DEBUG de nuestro php. Volvemos a nuestra página wp-config.php y buscamos la siguiente línea:</a:t>
            </a:r>
            <a:endParaRPr lang="es-ES" dirty="0"/>
          </a:p>
          <a:p>
            <a:endParaRPr lang="es-ES" dirty="0"/>
          </a:p>
        </p:txBody>
      </p:sp>
      <p:sp>
        <p:nvSpPr>
          <p:cNvPr id="4" name="3 CuadroTexto"/>
          <p:cNvSpPr txBox="1"/>
          <p:nvPr/>
        </p:nvSpPr>
        <p:spPr>
          <a:xfrm>
            <a:off x="333838" y="239709"/>
            <a:ext cx="4733614" cy="307777"/>
          </a:xfrm>
          <a:prstGeom prst="rect">
            <a:avLst/>
          </a:prstGeom>
          <a:noFill/>
        </p:spPr>
        <p:txBody>
          <a:bodyPr wrap="square" rtlCol="0">
            <a:spAutoFit/>
          </a:bodyPr>
          <a:lstStyle/>
          <a:p>
            <a:r>
              <a:rPr lang="es-ES" dirty="0"/>
              <a:t>Unidad 2. </a:t>
            </a:r>
            <a:r>
              <a:rPr lang="en-GB" dirty="0"/>
              <a:t>RESOLUCIÓN DE PROBLEMAS TÉCNICOS</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3074" name="Picture 2" descr="define2">
            <a:extLst>
              <a:ext uri="{FF2B5EF4-FFF2-40B4-BE49-F238E27FC236}">
                <a16:creationId xmlns:a16="http://schemas.microsoft.com/office/drawing/2014/main" id="{153F60DA-71A2-44F1-A6F3-46223693E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8059" y="2094805"/>
            <a:ext cx="4125889" cy="57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id="{76998AB7-9D41-4C37-AEB6-302C8E78C068}"/>
              </a:ext>
            </a:extLst>
          </p:cNvPr>
          <p:cNvSpPr/>
          <p:nvPr/>
        </p:nvSpPr>
        <p:spPr>
          <a:xfrm>
            <a:off x="827480" y="2622632"/>
            <a:ext cx="8179801" cy="307777"/>
          </a:xfrm>
          <a:prstGeom prst="rect">
            <a:avLst/>
          </a:prstGeom>
        </p:spPr>
        <p:txBody>
          <a:bodyPr wrap="square">
            <a:spAutoFit/>
          </a:bodyPr>
          <a:lstStyle/>
          <a:p>
            <a:r>
              <a:rPr lang="en-US" dirty="0">
                <a:solidFill>
                  <a:schemeClr val="tx1">
                    <a:lumMod val="50000"/>
                    <a:lumOff val="50000"/>
                  </a:schemeClr>
                </a:solidFill>
              </a:rPr>
              <a:t>Una </a:t>
            </a:r>
            <a:r>
              <a:rPr lang="en-US" dirty="0" err="1">
                <a:solidFill>
                  <a:schemeClr val="tx1">
                    <a:lumMod val="50000"/>
                    <a:lumOff val="50000"/>
                  </a:schemeClr>
                </a:solidFill>
              </a:rPr>
              <a:t>vez</a:t>
            </a:r>
            <a:r>
              <a:rPr lang="en-US" dirty="0">
                <a:solidFill>
                  <a:schemeClr val="tx1">
                    <a:lumMod val="50000"/>
                    <a:lumOff val="50000"/>
                  </a:schemeClr>
                </a:solidFill>
              </a:rPr>
              <a:t> </a:t>
            </a:r>
            <a:r>
              <a:rPr lang="en-US" dirty="0" err="1">
                <a:solidFill>
                  <a:schemeClr val="tx1">
                    <a:lumMod val="50000"/>
                    <a:lumOff val="50000"/>
                  </a:schemeClr>
                </a:solidFill>
              </a:rPr>
              <a:t>encontrada</a:t>
            </a:r>
            <a:r>
              <a:rPr lang="en-US" dirty="0">
                <a:solidFill>
                  <a:schemeClr val="tx1">
                    <a:lumMod val="50000"/>
                    <a:lumOff val="50000"/>
                  </a:schemeClr>
                </a:solidFill>
              </a:rPr>
              <a:t>, </a:t>
            </a:r>
            <a:r>
              <a:rPr lang="en-US" dirty="0" err="1">
                <a:solidFill>
                  <a:schemeClr val="tx1">
                    <a:lumMod val="50000"/>
                    <a:lumOff val="50000"/>
                  </a:schemeClr>
                </a:solidFill>
              </a:rPr>
              <a:t>añadiremos</a:t>
            </a:r>
            <a:r>
              <a:rPr lang="en-US" dirty="0">
                <a:solidFill>
                  <a:schemeClr val="tx1">
                    <a:lumMod val="50000"/>
                    <a:lumOff val="50000"/>
                  </a:schemeClr>
                </a:solidFill>
              </a:rPr>
              <a:t> // al principio de la </a:t>
            </a:r>
            <a:r>
              <a:rPr lang="en-US" dirty="0" err="1">
                <a:solidFill>
                  <a:schemeClr val="tx1">
                    <a:lumMod val="50000"/>
                    <a:lumOff val="50000"/>
                  </a:schemeClr>
                </a:solidFill>
              </a:rPr>
              <a:t>línea</a:t>
            </a:r>
            <a:r>
              <a:rPr lang="en-US" dirty="0">
                <a:solidFill>
                  <a:schemeClr val="tx1">
                    <a:lumMod val="50000"/>
                    <a:lumOff val="50000"/>
                  </a:schemeClr>
                </a:solidFill>
              </a:rPr>
              <a:t> para que </a:t>
            </a:r>
            <a:r>
              <a:rPr lang="en-US" dirty="0" err="1">
                <a:solidFill>
                  <a:schemeClr val="tx1">
                    <a:lumMod val="50000"/>
                    <a:lumOff val="50000"/>
                  </a:schemeClr>
                </a:solidFill>
              </a:rPr>
              <a:t>quede</a:t>
            </a:r>
            <a:r>
              <a:rPr lang="en-US" dirty="0">
                <a:solidFill>
                  <a:schemeClr val="tx1">
                    <a:lumMod val="50000"/>
                    <a:lumOff val="50000"/>
                  </a:schemeClr>
                </a:solidFill>
              </a:rPr>
              <a:t> </a:t>
            </a:r>
            <a:r>
              <a:rPr lang="en-US" dirty="0" err="1">
                <a:solidFill>
                  <a:schemeClr val="tx1">
                    <a:lumMod val="50000"/>
                    <a:lumOff val="50000"/>
                  </a:schemeClr>
                </a:solidFill>
              </a:rPr>
              <a:t>comentada</a:t>
            </a:r>
            <a:r>
              <a:rPr lang="en-US" dirty="0">
                <a:solidFill>
                  <a:schemeClr val="tx1">
                    <a:lumMod val="50000"/>
                    <a:lumOff val="50000"/>
                  </a:schemeClr>
                </a:solidFill>
              </a:rPr>
              <a:t>: </a:t>
            </a:r>
            <a:endParaRPr lang="es-ES" dirty="0">
              <a:solidFill>
                <a:schemeClr val="tx1">
                  <a:lumMod val="50000"/>
                  <a:lumOff val="50000"/>
                </a:schemeClr>
              </a:solidFill>
            </a:endParaRPr>
          </a:p>
        </p:txBody>
      </p:sp>
      <p:pic>
        <p:nvPicPr>
          <p:cNvPr id="3075" name="Picture 3" descr="define3">
            <a:extLst>
              <a:ext uri="{FF2B5EF4-FFF2-40B4-BE49-F238E27FC236}">
                <a16:creationId xmlns:a16="http://schemas.microsoft.com/office/drawing/2014/main" id="{AC0FF74D-A52B-4716-BA4C-876D07F22E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6240" y="2903128"/>
            <a:ext cx="4049525" cy="51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define4">
            <a:extLst>
              <a:ext uri="{FF2B5EF4-FFF2-40B4-BE49-F238E27FC236}">
                <a16:creationId xmlns:a16="http://schemas.microsoft.com/office/drawing/2014/main" id="{FED853F4-4B8B-4E73-B038-971366FB4A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7611" y="3890008"/>
            <a:ext cx="4580684" cy="78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id="{ED891685-624D-4C85-88E7-76796FA5B7B8}"/>
              </a:ext>
            </a:extLst>
          </p:cNvPr>
          <p:cNvSpPr/>
          <p:nvPr/>
        </p:nvSpPr>
        <p:spPr>
          <a:xfrm>
            <a:off x="2211184" y="3501948"/>
            <a:ext cx="4493538" cy="307777"/>
          </a:xfrm>
          <a:prstGeom prst="rect">
            <a:avLst/>
          </a:prstGeom>
        </p:spPr>
        <p:txBody>
          <a:bodyPr wrap="none">
            <a:spAutoFit/>
          </a:bodyPr>
          <a:lstStyle/>
          <a:p>
            <a:r>
              <a:rPr lang="en-GB" dirty="0">
                <a:solidFill>
                  <a:schemeClr val="tx1">
                    <a:lumMod val="50000"/>
                    <a:lumOff val="50000"/>
                  </a:schemeClr>
                </a:solidFill>
              </a:rPr>
              <a:t>A </a:t>
            </a:r>
            <a:r>
              <a:rPr lang="en-GB" dirty="0" err="1">
                <a:solidFill>
                  <a:schemeClr val="tx1">
                    <a:lumMod val="50000"/>
                    <a:lumOff val="50000"/>
                  </a:schemeClr>
                </a:solidFill>
              </a:rPr>
              <a:t>continuación</a:t>
            </a:r>
            <a:r>
              <a:rPr lang="en-GB" dirty="0">
                <a:solidFill>
                  <a:schemeClr val="tx1">
                    <a:lumMod val="50000"/>
                    <a:lumOff val="50000"/>
                  </a:schemeClr>
                </a:solidFill>
              </a:rPr>
              <a:t>, </a:t>
            </a:r>
            <a:r>
              <a:rPr lang="en-GB" dirty="0" err="1">
                <a:solidFill>
                  <a:schemeClr val="tx1">
                    <a:lumMod val="50000"/>
                    <a:lumOff val="50000"/>
                  </a:schemeClr>
                </a:solidFill>
              </a:rPr>
              <a:t>añadiremos</a:t>
            </a:r>
            <a:r>
              <a:rPr lang="en-GB" dirty="0">
                <a:solidFill>
                  <a:schemeClr val="tx1">
                    <a:lumMod val="50000"/>
                    <a:lumOff val="50000"/>
                  </a:schemeClr>
                </a:solidFill>
              </a:rPr>
              <a:t> las </a:t>
            </a:r>
            <a:r>
              <a:rPr lang="en-GB" dirty="0" err="1">
                <a:solidFill>
                  <a:schemeClr val="tx1">
                    <a:lumMod val="50000"/>
                    <a:lumOff val="50000"/>
                  </a:schemeClr>
                </a:solidFill>
              </a:rPr>
              <a:t>siguientes</a:t>
            </a:r>
            <a:r>
              <a:rPr lang="en-GB" dirty="0">
                <a:solidFill>
                  <a:schemeClr val="tx1">
                    <a:lumMod val="50000"/>
                    <a:lumOff val="50000"/>
                  </a:schemeClr>
                </a:solidFill>
              </a:rPr>
              <a:t> dos </a:t>
            </a:r>
            <a:r>
              <a:rPr lang="en-GB" dirty="0" err="1">
                <a:solidFill>
                  <a:schemeClr val="tx1">
                    <a:lumMod val="50000"/>
                    <a:lumOff val="50000"/>
                  </a:schemeClr>
                </a:solidFill>
              </a:rPr>
              <a:t>líneas</a:t>
            </a:r>
            <a:r>
              <a:rPr lang="en-GB" dirty="0">
                <a:solidFill>
                  <a:schemeClr val="tx1">
                    <a:lumMod val="50000"/>
                    <a:lumOff val="50000"/>
                  </a:schemeClr>
                </a:solidFill>
              </a:rPr>
              <a:t>:</a:t>
            </a:r>
            <a:r>
              <a:rPr lang="en-US" dirty="0">
                <a:solidFill>
                  <a:schemeClr val="tx1">
                    <a:lumMod val="50000"/>
                    <a:lumOff val="50000"/>
                  </a:schemeClr>
                </a:solidFill>
              </a:rPr>
              <a:t> </a:t>
            </a:r>
            <a:endParaRPr lang="es-ES" dirty="0">
              <a:solidFill>
                <a:schemeClr val="tx1">
                  <a:lumMod val="50000"/>
                  <a:lumOff val="50000"/>
                </a:schemeClr>
              </a:solidFill>
            </a:endParaRPr>
          </a:p>
        </p:txBody>
      </p:sp>
    </p:spTree>
    <p:extLst>
      <p:ext uri="{BB962C8B-B14F-4D97-AF65-F5344CB8AC3E}">
        <p14:creationId xmlns:p14="http://schemas.microsoft.com/office/powerpoint/2010/main" val="182980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3718" y="367465"/>
            <a:ext cx="7330982" cy="1263600"/>
          </a:xfrm>
        </p:spPr>
        <p:txBody>
          <a:bodyPr/>
          <a:lstStyle/>
          <a:p>
            <a:r>
              <a:rPr lang="es-ES" sz="2800" dirty="0">
                <a:solidFill>
                  <a:srgbClr val="F24F4F"/>
                </a:solidFill>
                <a:latin typeface="Cambria" panose="02040503050406030204" pitchFamily="18" charset="0"/>
              </a:rPr>
              <a:t>Identificar las necesidades y las respuestas tecnológicas</a:t>
            </a:r>
          </a:p>
        </p:txBody>
      </p:sp>
      <p:sp>
        <p:nvSpPr>
          <p:cNvPr id="3" name="2 Marcador de texto"/>
          <p:cNvSpPr>
            <a:spLocks noGrp="1"/>
          </p:cNvSpPr>
          <p:nvPr>
            <p:ph type="body" idx="1"/>
          </p:nvPr>
        </p:nvSpPr>
        <p:spPr>
          <a:xfrm>
            <a:off x="387724" y="1722428"/>
            <a:ext cx="8881289" cy="1741500"/>
          </a:xfrm>
        </p:spPr>
        <p:txBody>
          <a:bodyPr/>
          <a:lstStyle/>
          <a:p>
            <a:pPr algn="l"/>
            <a:r>
              <a:rPr lang="es-ES_tradnl" dirty="0"/>
              <a:t>Un error de base que nos encontramos cuando creamos nuestra página web, es que creemos que solo por el hecho de estar presentes en Internet ya vamos a vender, o vamos a estar visibles para vender para millones de </a:t>
            </a:r>
            <a:r>
              <a:rPr lang="es-ES_tradnl"/>
              <a:t>personas</a:t>
            </a:r>
            <a:r>
              <a:rPr lang="es-ES_tradnl" smtClean="0"/>
              <a:t>.</a:t>
            </a:r>
            <a:endParaRPr lang="en-GB" dirty="0"/>
          </a:p>
          <a:p>
            <a:pPr algn="l"/>
            <a:endParaRPr lang="en-GB" dirty="0"/>
          </a:p>
          <a:p>
            <a:pPr algn="l"/>
            <a:r>
              <a:rPr lang="es-ES_tradnl" dirty="0"/>
              <a:t>Y esto no es así, ni mucho menos, tenemos que posicionar nuestra página web, hacerla visible para nuestros potenciales compradores. Y esto, la única forma de conseguirlo, es a través de un experto en posicionamiento web. </a:t>
            </a:r>
            <a:endParaRPr lang="es-ES" dirty="0"/>
          </a:p>
        </p:txBody>
      </p:sp>
      <p:sp>
        <p:nvSpPr>
          <p:cNvPr id="4" name="3 CuadroTexto"/>
          <p:cNvSpPr txBox="1"/>
          <p:nvPr/>
        </p:nvSpPr>
        <p:spPr>
          <a:xfrm>
            <a:off x="333837" y="239709"/>
            <a:ext cx="4785467" cy="307777"/>
          </a:xfrm>
          <a:prstGeom prst="rect">
            <a:avLst/>
          </a:prstGeom>
          <a:noFill/>
        </p:spPr>
        <p:txBody>
          <a:bodyPr wrap="square" rtlCol="0">
            <a:spAutoFit/>
          </a:bodyPr>
          <a:lstStyle/>
          <a:p>
            <a:r>
              <a:rPr lang="es-ES" dirty="0"/>
              <a:t>Unidad 2. </a:t>
            </a:r>
            <a:r>
              <a:rPr lang="en-GB" dirty="0"/>
              <a:t>RESOLUCIÓN DE PROBLEMAS TÉCNICOS</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63907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239345" cy="1586432"/>
          </a:xfrm>
          <a:prstGeom prst="rect">
            <a:avLst/>
          </a:prstGeom>
        </p:spPr>
        <p:txBody>
          <a:bodyPr spcFirstLastPara="1" wrap="square" lIns="91425" tIns="91425" rIns="91425" bIns="91425" anchor="t" anchorCtr="0">
            <a:noAutofit/>
          </a:bodyPr>
          <a:lstStyle/>
          <a:p>
            <a:pPr lvl="0" algn="l"/>
            <a:r>
              <a:rPr lang="es" sz="3200" b="0" dirty="0">
                <a:solidFill>
                  <a:srgbClr val="E06666"/>
                </a:solidFill>
                <a:latin typeface="Cambria"/>
                <a:ea typeface="Cambria"/>
                <a:cs typeface="Cambria"/>
                <a:sym typeface="Cambria"/>
              </a:rPr>
              <a:t>M</a:t>
            </a:r>
            <a:r>
              <a:rPr lang="es-ES" sz="3200" b="0" dirty="0" err="1">
                <a:solidFill>
                  <a:srgbClr val="E06666"/>
                </a:solidFill>
                <a:latin typeface="Cambria"/>
                <a:ea typeface="Cambria"/>
                <a:cs typeface="Cambria"/>
                <a:sym typeface="Cambria"/>
              </a:rPr>
              <a:t>ódulo</a:t>
            </a:r>
            <a:r>
              <a:rPr lang="es" sz="3200" b="0" dirty="0">
                <a:solidFill>
                  <a:srgbClr val="E06666"/>
                </a:solidFill>
                <a:latin typeface="Cambria"/>
                <a:ea typeface="Cambria"/>
                <a:cs typeface="Cambria"/>
                <a:sym typeface="Cambria"/>
              </a:rPr>
              <a:t> 1.</a:t>
            </a:r>
            <a:r>
              <a:rPr lang="es-ES" sz="3200" b="0" dirty="0">
                <a:solidFill>
                  <a:srgbClr val="E06666"/>
                </a:solidFill>
                <a:latin typeface="Cambria"/>
                <a:ea typeface="Cambria"/>
                <a:cs typeface="Cambria"/>
                <a:sym typeface="Cambria"/>
              </a:rPr>
              <a:t> SEGURIDAD Y RESOLUCIÓN DE PROBLEMAS CON NUESTROS DISPOSITIVOS</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lvl="0"/>
            <a:r>
              <a:rPr lang="es" sz="6000" dirty="0">
                <a:solidFill>
                  <a:srgbClr val="E06666"/>
                </a:solidFill>
                <a:latin typeface="Cambria"/>
                <a:ea typeface="Cambria"/>
                <a:cs typeface="Cambria"/>
                <a:sym typeface="Cambria"/>
              </a:rPr>
              <a:t>¡GRACIAS!</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UNIDAD 1. SEGURIDAD</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es-ES" sz="2800" dirty="0">
                <a:solidFill>
                  <a:srgbClr val="F24F4F"/>
                </a:solidFill>
                <a:latin typeface="Cambria" panose="02040503050406030204" pitchFamily="18" charset="0"/>
              </a:rPr>
              <a:t>Protección de nuestros datos personales y privacidad</a:t>
            </a:r>
          </a:p>
        </p:txBody>
      </p:sp>
      <p:sp>
        <p:nvSpPr>
          <p:cNvPr id="3" name="2 Marcador de texto"/>
          <p:cNvSpPr>
            <a:spLocks noGrp="1"/>
          </p:cNvSpPr>
          <p:nvPr>
            <p:ph type="body" idx="1"/>
          </p:nvPr>
        </p:nvSpPr>
        <p:spPr>
          <a:xfrm>
            <a:off x="616364" y="1563289"/>
            <a:ext cx="7138200" cy="1741500"/>
          </a:xfrm>
        </p:spPr>
        <p:txBody>
          <a:bodyPr/>
          <a:lstStyle/>
          <a:p>
            <a:pPr lvl="0" algn="l"/>
            <a:r>
              <a:rPr lang="es-ES_tradnl" dirty="0"/>
              <a:t>Usa contraseña de acceso para todos tus dispositivos, así dificultarás que puedan acceder de manera fácil a toda la información relativa a ti o a los productos que comercializas.</a:t>
            </a:r>
            <a:endParaRPr lang="es-ES" dirty="0"/>
          </a:p>
          <a:p>
            <a:pPr lvl="0" algn="l"/>
            <a:r>
              <a:rPr lang="es-ES_tradnl" dirty="0"/>
              <a:t>Estas contraseñas deben ser robustas, es decir, evita poner la fecha de tu Nacimiento o el nombre de tu mascota, intenta mezclar mayúsculas y minúsculas, números y algún carácter de los llamados extraños, como $ o #.</a:t>
            </a:r>
            <a:endParaRPr lang="es-ES" dirty="0"/>
          </a:p>
          <a:p>
            <a:pPr lvl="0" algn="l"/>
            <a:r>
              <a:rPr lang="es-ES_tradnl" dirty="0"/>
              <a:t>A la hora de usar el comercio electrónico, si necesitas comprar algún tipo de materia prima para tu actividad, por ejemplo, accede siempre a páginas seguras (https) y no realices nunca ningún pago en ningún otro caso.</a:t>
            </a:r>
            <a:endParaRPr lang="es-ES" dirty="0"/>
          </a:p>
          <a:p>
            <a:pPr lvl="0" algn="l"/>
            <a:r>
              <a:rPr lang="es-ES_tradnl" dirty="0"/>
              <a:t>Evita también realizar pagos en hoteles, bares o restaurantes, donde el wifi no puede ser todo lo Seguro que se pudiera suponer. Hazlo sólo cuando sepas que la conexión wifi es de total confianza.</a:t>
            </a:r>
            <a:endParaRPr lang="es-ES" dirty="0"/>
          </a:p>
          <a:p>
            <a:pPr marL="139700" lvl="0" indent="0" algn="l">
              <a:buNone/>
            </a:pPr>
            <a:r>
              <a:rPr lang="en-GB" dirty="0"/>
              <a:t>. </a:t>
            </a:r>
            <a:endParaRPr lang="es-ES" dirty="0"/>
          </a:p>
          <a:p>
            <a:pPr algn="l"/>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a:t>Unidad 1. </a:t>
            </a:r>
            <a:r>
              <a:rPr lang="en-GB" dirty="0"/>
              <a:t>SEGURIDAD</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es-ES" sz="2800" dirty="0">
                <a:solidFill>
                  <a:srgbClr val="F24F4F"/>
                </a:solidFill>
                <a:latin typeface="Cambria" panose="02040503050406030204" pitchFamily="18" charset="0"/>
              </a:rPr>
              <a:t>Protección de nuestros datos personales y privacidad</a:t>
            </a:r>
          </a:p>
        </p:txBody>
      </p:sp>
      <p:sp>
        <p:nvSpPr>
          <p:cNvPr id="3" name="2 Marcador de texto"/>
          <p:cNvSpPr>
            <a:spLocks noGrp="1"/>
          </p:cNvSpPr>
          <p:nvPr>
            <p:ph type="body" idx="1"/>
          </p:nvPr>
        </p:nvSpPr>
        <p:spPr>
          <a:xfrm>
            <a:off x="432448" y="1589283"/>
            <a:ext cx="7138200" cy="1741500"/>
          </a:xfrm>
        </p:spPr>
        <p:txBody>
          <a:bodyPr/>
          <a:lstStyle/>
          <a:p>
            <a:pPr lvl="0" algn="l"/>
            <a:r>
              <a:rPr lang="es-ES_tradnl" sz="1200" dirty="0"/>
              <a:t>Nunca, nunca des información personal que te pidan desde un correo de email o desde una llamada telefónica. Si crees que la llamada puede ser auténtica, llama tú al teléfono oficial de la compañía, y pregúntales si </a:t>
            </a:r>
            <a:r>
              <a:rPr lang="es-ES_tradnl" sz="1200"/>
              <a:t>están </a:t>
            </a:r>
            <a:r>
              <a:rPr lang="es-ES_tradnl" sz="1200" smtClean="0"/>
              <a:t>haciendo </a:t>
            </a:r>
            <a:r>
              <a:rPr lang="es-ES_tradnl" sz="1200" dirty="0"/>
              <a:t>algún tipo </a:t>
            </a:r>
            <a:r>
              <a:rPr lang="es-ES_tradnl" sz="1200"/>
              <a:t>de </a:t>
            </a:r>
            <a:r>
              <a:rPr lang="es-ES_tradnl" sz="1200" smtClean="0"/>
              <a:t>campaña </a:t>
            </a:r>
            <a:r>
              <a:rPr lang="es-ES_tradnl" sz="1200" dirty="0"/>
              <a:t>telefónica solicitando información personal a los usuarios.</a:t>
            </a:r>
            <a:endParaRPr lang="es-ES" sz="1200" dirty="0"/>
          </a:p>
          <a:p>
            <a:pPr lvl="0" algn="l"/>
            <a:r>
              <a:rPr lang="es-ES_tradnl" sz="1200" dirty="0"/>
              <a:t>Otra opción válida para proteger nuestra información personal o de nuestros productos, es encriptar la información que enviamos por correo electrónico. Últimamente ha habido muchos avances en este sentido, y existen diversos programas que permiten, mediante distintos algoritmos matemáticos, encriptar y desencriptar mensajes para evitar que la información llegue a las personas equivocadas.</a:t>
            </a:r>
            <a:endParaRPr lang="es-ES" sz="1200" dirty="0"/>
          </a:p>
          <a:p>
            <a:pPr algn="l"/>
            <a:r>
              <a:rPr lang="es-ES_tradnl" sz="1200" dirty="0"/>
              <a:t>Muy importante también, hacer copias de seguridad de la información que almacenamos en nuestros dispositivos. Así evitaremos perder, por ejemplo, los contactos de nuestra agenda, las fotos de alta calidad que hemos hecho de los productos que comercializamos, o documentación relevante personal o de nuestro negocio. </a:t>
            </a:r>
            <a:r>
              <a:rPr lang="en-GB" sz="1200" dirty="0"/>
              <a:t>  </a:t>
            </a:r>
            <a:endParaRPr lang="es-ES" sz="1200" dirty="0"/>
          </a:p>
          <a:p>
            <a:pPr marL="139700" indent="0" algn="l">
              <a:buNone/>
            </a:pPr>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a:t>Unidad 1. </a:t>
            </a:r>
            <a:r>
              <a:rPr lang="en-GB" dirty="0"/>
              <a:t>SEGURIDAD</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6276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es-ES" sz="2800" dirty="0">
                <a:solidFill>
                  <a:srgbClr val="F24F4F"/>
                </a:solidFill>
                <a:latin typeface="Cambria" panose="02040503050406030204" pitchFamily="18" charset="0"/>
              </a:rPr>
              <a:t>Protección de nuestros datos personales y privacidad</a:t>
            </a:r>
          </a:p>
        </p:txBody>
      </p:sp>
      <p:sp>
        <p:nvSpPr>
          <p:cNvPr id="3" name="2 Marcador de texto"/>
          <p:cNvSpPr>
            <a:spLocks noGrp="1"/>
          </p:cNvSpPr>
          <p:nvPr>
            <p:ph type="body" idx="1"/>
          </p:nvPr>
        </p:nvSpPr>
        <p:spPr>
          <a:xfrm>
            <a:off x="649982" y="1684753"/>
            <a:ext cx="7138200" cy="1741500"/>
          </a:xfrm>
        </p:spPr>
        <p:txBody>
          <a:bodyPr/>
          <a:lstStyle/>
          <a:p>
            <a:pPr lvl="0" algn="l"/>
            <a:r>
              <a:rPr lang="es-ES_tradnl" sz="1200" dirty="0"/>
              <a:t>Otra opción viable es guardar la información en la nube. Tiene como ventaja que no estás almacenando la información en tu móvil o en tu ordenador, y si en algún momento se vieran comprometidos los datos de tu dispositivo, toda tu información de relevancia está almacenada externamente y la tienes accesible de forma rápida y fácil.</a:t>
            </a:r>
            <a:endParaRPr lang="es-ES" sz="1200" dirty="0"/>
          </a:p>
          <a:p>
            <a:pPr lvl="0" algn="l"/>
            <a:r>
              <a:rPr lang="es-ES_tradnl" sz="1200" dirty="0"/>
              <a:t>No almacenes las contraseñas de seguridad en tus dispositivos, si alguien accediera a esos datos en tu ordenador es como si tuviera las llaves de tu casa o de tu coche.</a:t>
            </a:r>
            <a:endParaRPr lang="es-ES" sz="1200" dirty="0"/>
          </a:p>
          <a:p>
            <a:pPr lvl="0" algn="l"/>
            <a:r>
              <a:rPr lang="es-ES_tradnl" sz="1200" dirty="0"/>
              <a:t>En las redes sociales, personaliza la información que compartes con el resto de usuarios.  Es muy importante no dejarlo todo en abierto para que cualquiera pueda saber dónde vives, tu fecha </a:t>
            </a:r>
            <a:r>
              <a:rPr lang="es-ES_tradnl" sz="1200"/>
              <a:t>de </a:t>
            </a:r>
            <a:r>
              <a:rPr lang="es-ES_tradnl" sz="1200" smtClean="0"/>
              <a:t>nacimiento </a:t>
            </a:r>
            <a:r>
              <a:rPr lang="es-ES_tradnl" sz="1200" dirty="0"/>
              <a:t>o donde trabajas. También es muy importante vigilar tu reputación online. </a:t>
            </a:r>
            <a:endParaRPr lang="es-ES" sz="1200" dirty="0"/>
          </a:p>
          <a:p>
            <a:pPr algn="l"/>
            <a:r>
              <a:rPr lang="es-ES_tradnl" sz="1200" dirty="0"/>
              <a:t>Verifica tus configuraciones de privacidad con frecuencia, ya que suelen cambiar a menudo en las redes sociales y va a ser necesario ajustarlas a las nuevas cláusulas.</a:t>
            </a:r>
            <a:endParaRPr lang="es-ES" sz="1200"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a:t>Unidad 1. </a:t>
            </a:r>
            <a:r>
              <a:rPr lang="en-GB" dirty="0"/>
              <a:t>SEGURIDAD</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967669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es-ES" sz="2800" dirty="0">
                <a:solidFill>
                  <a:srgbClr val="F24F4F"/>
                </a:solidFill>
                <a:latin typeface="Cambria" panose="02040503050406030204" pitchFamily="18" charset="0"/>
              </a:rPr>
              <a:t>Protección de nuestros datos personales y privacidad</a:t>
            </a:r>
          </a:p>
        </p:txBody>
      </p:sp>
      <p:sp>
        <p:nvSpPr>
          <p:cNvPr id="3" name="2 Marcador de texto"/>
          <p:cNvSpPr>
            <a:spLocks noGrp="1"/>
          </p:cNvSpPr>
          <p:nvPr>
            <p:ph type="body" idx="1"/>
          </p:nvPr>
        </p:nvSpPr>
        <p:spPr>
          <a:xfrm>
            <a:off x="649982" y="1589283"/>
            <a:ext cx="7138200" cy="1741500"/>
          </a:xfrm>
        </p:spPr>
        <p:txBody>
          <a:bodyPr/>
          <a:lstStyle/>
          <a:p>
            <a:pPr lvl="0" algn="l"/>
            <a:r>
              <a:rPr lang="es-ES_tradnl" dirty="0"/>
              <a:t>No aceptes a cualquiera en tus redes sociales, es muy bonito decir que tienes muchos amigos, pero en realidad no los conoces ni a ellos ni a sus intenciones. Si aun así, quieres tener muchos “amigos”, crea distintos grupos para distinguir a los amigos que conoces de verdad, con los que compartirás tus experiencias, y los otros “amigos”. Otra solución es crear distintos perfiles y usarlos de distinta manera para evitar posibles problemas. </a:t>
            </a:r>
            <a:endParaRPr lang="es-ES" dirty="0"/>
          </a:p>
          <a:p>
            <a:pPr marL="139700" indent="0" algn="l">
              <a:buNone/>
            </a:pPr>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a:t>Unidad 1. </a:t>
            </a:r>
            <a:r>
              <a:rPr lang="en-GB" dirty="0"/>
              <a:t>SEGURIDAD</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58639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en-GB" dirty="0" err="1">
                <a:solidFill>
                  <a:srgbClr val="F24F4F"/>
                </a:solidFill>
                <a:latin typeface="Cambria" panose="02040503050406030204" pitchFamily="18" charset="0"/>
              </a:rPr>
              <a:t>Protección</a:t>
            </a:r>
            <a:r>
              <a:rPr lang="en-GB" dirty="0">
                <a:solidFill>
                  <a:srgbClr val="F24F4F"/>
                </a:solidFill>
                <a:latin typeface="Cambria" panose="02040503050406030204" pitchFamily="18" charset="0"/>
              </a:rPr>
              <a:t> de </a:t>
            </a:r>
            <a:r>
              <a:rPr lang="en-GB" dirty="0" err="1">
                <a:solidFill>
                  <a:srgbClr val="F24F4F"/>
                </a:solidFill>
                <a:latin typeface="Cambria" panose="02040503050406030204" pitchFamily="18" charset="0"/>
              </a:rPr>
              <a:t>dispositivos</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53680" y="1394643"/>
            <a:ext cx="7236639" cy="2433840"/>
          </a:xfrm>
        </p:spPr>
        <p:txBody>
          <a:bodyPr/>
          <a:lstStyle/>
          <a:p>
            <a:pPr lvl="0" algn="l"/>
            <a:r>
              <a:rPr lang="es-ES_tradnl" dirty="0"/>
              <a:t>Actualiza tus programas para evitar ser objetivo de hackers, normalmente los programas que tienes instalados en tu ordenador ofrecen actualizaciones para ofrecer mejoras que cubren las deficiencias que los autores de los programas van encontrando. Actualiza siempre que puedas, y si es posible automatiza estas actualizaciones, así evitarás estar pendiente de si hay alguna nueva actualización o no.</a:t>
            </a:r>
            <a:endParaRPr lang="es-ES" dirty="0"/>
          </a:p>
          <a:p>
            <a:pPr lvl="0" algn="l"/>
            <a:r>
              <a:rPr lang="es-ES_tradnl" dirty="0"/>
              <a:t>Usa un antivirus y un firewall o cortafuegos. Esto evitará que se infiltren e instalen en nuestro ordenador virus y programas espía</a:t>
            </a:r>
            <a:endParaRPr lang="es-ES" dirty="0"/>
          </a:p>
          <a:p>
            <a:pPr lvl="0" algn="l"/>
            <a:r>
              <a:rPr lang="es-ES_tradnl" dirty="0"/>
              <a:t>Ten cuidado a la hora de abrir ficheros adjuntos que te lleguen vía email o vía WhatsApp, por ejemplo, sobre todo si son de fuentes desconocidas. Es fácil que puedan infectar el dispositivo desde el que acabas de abrir el fichero con algún tipo de malware.</a:t>
            </a:r>
            <a:endParaRPr lang="es-ES" dirty="0"/>
          </a:p>
          <a:p>
            <a:pPr marL="139700" indent="0" algn="l">
              <a:buNone/>
            </a:pPr>
            <a:endParaRPr lang="es-ES" dirty="0"/>
          </a:p>
        </p:txBody>
      </p:sp>
      <p:sp>
        <p:nvSpPr>
          <p:cNvPr id="4" name="3 CuadroTexto"/>
          <p:cNvSpPr txBox="1"/>
          <p:nvPr/>
        </p:nvSpPr>
        <p:spPr>
          <a:xfrm>
            <a:off x="502024" y="159026"/>
            <a:ext cx="2955341" cy="307777"/>
          </a:xfrm>
          <a:prstGeom prst="rect">
            <a:avLst/>
          </a:prstGeom>
          <a:noFill/>
        </p:spPr>
        <p:txBody>
          <a:bodyPr wrap="square" rtlCol="0">
            <a:spAutoFit/>
          </a:bodyPr>
          <a:lstStyle/>
          <a:p>
            <a:r>
              <a:rPr lang="es-ES" dirty="0"/>
              <a:t>Unidad 1. </a:t>
            </a:r>
            <a:r>
              <a:rPr lang="en-GB" dirty="0"/>
              <a:t>COMUNICACIÓN</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12951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en-GB" dirty="0" err="1">
                <a:solidFill>
                  <a:srgbClr val="F24F4F"/>
                </a:solidFill>
                <a:latin typeface="Cambria" panose="02040503050406030204" pitchFamily="18" charset="0"/>
              </a:rPr>
              <a:t>Protección</a:t>
            </a:r>
            <a:r>
              <a:rPr lang="en-GB" dirty="0">
                <a:solidFill>
                  <a:srgbClr val="F24F4F"/>
                </a:solidFill>
                <a:latin typeface="Cambria" panose="02040503050406030204" pitchFamily="18" charset="0"/>
              </a:rPr>
              <a:t> de </a:t>
            </a:r>
            <a:r>
              <a:rPr lang="en-GB" dirty="0" err="1">
                <a:solidFill>
                  <a:srgbClr val="F24F4F"/>
                </a:solidFill>
                <a:latin typeface="Cambria" panose="02040503050406030204" pitchFamily="18" charset="0"/>
              </a:rPr>
              <a:t>dispositivos</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8"/>
            <a:ext cx="7236639" cy="2433840"/>
          </a:xfrm>
        </p:spPr>
        <p:txBody>
          <a:bodyPr/>
          <a:lstStyle/>
          <a:p>
            <a:pPr lvl="0" algn="l"/>
            <a:r>
              <a:rPr lang="es-ES_tradnl" dirty="0"/>
              <a:t>Muy importante también tener instalados y usar programas anti malware que detecten programas maliciosos que no detectan los antivirus. Por ejemplo, el Malware bytes Anti-Malware, lo podéis encontrar en la dirección </a:t>
            </a:r>
            <a:r>
              <a:rPr lang="es-ES_tradnl" u="sng" dirty="0">
                <a:hlinkClick r:id="rId2"/>
              </a:rPr>
              <a:t>https://www.malwarebytes.com/</a:t>
            </a:r>
            <a:r>
              <a:rPr lang="es-ES_tradnl" dirty="0"/>
              <a:t>. Tiene una versión gratuita y otra de pago.</a:t>
            </a:r>
            <a:endParaRPr lang="es-ES" dirty="0"/>
          </a:p>
          <a:p>
            <a:pPr lvl="0" algn="l"/>
            <a:r>
              <a:rPr lang="it-IT" dirty="0"/>
              <a:t>Si cambias de dispositivo, asegúrate que no dejas información personal delicada en  el disco duro de tu antiguo dispositivo. Desmagnetízalo, tritúralo o utiliza programas para eliminar la información existenten en el disco duro de  tu antiguo dispositivo.  Otra opción es devolverlo a la configuración de origen, para que nadie pueda acceder a la información que almacenaban.</a:t>
            </a:r>
            <a:endParaRPr lang="es-ES" dirty="0"/>
          </a:p>
          <a:p>
            <a:pPr lvl="0" algn="l"/>
            <a:r>
              <a:rPr lang="it-IT" dirty="0"/>
              <a:t>Una vez que terminemos de usar nuestro dispositivo, es aconsejable apagarlo para  evitar accesos no autorizados. </a:t>
            </a:r>
            <a:endParaRPr lang="es-ES" dirty="0"/>
          </a:p>
        </p:txBody>
      </p:sp>
      <p:sp>
        <p:nvSpPr>
          <p:cNvPr id="4" name="3 CuadroTexto"/>
          <p:cNvSpPr txBox="1"/>
          <p:nvPr/>
        </p:nvSpPr>
        <p:spPr>
          <a:xfrm>
            <a:off x="502025" y="159026"/>
            <a:ext cx="2881922" cy="307777"/>
          </a:xfrm>
          <a:prstGeom prst="rect">
            <a:avLst/>
          </a:prstGeom>
          <a:noFill/>
        </p:spPr>
        <p:txBody>
          <a:bodyPr wrap="square" rtlCol="0">
            <a:spAutoFit/>
          </a:bodyPr>
          <a:lstStyle/>
          <a:p>
            <a:r>
              <a:rPr lang="es-ES" dirty="0"/>
              <a:t>Unidad 1. </a:t>
            </a:r>
            <a:r>
              <a:rPr lang="en-GB" dirty="0"/>
              <a:t>COMUNICACIÓN</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567440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2930</Words>
  <Application>Microsoft Office PowerPoint</Application>
  <PresentationFormat>Presentación en pantalla (16:9)</PresentationFormat>
  <Paragraphs>128</Paragraphs>
  <Slides>20</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Garamond</vt:lpstr>
      <vt:lpstr>EB Garamond Medium</vt:lpstr>
      <vt:lpstr>Arial</vt:lpstr>
      <vt:lpstr>Times New Roman</vt:lpstr>
      <vt:lpstr>Century Gothic</vt:lpstr>
      <vt:lpstr>EB Garamond</vt:lpstr>
      <vt:lpstr>Cambria</vt:lpstr>
      <vt:lpstr>Simple Light</vt:lpstr>
      <vt:lpstr> ARTCademy “Academia de Artes y Artesanías”</vt:lpstr>
      <vt:lpstr>Módulo 1. SEGURIDAD Y RESOLUCIÓN DE PROBLEMAS CON NUESTROS DISPOSITIVOS</vt:lpstr>
      <vt:lpstr>UNIDAD 1. SEGURIDAD</vt:lpstr>
      <vt:lpstr>Protección de nuestros datos personales y privacidad</vt:lpstr>
      <vt:lpstr>Protección de nuestros datos personales y privacidad</vt:lpstr>
      <vt:lpstr>Protección de nuestros datos personales y privacidad</vt:lpstr>
      <vt:lpstr>Protección de nuestros datos personales y privacidad</vt:lpstr>
      <vt:lpstr>Protección de dispositivos</vt:lpstr>
      <vt:lpstr>Protección de dispositivos</vt:lpstr>
      <vt:lpstr>Protección de dispositivos</vt:lpstr>
      <vt:lpstr>Protección de dispositivos</vt:lpstr>
      <vt:lpstr>UNIDAD 2. RESOLUCIÓN DE PROBLEMAS TÉCNICOS</vt:lpstr>
      <vt:lpstr>Identificar las necesidades y las respuestas tecnológicas</vt:lpstr>
      <vt:lpstr>Identificar las necesidades y las respuestas tecnológicas</vt:lpstr>
      <vt:lpstr>Identificar las necesidades y las respuestas tecnológicas</vt:lpstr>
      <vt:lpstr>Identificar las necesidades y las respuestas tecnológicas</vt:lpstr>
      <vt:lpstr>Identificar las necesidades y las respuestas tecnológicas</vt:lpstr>
      <vt:lpstr>Identificar las necesidades y las respuestas tecnológicas</vt:lpstr>
      <vt:lpstr>Identificar las necesidades y las respuestas tecnológicas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projects@internetwebsolutions.es</cp:lastModifiedBy>
  <cp:revision>58</cp:revision>
  <dcterms:modified xsi:type="dcterms:W3CDTF">2020-03-11T16:22:55Z</dcterms:modified>
</cp:coreProperties>
</file>