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9"/>
  </p:notesMasterIdLst>
  <p:sldIdLst>
    <p:sldId id="256" r:id="rId2"/>
    <p:sldId id="272" r:id="rId3"/>
    <p:sldId id="360" r:id="rId4"/>
    <p:sldId id="361" r:id="rId5"/>
    <p:sldId id="362" r:id="rId6"/>
    <p:sldId id="367" r:id="rId7"/>
    <p:sldId id="345" r:id="rId8"/>
    <p:sldId id="346" r:id="rId9"/>
    <p:sldId id="347" r:id="rId10"/>
    <p:sldId id="349" r:id="rId11"/>
    <p:sldId id="350" r:id="rId12"/>
    <p:sldId id="352" r:id="rId13"/>
    <p:sldId id="353" r:id="rId14"/>
    <p:sldId id="354" r:id="rId15"/>
    <p:sldId id="355" r:id="rId16"/>
    <p:sldId id="356" r:id="rId17"/>
    <p:sldId id="357"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B67663-8342-AF45-BD39-E8BAEF8A2F35}" v="11" dt="2019-12-15T16:07:25.277"/>
  </p1510:revLst>
</p1510:revInfo>
</file>

<file path=ppt/tableStyles.xml><?xml version="1.0" encoding="utf-8"?>
<a:tblStyleLst xmlns:a="http://schemas.openxmlformats.org/drawingml/2006/main" def="{5C22544A-7EE6-4342-B048-85BDC9FD1C3A}">
  <a:tblStyle styleId="{ED083AE6-46FA-4A59-8FB0-9F97EB10719F}" styleName="Styl jasny 3 — Ak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p:restoredTop sz="89097" autoAdjust="0"/>
  </p:normalViewPr>
  <p:slideViewPr>
    <p:cSldViewPr snapToGrid="0">
      <p:cViewPr varScale="1">
        <p:scale>
          <a:sx n="132" d="100"/>
          <a:sy n="132" d="100"/>
        </p:scale>
        <p:origin x="930"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Gal" userId="9a27e9fa-1fd5-4d15-b765-2f6aed212928" providerId="ADAL" clId="{46B81F09-DB44-494C-9FD4-47E560623C57}"/>
    <pc:docChg chg="undo custSel modSld">
      <pc:chgData name="Peter Gal" userId="9a27e9fa-1fd5-4d15-b765-2f6aed212928" providerId="ADAL" clId="{46B81F09-DB44-494C-9FD4-47E560623C57}" dt="2019-12-15T16:27:34.770" v="13" actId="20577"/>
      <pc:docMkLst>
        <pc:docMk/>
      </pc:docMkLst>
      <pc:sldChg chg="modSp">
        <pc:chgData name="Peter Gal" userId="9a27e9fa-1fd5-4d15-b765-2f6aed212928" providerId="ADAL" clId="{46B81F09-DB44-494C-9FD4-47E560623C57}" dt="2019-12-15T16:27:34.770" v="13" actId="20577"/>
        <pc:sldMkLst>
          <pc:docMk/>
          <pc:sldMk cId="1319265927" sldId="353"/>
        </pc:sldMkLst>
        <pc:spChg chg="mod">
          <ac:chgData name="Peter Gal" userId="9a27e9fa-1fd5-4d15-b765-2f6aed212928" providerId="ADAL" clId="{46B81F09-DB44-494C-9FD4-47E560623C57}" dt="2019-12-15T16:27:34.770" v="13" actId="20577"/>
          <ac:spMkLst>
            <pc:docMk/>
            <pc:sldMk cId="1319265927" sldId="353"/>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0FA9E8-F19C-194F-9807-1B20040F8672}" type="doc">
      <dgm:prSet loTypeId="urn:microsoft.com/office/officeart/2005/8/layout/hChevron3" loCatId="" qsTypeId="urn:microsoft.com/office/officeart/2005/8/quickstyle/simple4" qsCatId="simple" csTypeId="urn:microsoft.com/office/officeart/2005/8/colors/accent1_2" csCatId="accent1" phldr="1"/>
      <dgm:spPr/>
    </dgm:pt>
    <dgm:pt modelId="{52D88009-EE07-6F48-86DC-5535800DF910}">
      <dgm:prSet phldrT="[Text]"/>
      <dgm:spPr/>
      <dgm:t>
        <a:bodyPr/>
        <a:lstStyle/>
        <a:p>
          <a:r>
            <a:rPr lang="pl-PL" dirty="0" smtClean="0"/>
            <a:t>Rozpoznanie moralnego dylematu</a:t>
          </a:r>
          <a:endParaRPr lang="en-US" dirty="0"/>
        </a:p>
      </dgm:t>
    </dgm:pt>
    <dgm:pt modelId="{7F530EFA-4EFC-9C42-AB15-1F24C3CF41F6}" type="parTrans" cxnId="{0A346C14-0ED9-8140-83FA-17FB29EE398C}">
      <dgm:prSet/>
      <dgm:spPr/>
      <dgm:t>
        <a:bodyPr/>
        <a:lstStyle/>
        <a:p>
          <a:endParaRPr lang="en-US"/>
        </a:p>
      </dgm:t>
    </dgm:pt>
    <dgm:pt modelId="{183E176F-4017-4F46-957E-FE4C3E9C3683}" type="sibTrans" cxnId="{0A346C14-0ED9-8140-83FA-17FB29EE398C}">
      <dgm:prSet/>
      <dgm:spPr/>
      <dgm:t>
        <a:bodyPr/>
        <a:lstStyle/>
        <a:p>
          <a:endParaRPr lang="en-US"/>
        </a:p>
      </dgm:t>
    </dgm:pt>
    <dgm:pt modelId="{662ABBBD-81A4-6A4E-95BE-41C36B5B6CA7}">
      <dgm:prSet/>
      <dgm:spPr/>
      <dgm:t>
        <a:bodyPr/>
        <a:lstStyle/>
        <a:p>
          <a:r>
            <a:rPr lang="pl-PL" dirty="0" smtClean="0"/>
            <a:t>Dokonanie moralnego osądu</a:t>
          </a:r>
          <a:endParaRPr lang="en-US" dirty="0"/>
        </a:p>
      </dgm:t>
    </dgm:pt>
    <dgm:pt modelId="{98CDA00B-AB53-E445-A82B-6BFDA701BC1B}" type="parTrans" cxnId="{F525AB26-C93F-2D4E-B86F-9A83FB32A7D1}">
      <dgm:prSet/>
      <dgm:spPr/>
      <dgm:t>
        <a:bodyPr/>
        <a:lstStyle/>
        <a:p>
          <a:endParaRPr lang="en-US"/>
        </a:p>
      </dgm:t>
    </dgm:pt>
    <dgm:pt modelId="{6B865F0B-C4A7-7240-B2C0-34C1BCF62C13}" type="sibTrans" cxnId="{F525AB26-C93F-2D4E-B86F-9A83FB32A7D1}">
      <dgm:prSet/>
      <dgm:spPr/>
      <dgm:t>
        <a:bodyPr/>
        <a:lstStyle/>
        <a:p>
          <a:endParaRPr lang="en-US"/>
        </a:p>
      </dgm:t>
    </dgm:pt>
    <dgm:pt modelId="{6710EC26-C31F-0347-8433-06737BB872E2}">
      <dgm:prSet/>
      <dgm:spPr/>
      <dgm:t>
        <a:bodyPr/>
        <a:lstStyle/>
        <a:p>
          <a:r>
            <a:rPr lang="pl-PL" dirty="0" smtClean="0"/>
            <a:t>Ustalenie moralnej postawy</a:t>
          </a:r>
          <a:endParaRPr lang="en-US" dirty="0"/>
        </a:p>
      </dgm:t>
    </dgm:pt>
    <dgm:pt modelId="{EB9B5B88-A671-9745-93FB-1E36314B1084}" type="parTrans" cxnId="{2936D3AF-C792-F44F-8D4A-A34DBB4A57A1}">
      <dgm:prSet/>
      <dgm:spPr/>
      <dgm:t>
        <a:bodyPr/>
        <a:lstStyle/>
        <a:p>
          <a:endParaRPr lang="en-US"/>
        </a:p>
      </dgm:t>
    </dgm:pt>
    <dgm:pt modelId="{836DF027-44DE-C941-8295-0DD3F48E9A3B}" type="sibTrans" cxnId="{2936D3AF-C792-F44F-8D4A-A34DBB4A57A1}">
      <dgm:prSet/>
      <dgm:spPr/>
      <dgm:t>
        <a:bodyPr/>
        <a:lstStyle/>
        <a:p>
          <a:endParaRPr lang="en-US"/>
        </a:p>
      </dgm:t>
    </dgm:pt>
    <dgm:pt modelId="{1012BCE9-6820-254B-AB40-CFC11F49E701}">
      <dgm:prSet/>
      <dgm:spPr/>
      <dgm:t>
        <a:bodyPr/>
        <a:lstStyle/>
        <a:p>
          <a:r>
            <a:rPr lang="pl-PL" dirty="0" smtClean="0"/>
            <a:t>Podjęcie działania</a:t>
          </a:r>
          <a:endParaRPr lang="en-US" dirty="0"/>
        </a:p>
      </dgm:t>
    </dgm:pt>
    <dgm:pt modelId="{7EB59F48-4385-E643-B9ED-34D16B4624BD}" type="parTrans" cxnId="{ADC0F17A-DA29-DB4C-B4A1-2824A2C768B8}">
      <dgm:prSet/>
      <dgm:spPr/>
      <dgm:t>
        <a:bodyPr/>
        <a:lstStyle/>
        <a:p>
          <a:endParaRPr lang="en-US"/>
        </a:p>
      </dgm:t>
    </dgm:pt>
    <dgm:pt modelId="{FB584C3E-F3EE-8E46-B064-B18422014168}" type="sibTrans" cxnId="{ADC0F17A-DA29-DB4C-B4A1-2824A2C768B8}">
      <dgm:prSet/>
      <dgm:spPr/>
      <dgm:t>
        <a:bodyPr/>
        <a:lstStyle/>
        <a:p>
          <a:endParaRPr lang="en-US"/>
        </a:p>
      </dgm:t>
    </dgm:pt>
    <dgm:pt modelId="{CC053FC9-F87B-8E42-890F-96DC4DD026B1}" type="pres">
      <dgm:prSet presAssocID="{0B0FA9E8-F19C-194F-9807-1B20040F8672}" presName="Name0" presStyleCnt="0">
        <dgm:presLayoutVars>
          <dgm:dir/>
          <dgm:resizeHandles val="exact"/>
        </dgm:presLayoutVars>
      </dgm:prSet>
      <dgm:spPr/>
    </dgm:pt>
    <dgm:pt modelId="{A733290D-E3BE-CB42-AE78-855B17CF30B2}" type="pres">
      <dgm:prSet presAssocID="{52D88009-EE07-6F48-86DC-5535800DF910}" presName="parTxOnly" presStyleLbl="node1" presStyleIdx="0" presStyleCnt="4">
        <dgm:presLayoutVars>
          <dgm:bulletEnabled val="1"/>
        </dgm:presLayoutVars>
      </dgm:prSet>
      <dgm:spPr/>
      <dgm:t>
        <a:bodyPr/>
        <a:lstStyle/>
        <a:p>
          <a:endParaRPr lang="en-GB"/>
        </a:p>
      </dgm:t>
    </dgm:pt>
    <dgm:pt modelId="{E4ABB52B-6C1B-AE42-ABD1-78959D1B97FC}" type="pres">
      <dgm:prSet presAssocID="{183E176F-4017-4F46-957E-FE4C3E9C3683}" presName="parSpace" presStyleCnt="0"/>
      <dgm:spPr/>
    </dgm:pt>
    <dgm:pt modelId="{6F860FFC-ECA1-C847-83BD-3A240B241341}" type="pres">
      <dgm:prSet presAssocID="{662ABBBD-81A4-6A4E-95BE-41C36B5B6CA7}" presName="parTxOnly" presStyleLbl="node1" presStyleIdx="1" presStyleCnt="4">
        <dgm:presLayoutVars>
          <dgm:bulletEnabled val="1"/>
        </dgm:presLayoutVars>
      </dgm:prSet>
      <dgm:spPr/>
      <dgm:t>
        <a:bodyPr/>
        <a:lstStyle/>
        <a:p>
          <a:endParaRPr lang="en-GB"/>
        </a:p>
      </dgm:t>
    </dgm:pt>
    <dgm:pt modelId="{DD35CA55-3AA2-5444-94A2-36BF46FD87FA}" type="pres">
      <dgm:prSet presAssocID="{6B865F0B-C4A7-7240-B2C0-34C1BCF62C13}" presName="parSpace" presStyleCnt="0"/>
      <dgm:spPr/>
    </dgm:pt>
    <dgm:pt modelId="{66E2114F-5BB6-AB4E-A2D7-B2B7635B7C89}" type="pres">
      <dgm:prSet presAssocID="{6710EC26-C31F-0347-8433-06737BB872E2}" presName="parTxOnly" presStyleLbl="node1" presStyleIdx="2" presStyleCnt="4">
        <dgm:presLayoutVars>
          <dgm:bulletEnabled val="1"/>
        </dgm:presLayoutVars>
      </dgm:prSet>
      <dgm:spPr/>
      <dgm:t>
        <a:bodyPr/>
        <a:lstStyle/>
        <a:p>
          <a:endParaRPr lang="en-GB"/>
        </a:p>
      </dgm:t>
    </dgm:pt>
    <dgm:pt modelId="{E972635E-0EB9-8B40-9BE3-4038E04D5598}" type="pres">
      <dgm:prSet presAssocID="{836DF027-44DE-C941-8295-0DD3F48E9A3B}" presName="parSpace" presStyleCnt="0"/>
      <dgm:spPr/>
    </dgm:pt>
    <dgm:pt modelId="{F71802A0-E65C-1144-97CF-FA87B52466C6}" type="pres">
      <dgm:prSet presAssocID="{1012BCE9-6820-254B-AB40-CFC11F49E701}" presName="parTxOnly" presStyleLbl="node1" presStyleIdx="3" presStyleCnt="4">
        <dgm:presLayoutVars>
          <dgm:bulletEnabled val="1"/>
        </dgm:presLayoutVars>
      </dgm:prSet>
      <dgm:spPr/>
      <dgm:t>
        <a:bodyPr/>
        <a:lstStyle/>
        <a:p>
          <a:endParaRPr lang="en-GB"/>
        </a:p>
      </dgm:t>
    </dgm:pt>
  </dgm:ptLst>
  <dgm:cxnLst>
    <dgm:cxn modelId="{BE507B22-E330-4334-B041-E3DADEA486FC}" type="presOf" srcId="{1012BCE9-6820-254B-AB40-CFC11F49E701}" destId="{F71802A0-E65C-1144-97CF-FA87B52466C6}" srcOrd="0" destOrd="0" presId="urn:microsoft.com/office/officeart/2005/8/layout/hChevron3"/>
    <dgm:cxn modelId="{9FFB4EDB-4410-4EAB-BD63-8BC66C1CAA27}" type="presOf" srcId="{6710EC26-C31F-0347-8433-06737BB872E2}" destId="{66E2114F-5BB6-AB4E-A2D7-B2B7635B7C89}" srcOrd="0" destOrd="0" presId="urn:microsoft.com/office/officeart/2005/8/layout/hChevron3"/>
    <dgm:cxn modelId="{03C6BBB0-9B4D-4184-ABE0-E4AA067C2D28}" type="presOf" srcId="{52D88009-EE07-6F48-86DC-5535800DF910}" destId="{A733290D-E3BE-CB42-AE78-855B17CF30B2}" srcOrd="0" destOrd="0" presId="urn:microsoft.com/office/officeart/2005/8/layout/hChevron3"/>
    <dgm:cxn modelId="{ADC0F17A-DA29-DB4C-B4A1-2824A2C768B8}" srcId="{0B0FA9E8-F19C-194F-9807-1B20040F8672}" destId="{1012BCE9-6820-254B-AB40-CFC11F49E701}" srcOrd="3" destOrd="0" parTransId="{7EB59F48-4385-E643-B9ED-34D16B4624BD}" sibTransId="{FB584C3E-F3EE-8E46-B064-B18422014168}"/>
    <dgm:cxn modelId="{0A346C14-0ED9-8140-83FA-17FB29EE398C}" srcId="{0B0FA9E8-F19C-194F-9807-1B20040F8672}" destId="{52D88009-EE07-6F48-86DC-5535800DF910}" srcOrd="0" destOrd="0" parTransId="{7F530EFA-4EFC-9C42-AB15-1F24C3CF41F6}" sibTransId="{183E176F-4017-4F46-957E-FE4C3E9C3683}"/>
    <dgm:cxn modelId="{19EAC5ED-6554-4329-9898-B50F2328CBFD}" type="presOf" srcId="{662ABBBD-81A4-6A4E-95BE-41C36B5B6CA7}" destId="{6F860FFC-ECA1-C847-83BD-3A240B241341}" srcOrd="0" destOrd="0" presId="urn:microsoft.com/office/officeart/2005/8/layout/hChevron3"/>
    <dgm:cxn modelId="{C6E91B2A-7D98-4A83-9633-F2CF903F150D}" type="presOf" srcId="{0B0FA9E8-F19C-194F-9807-1B20040F8672}" destId="{CC053FC9-F87B-8E42-890F-96DC4DD026B1}" srcOrd="0" destOrd="0" presId="urn:microsoft.com/office/officeart/2005/8/layout/hChevron3"/>
    <dgm:cxn modelId="{2936D3AF-C792-F44F-8D4A-A34DBB4A57A1}" srcId="{0B0FA9E8-F19C-194F-9807-1B20040F8672}" destId="{6710EC26-C31F-0347-8433-06737BB872E2}" srcOrd="2" destOrd="0" parTransId="{EB9B5B88-A671-9745-93FB-1E36314B1084}" sibTransId="{836DF027-44DE-C941-8295-0DD3F48E9A3B}"/>
    <dgm:cxn modelId="{F525AB26-C93F-2D4E-B86F-9A83FB32A7D1}" srcId="{0B0FA9E8-F19C-194F-9807-1B20040F8672}" destId="{662ABBBD-81A4-6A4E-95BE-41C36B5B6CA7}" srcOrd="1" destOrd="0" parTransId="{98CDA00B-AB53-E445-A82B-6BFDA701BC1B}" sibTransId="{6B865F0B-C4A7-7240-B2C0-34C1BCF62C13}"/>
    <dgm:cxn modelId="{F4749030-6AE8-485D-AEC1-38B169CFC389}" type="presParOf" srcId="{CC053FC9-F87B-8E42-890F-96DC4DD026B1}" destId="{A733290D-E3BE-CB42-AE78-855B17CF30B2}" srcOrd="0" destOrd="0" presId="urn:microsoft.com/office/officeart/2005/8/layout/hChevron3"/>
    <dgm:cxn modelId="{E6086A7C-85F8-47B8-9F33-6799CC973241}" type="presParOf" srcId="{CC053FC9-F87B-8E42-890F-96DC4DD026B1}" destId="{E4ABB52B-6C1B-AE42-ABD1-78959D1B97FC}" srcOrd="1" destOrd="0" presId="urn:microsoft.com/office/officeart/2005/8/layout/hChevron3"/>
    <dgm:cxn modelId="{BB678C72-610D-48B1-901E-0F0A2012D31E}" type="presParOf" srcId="{CC053FC9-F87B-8E42-890F-96DC4DD026B1}" destId="{6F860FFC-ECA1-C847-83BD-3A240B241341}" srcOrd="2" destOrd="0" presId="urn:microsoft.com/office/officeart/2005/8/layout/hChevron3"/>
    <dgm:cxn modelId="{0355941A-4B22-48D4-80ED-A1237CA41749}" type="presParOf" srcId="{CC053FC9-F87B-8E42-890F-96DC4DD026B1}" destId="{DD35CA55-3AA2-5444-94A2-36BF46FD87FA}" srcOrd="3" destOrd="0" presId="urn:microsoft.com/office/officeart/2005/8/layout/hChevron3"/>
    <dgm:cxn modelId="{82E61D25-DBFA-4366-BC12-8B95C9FA64CA}" type="presParOf" srcId="{CC053FC9-F87B-8E42-890F-96DC4DD026B1}" destId="{66E2114F-5BB6-AB4E-A2D7-B2B7635B7C89}" srcOrd="4" destOrd="0" presId="urn:microsoft.com/office/officeart/2005/8/layout/hChevron3"/>
    <dgm:cxn modelId="{FE9658F6-F702-4834-B8B7-64639219FE6C}" type="presParOf" srcId="{CC053FC9-F87B-8E42-890F-96DC4DD026B1}" destId="{E972635E-0EB9-8B40-9BE3-4038E04D5598}" srcOrd="5" destOrd="0" presId="urn:microsoft.com/office/officeart/2005/8/layout/hChevron3"/>
    <dgm:cxn modelId="{DB1D47E1-1E35-4D68-AF95-AFF8DD24225D}" type="presParOf" srcId="{CC053FC9-F87B-8E42-890F-96DC4DD026B1}" destId="{F71802A0-E65C-1144-97CF-FA87B52466C6}"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33290D-E3BE-CB42-AE78-855B17CF30B2}">
      <dsp:nvSpPr>
        <dsp:cNvPr id="0" name=""/>
        <dsp:cNvSpPr/>
      </dsp:nvSpPr>
      <dsp:spPr>
        <a:xfrm>
          <a:off x="2496" y="196441"/>
          <a:ext cx="2504913" cy="1001965"/>
        </a:xfrm>
        <a:prstGeom prst="homePlat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7348" tIns="58674" rIns="29337" bIns="58674" numCol="1" spcCol="1270" anchor="ctr" anchorCtr="0">
          <a:noAutofit/>
        </a:bodyPr>
        <a:lstStyle/>
        <a:p>
          <a:pPr lvl="0" algn="ctr" defTabSz="977900">
            <a:lnSpc>
              <a:spcPct val="90000"/>
            </a:lnSpc>
            <a:spcBef>
              <a:spcPct val="0"/>
            </a:spcBef>
            <a:spcAft>
              <a:spcPct val="35000"/>
            </a:spcAft>
          </a:pPr>
          <a:r>
            <a:rPr lang="pl-PL" sz="2200" kern="1200" dirty="0" smtClean="0"/>
            <a:t>Rozpoznanie moralnego dylematu</a:t>
          </a:r>
          <a:endParaRPr lang="en-US" sz="2200" kern="1200" dirty="0"/>
        </a:p>
      </dsp:txBody>
      <dsp:txXfrm>
        <a:off x="2496" y="196441"/>
        <a:ext cx="2254422" cy="1001965"/>
      </dsp:txXfrm>
    </dsp:sp>
    <dsp:sp modelId="{6F860FFC-ECA1-C847-83BD-3A240B241341}">
      <dsp:nvSpPr>
        <dsp:cNvPr id="0" name=""/>
        <dsp:cNvSpPr/>
      </dsp:nvSpPr>
      <dsp:spPr>
        <a:xfrm>
          <a:off x="2006427"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011" tIns="58674" rIns="29337" bIns="58674" numCol="1" spcCol="1270" anchor="ctr" anchorCtr="0">
          <a:noAutofit/>
        </a:bodyPr>
        <a:lstStyle/>
        <a:p>
          <a:pPr lvl="0" algn="ctr" defTabSz="977900">
            <a:lnSpc>
              <a:spcPct val="90000"/>
            </a:lnSpc>
            <a:spcBef>
              <a:spcPct val="0"/>
            </a:spcBef>
            <a:spcAft>
              <a:spcPct val="35000"/>
            </a:spcAft>
          </a:pPr>
          <a:r>
            <a:rPr lang="pl-PL" sz="2200" kern="1200" dirty="0" smtClean="0"/>
            <a:t>Dokonanie moralnego osądu</a:t>
          </a:r>
          <a:endParaRPr lang="en-US" sz="2200" kern="1200" dirty="0"/>
        </a:p>
      </dsp:txBody>
      <dsp:txXfrm>
        <a:off x="2507410" y="196441"/>
        <a:ext cx="1502948" cy="1001965"/>
      </dsp:txXfrm>
    </dsp:sp>
    <dsp:sp modelId="{66E2114F-5BB6-AB4E-A2D7-B2B7635B7C89}">
      <dsp:nvSpPr>
        <dsp:cNvPr id="0" name=""/>
        <dsp:cNvSpPr/>
      </dsp:nvSpPr>
      <dsp:spPr>
        <a:xfrm>
          <a:off x="4010358"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011" tIns="58674" rIns="29337" bIns="58674" numCol="1" spcCol="1270" anchor="ctr" anchorCtr="0">
          <a:noAutofit/>
        </a:bodyPr>
        <a:lstStyle/>
        <a:p>
          <a:pPr lvl="0" algn="ctr" defTabSz="977900">
            <a:lnSpc>
              <a:spcPct val="90000"/>
            </a:lnSpc>
            <a:spcBef>
              <a:spcPct val="0"/>
            </a:spcBef>
            <a:spcAft>
              <a:spcPct val="35000"/>
            </a:spcAft>
          </a:pPr>
          <a:r>
            <a:rPr lang="pl-PL" sz="2200" kern="1200" dirty="0" smtClean="0"/>
            <a:t>Ustalenie moralnej postawy</a:t>
          </a:r>
          <a:endParaRPr lang="en-US" sz="2200" kern="1200" dirty="0"/>
        </a:p>
      </dsp:txBody>
      <dsp:txXfrm>
        <a:off x="4511341" y="196441"/>
        <a:ext cx="1502948" cy="1001965"/>
      </dsp:txXfrm>
    </dsp:sp>
    <dsp:sp modelId="{F71802A0-E65C-1144-97CF-FA87B52466C6}">
      <dsp:nvSpPr>
        <dsp:cNvPr id="0" name=""/>
        <dsp:cNvSpPr/>
      </dsp:nvSpPr>
      <dsp:spPr>
        <a:xfrm>
          <a:off x="6014289"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011" tIns="58674" rIns="29337" bIns="58674" numCol="1" spcCol="1270" anchor="ctr" anchorCtr="0">
          <a:noAutofit/>
        </a:bodyPr>
        <a:lstStyle/>
        <a:p>
          <a:pPr lvl="0" algn="ctr" defTabSz="977900">
            <a:lnSpc>
              <a:spcPct val="90000"/>
            </a:lnSpc>
            <a:spcBef>
              <a:spcPct val="0"/>
            </a:spcBef>
            <a:spcAft>
              <a:spcPct val="35000"/>
            </a:spcAft>
          </a:pPr>
          <a:r>
            <a:rPr lang="pl-PL" sz="2200" kern="1200" dirty="0" smtClean="0"/>
            <a:t>Podjęcie działania</a:t>
          </a:r>
          <a:endParaRPr lang="en-US" sz="2200" kern="1200" dirty="0"/>
        </a:p>
      </dsp:txBody>
      <dsp:txXfrm>
        <a:off x="6515272" y="196441"/>
        <a:ext cx="1502948" cy="100196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87711321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460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g480d10309d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8" name="Google Shape;438;g480d10309d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82768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en-GB"/>
          </a:p>
        </p:txBody>
      </p:sp>
    </p:spTree>
    <p:extLst>
      <p:ext uri="{BB962C8B-B14F-4D97-AF65-F5344CB8AC3E}">
        <p14:creationId xmlns:p14="http://schemas.microsoft.com/office/powerpoint/2010/main" val="3904120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g481a02bcd7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8" name="Google Shape;458;g481a02bcd7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1283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iseño personalizado">
  <p:cSld name="AUTOLAYOUT">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p:nvPr/>
        </p:nvSpPr>
        <p:spPr>
          <a:xfrm>
            <a:off x="0" y="0"/>
            <a:ext cx="9144000" cy="51435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2" name="Google Shape;52;p13"/>
          <p:cNvGrpSpPr/>
          <p:nvPr/>
        </p:nvGrpSpPr>
        <p:grpSpPr>
          <a:xfrm>
            <a:off x="2105247" y="1"/>
            <a:ext cx="7038765" cy="5138761"/>
            <a:chOff x="3388636" y="43347"/>
            <a:chExt cx="5755327" cy="4201767"/>
          </a:xfrm>
        </p:grpSpPr>
        <p:sp>
          <p:nvSpPr>
            <p:cNvPr id="53" name="Google Shape;53;p13"/>
            <p:cNvSpPr/>
            <p:nvPr/>
          </p:nvSpPr>
          <p:spPr>
            <a:xfrm>
              <a:off x="3837147"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54;p13"/>
            <p:cNvSpPr/>
            <p:nvPr/>
          </p:nvSpPr>
          <p:spPr>
            <a:xfrm>
              <a:off x="4285658"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13"/>
            <p:cNvSpPr/>
            <p:nvPr/>
          </p:nvSpPr>
          <p:spPr>
            <a:xfrm>
              <a:off x="4734169"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56;p13"/>
            <p:cNvSpPr/>
            <p:nvPr/>
          </p:nvSpPr>
          <p:spPr>
            <a:xfrm>
              <a:off x="5182681"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57;p13"/>
            <p:cNvSpPr/>
            <p:nvPr/>
          </p:nvSpPr>
          <p:spPr>
            <a:xfrm>
              <a:off x="5631192"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13"/>
            <p:cNvSpPr/>
            <p:nvPr/>
          </p:nvSpPr>
          <p:spPr>
            <a:xfrm>
              <a:off x="6079703"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59;p13"/>
            <p:cNvSpPr/>
            <p:nvPr/>
          </p:nvSpPr>
          <p:spPr>
            <a:xfrm>
              <a:off x="6528215"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60;p13"/>
            <p:cNvSpPr/>
            <p:nvPr/>
          </p:nvSpPr>
          <p:spPr>
            <a:xfrm>
              <a:off x="6976726"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13"/>
            <p:cNvSpPr/>
            <p:nvPr/>
          </p:nvSpPr>
          <p:spPr>
            <a:xfrm>
              <a:off x="7425229"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13"/>
            <p:cNvSpPr/>
            <p:nvPr/>
          </p:nvSpPr>
          <p:spPr>
            <a:xfrm>
              <a:off x="7873740"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13"/>
            <p:cNvSpPr/>
            <p:nvPr/>
          </p:nvSpPr>
          <p:spPr>
            <a:xfrm>
              <a:off x="8322251"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13"/>
            <p:cNvSpPr/>
            <p:nvPr/>
          </p:nvSpPr>
          <p:spPr>
            <a:xfrm>
              <a:off x="8770763"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65;p13"/>
            <p:cNvSpPr/>
            <p:nvPr/>
          </p:nvSpPr>
          <p:spPr>
            <a:xfrm>
              <a:off x="3837147"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13"/>
            <p:cNvSpPr/>
            <p:nvPr/>
          </p:nvSpPr>
          <p:spPr>
            <a:xfrm>
              <a:off x="4285658"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67;p13"/>
            <p:cNvSpPr/>
            <p:nvPr/>
          </p:nvSpPr>
          <p:spPr>
            <a:xfrm>
              <a:off x="4734169"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13"/>
            <p:cNvSpPr/>
            <p:nvPr/>
          </p:nvSpPr>
          <p:spPr>
            <a:xfrm>
              <a:off x="5182681"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69;p13"/>
            <p:cNvSpPr/>
            <p:nvPr/>
          </p:nvSpPr>
          <p:spPr>
            <a:xfrm>
              <a:off x="5631192"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70;p13"/>
            <p:cNvSpPr/>
            <p:nvPr/>
          </p:nvSpPr>
          <p:spPr>
            <a:xfrm>
              <a:off x="6079703"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13"/>
            <p:cNvSpPr/>
            <p:nvPr/>
          </p:nvSpPr>
          <p:spPr>
            <a:xfrm>
              <a:off x="6528215"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72;p13"/>
            <p:cNvSpPr/>
            <p:nvPr/>
          </p:nvSpPr>
          <p:spPr>
            <a:xfrm>
              <a:off x="6976726"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73;p13"/>
            <p:cNvSpPr/>
            <p:nvPr/>
          </p:nvSpPr>
          <p:spPr>
            <a:xfrm>
              <a:off x="7425229"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13"/>
            <p:cNvSpPr/>
            <p:nvPr/>
          </p:nvSpPr>
          <p:spPr>
            <a:xfrm>
              <a:off x="7873740"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13"/>
            <p:cNvSpPr/>
            <p:nvPr/>
          </p:nvSpPr>
          <p:spPr>
            <a:xfrm>
              <a:off x="8322251"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13"/>
            <p:cNvSpPr/>
            <p:nvPr/>
          </p:nvSpPr>
          <p:spPr>
            <a:xfrm>
              <a:off x="8770763"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13"/>
            <p:cNvSpPr/>
            <p:nvPr/>
          </p:nvSpPr>
          <p:spPr>
            <a:xfrm>
              <a:off x="3837147"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 name="Google Shape;78;p13"/>
            <p:cNvSpPr/>
            <p:nvPr/>
          </p:nvSpPr>
          <p:spPr>
            <a:xfrm>
              <a:off x="4285658"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13"/>
            <p:cNvSpPr/>
            <p:nvPr/>
          </p:nvSpPr>
          <p:spPr>
            <a:xfrm>
              <a:off x="4734169"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13"/>
            <p:cNvSpPr/>
            <p:nvPr/>
          </p:nvSpPr>
          <p:spPr>
            <a:xfrm>
              <a:off x="5182681"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13"/>
            <p:cNvSpPr/>
            <p:nvPr/>
          </p:nvSpPr>
          <p:spPr>
            <a:xfrm>
              <a:off x="5631192"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13"/>
            <p:cNvSpPr/>
            <p:nvPr/>
          </p:nvSpPr>
          <p:spPr>
            <a:xfrm>
              <a:off x="6079703"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3" name="Google Shape;83;p13"/>
            <p:cNvSpPr/>
            <p:nvPr/>
          </p:nvSpPr>
          <p:spPr>
            <a:xfrm>
              <a:off x="6528215"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 name="Google Shape;84;p13"/>
            <p:cNvSpPr/>
            <p:nvPr/>
          </p:nvSpPr>
          <p:spPr>
            <a:xfrm>
              <a:off x="6976726"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 name="Google Shape;85;p13"/>
            <p:cNvSpPr/>
            <p:nvPr/>
          </p:nvSpPr>
          <p:spPr>
            <a:xfrm>
              <a:off x="7425229"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 name="Google Shape;86;p13"/>
            <p:cNvSpPr/>
            <p:nvPr/>
          </p:nvSpPr>
          <p:spPr>
            <a:xfrm>
              <a:off x="7873740"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13"/>
            <p:cNvSpPr/>
            <p:nvPr/>
          </p:nvSpPr>
          <p:spPr>
            <a:xfrm>
              <a:off x="8322251"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13"/>
            <p:cNvSpPr/>
            <p:nvPr/>
          </p:nvSpPr>
          <p:spPr>
            <a:xfrm>
              <a:off x="8770763"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89;p13"/>
            <p:cNvSpPr/>
            <p:nvPr/>
          </p:nvSpPr>
          <p:spPr>
            <a:xfrm>
              <a:off x="3388636"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0" name="Google Shape;90;p13"/>
            <p:cNvSpPr/>
            <p:nvPr/>
          </p:nvSpPr>
          <p:spPr>
            <a:xfrm>
              <a:off x="3837147"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13"/>
            <p:cNvSpPr/>
            <p:nvPr/>
          </p:nvSpPr>
          <p:spPr>
            <a:xfrm>
              <a:off x="4285658"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13"/>
            <p:cNvSpPr/>
            <p:nvPr/>
          </p:nvSpPr>
          <p:spPr>
            <a:xfrm>
              <a:off x="4734169"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93;p13"/>
            <p:cNvSpPr/>
            <p:nvPr/>
          </p:nvSpPr>
          <p:spPr>
            <a:xfrm>
              <a:off x="5182681"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13"/>
            <p:cNvSpPr/>
            <p:nvPr/>
          </p:nvSpPr>
          <p:spPr>
            <a:xfrm>
              <a:off x="5631192"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 name="Google Shape;95;p13"/>
            <p:cNvSpPr/>
            <p:nvPr/>
          </p:nvSpPr>
          <p:spPr>
            <a:xfrm>
              <a:off x="6079703"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 name="Google Shape;96;p13"/>
            <p:cNvSpPr/>
            <p:nvPr/>
          </p:nvSpPr>
          <p:spPr>
            <a:xfrm>
              <a:off x="6528215"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13"/>
            <p:cNvSpPr/>
            <p:nvPr/>
          </p:nvSpPr>
          <p:spPr>
            <a:xfrm>
              <a:off x="6976726"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8" name="Google Shape;98;p13"/>
            <p:cNvSpPr/>
            <p:nvPr/>
          </p:nvSpPr>
          <p:spPr>
            <a:xfrm>
              <a:off x="7425229"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9" name="Google Shape;99;p13"/>
            <p:cNvSpPr/>
            <p:nvPr/>
          </p:nvSpPr>
          <p:spPr>
            <a:xfrm>
              <a:off x="7873740"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0" name="Google Shape;100;p13"/>
            <p:cNvSpPr/>
            <p:nvPr/>
          </p:nvSpPr>
          <p:spPr>
            <a:xfrm>
              <a:off x="8322251"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 name="Google Shape;101;p13"/>
            <p:cNvSpPr/>
            <p:nvPr/>
          </p:nvSpPr>
          <p:spPr>
            <a:xfrm>
              <a:off x="8770763"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2" name="Google Shape;102;p13"/>
            <p:cNvSpPr/>
            <p:nvPr/>
          </p:nvSpPr>
          <p:spPr>
            <a:xfrm>
              <a:off x="3388636"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3" name="Google Shape;103;p13"/>
            <p:cNvSpPr/>
            <p:nvPr/>
          </p:nvSpPr>
          <p:spPr>
            <a:xfrm>
              <a:off x="3837147"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4" name="Google Shape;104;p13"/>
            <p:cNvSpPr/>
            <p:nvPr/>
          </p:nvSpPr>
          <p:spPr>
            <a:xfrm>
              <a:off x="4285658"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05;p13"/>
            <p:cNvSpPr/>
            <p:nvPr/>
          </p:nvSpPr>
          <p:spPr>
            <a:xfrm>
              <a:off x="4734169" y="4336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6" name="Google Shape;106;p13"/>
            <p:cNvSpPr/>
            <p:nvPr/>
          </p:nvSpPr>
          <p:spPr>
            <a:xfrm>
              <a:off x="5182681"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7" name="Google Shape;107;p13"/>
            <p:cNvSpPr/>
            <p:nvPr/>
          </p:nvSpPr>
          <p:spPr>
            <a:xfrm>
              <a:off x="5631192"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8" name="Google Shape;108;p13"/>
            <p:cNvSpPr/>
            <p:nvPr/>
          </p:nvSpPr>
          <p:spPr>
            <a:xfrm>
              <a:off x="6079703"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9" name="Google Shape;109;p13"/>
            <p:cNvSpPr/>
            <p:nvPr/>
          </p:nvSpPr>
          <p:spPr>
            <a:xfrm>
              <a:off x="6528215"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0" name="Google Shape;110;p13"/>
            <p:cNvSpPr/>
            <p:nvPr/>
          </p:nvSpPr>
          <p:spPr>
            <a:xfrm>
              <a:off x="6976726"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13"/>
            <p:cNvSpPr/>
            <p:nvPr/>
          </p:nvSpPr>
          <p:spPr>
            <a:xfrm>
              <a:off x="7425229"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112;p13"/>
            <p:cNvSpPr/>
            <p:nvPr/>
          </p:nvSpPr>
          <p:spPr>
            <a:xfrm>
              <a:off x="7873740"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113;p13"/>
            <p:cNvSpPr/>
            <p:nvPr/>
          </p:nvSpPr>
          <p:spPr>
            <a:xfrm>
              <a:off x="8322251"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14;p13"/>
            <p:cNvSpPr/>
            <p:nvPr/>
          </p:nvSpPr>
          <p:spPr>
            <a:xfrm>
              <a:off x="8770763"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115;p13"/>
            <p:cNvSpPr/>
            <p:nvPr/>
          </p:nvSpPr>
          <p:spPr>
            <a:xfrm>
              <a:off x="3837147"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6" name="Google Shape;116;p13"/>
            <p:cNvSpPr/>
            <p:nvPr/>
          </p:nvSpPr>
          <p:spPr>
            <a:xfrm>
              <a:off x="4285658"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17;p13"/>
            <p:cNvSpPr/>
            <p:nvPr/>
          </p:nvSpPr>
          <p:spPr>
            <a:xfrm>
              <a:off x="4734169"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13"/>
            <p:cNvSpPr/>
            <p:nvPr/>
          </p:nvSpPr>
          <p:spPr>
            <a:xfrm>
              <a:off x="5182681"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9" name="Google Shape;119;p13"/>
            <p:cNvSpPr/>
            <p:nvPr/>
          </p:nvSpPr>
          <p:spPr>
            <a:xfrm>
              <a:off x="5631192"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0" name="Google Shape;120;p13"/>
            <p:cNvSpPr/>
            <p:nvPr/>
          </p:nvSpPr>
          <p:spPr>
            <a:xfrm>
              <a:off x="6079703"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21;p13"/>
            <p:cNvSpPr/>
            <p:nvPr/>
          </p:nvSpPr>
          <p:spPr>
            <a:xfrm>
              <a:off x="6528215"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2" name="Google Shape;122;p13"/>
            <p:cNvSpPr/>
            <p:nvPr/>
          </p:nvSpPr>
          <p:spPr>
            <a:xfrm>
              <a:off x="6976726"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3" name="Google Shape;123;p13"/>
            <p:cNvSpPr/>
            <p:nvPr/>
          </p:nvSpPr>
          <p:spPr>
            <a:xfrm>
              <a:off x="7425229"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4" name="Google Shape;124;p13"/>
            <p:cNvSpPr/>
            <p:nvPr/>
          </p:nvSpPr>
          <p:spPr>
            <a:xfrm>
              <a:off x="7873740"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5" name="Google Shape;125;p13"/>
            <p:cNvSpPr/>
            <p:nvPr/>
          </p:nvSpPr>
          <p:spPr>
            <a:xfrm>
              <a:off x="8322251"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26;p13"/>
            <p:cNvSpPr/>
            <p:nvPr/>
          </p:nvSpPr>
          <p:spPr>
            <a:xfrm>
              <a:off x="8770763"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 name="Google Shape;127;p13"/>
            <p:cNvSpPr/>
            <p:nvPr/>
          </p:nvSpPr>
          <p:spPr>
            <a:xfrm>
              <a:off x="3837147"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8" name="Google Shape;128;p13"/>
            <p:cNvSpPr/>
            <p:nvPr/>
          </p:nvSpPr>
          <p:spPr>
            <a:xfrm>
              <a:off x="4285658"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29;p13"/>
            <p:cNvSpPr/>
            <p:nvPr/>
          </p:nvSpPr>
          <p:spPr>
            <a:xfrm>
              <a:off x="4734169"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0" name="Google Shape;130;p13"/>
            <p:cNvSpPr/>
            <p:nvPr/>
          </p:nvSpPr>
          <p:spPr>
            <a:xfrm>
              <a:off x="5182681"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1" name="Google Shape;131;p13"/>
            <p:cNvSpPr/>
            <p:nvPr/>
          </p:nvSpPr>
          <p:spPr>
            <a:xfrm>
              <a:off x="5631192"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2" name="Google Shape;132;p13"/>
            <p:cNvSpPr/>
            <p:nvPr/>
          </p:nvSpPr>
          <p:spPr>
            <a:xfrm>
              <a:off x="6079703"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13"/>
            <p:cNvSpPr/>
            <p:nvPr/>
          </p:nvSpPr>
          <p:spPr>
            <a:xfrm>
              <a:off x="6528215"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4" name="Google Shape;134;p13"/>
            <p:cNvSpPr/>
            <p:nvPr/>
          </p:nvSpPr>
          <p:spPr>
            <a:xfrm>
              <a:off x="6976726"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13"/>
            <p:cNvSpPr/>
            <p:nvPr/>
          </p:nvSpPr>
          <p:spPr>
            <a:xfrm>
              <a:off x="7425229"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6" name="Google Shape;136;p13"/>
            <p:cNvSpPr/>
            <p:nvPr/>
          </p:nvSpPr>
          <p:spPr>
            <a:xfrm>
              <a:off x="7873740"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7" name="Google Shape;137;p13"/>
            <p:cNvSpPr/>
            <p:nvPr/>
          </p:nvSpPr>
          <p:spPr>
            <a:xfrm>
              <a:off x="8322251"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8" name="Google Shape;138;p13"/>
            <p:cNvSpPr/>
            <p:nvPr/>
          </p:nvSpPr>
          <p:spPr>
            <a:xfrm>
              <a:off x="8770763"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9" name="Google Shape;139;p13"/>
            <p:cNvSpPr/>
            <p:nvPr/>
          </p:nvSpPr>
          <p:spPr>
            <a:xfrm>
              <a:off x="3837147"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 name="Google Shape;140;p13"/>
            <p:cNvSpPr/>
            <p:nvPr/>
          </p:nvSpPr>
          <p:spPr>
            <a:xfrm>
              <a:off x="4285658"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 name="Google Shape;141;p13"/>
            <p:cNvSpPr/>
            <p:nvPr/>
          </p:nvSpPr>
          <p:spPr>
            <a:xfrm>
              <a:off x="4734169"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2" name="Google Shape;142;p13"/>
            <p:cNvSpPr/>
            <p:nvPr/>
          </p:nvSpPr>
          <p:spPr>
            <a:xfrm>
              <a:off x="5182681"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3" name="Google Shape;143;p13"/>
            <p:cNvSpPr/>
            <p:nvPr/>
          </p:nvSpPr>
          <p:spPr>
            <a:xfrm>
              <a:off x="5631192"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4" name="Google Shape;144;p13"/>
            <p:cNvSpPr/>
            <p:nvPr/>
          </p:nvSpPr>
          <p:spPr>
            <a:xfrm>
              <a:off x="6079703"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5" name="Google Shape;145;p13"/>
            <p:cNvSpPr/>
            <p:nvPr/>
          </p:nvSpPr>
          <p:spPr>
            <a:xfrm>
              <a:off x="6528215"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6" name="Google Shape;146;p13"/>
            <p:cNvSpPr/>
            <p:nvPr/>
          </p:nvSpPr>
          <p:spPr>
            <a:xfrm>
              <a:off x="6976726"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7" name="Google Shape;147;p13"/>
            <p:cNvSpPr/>
            <p:nvPr/>
          </p:nvSpPr>
          <p:spPr>
            <a:xfrm>
              <a:off x="7425229"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8" name="Google Shape;148;p13"/>
            <p:cNvSpPr/>
            <p:nvPr/>
          </p:nvSpPr>
          <p:spPr>
            <a:xfrm>
              <a:off x="7873740"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 name="Google Shape;149;p13"/>
            <p:cNvSpPr/>
            <p:nvPr/>
          </p:nvSpPr>
          <p:spPr>
            <a:xfrm>
              <a:off x="8322251"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50;p13"/>
            <p:cNvSpPr/>
            <p:nvPr/>
          </p:nvSpPr>
          <p:spPr>
            <a:xfrm>
              <a:off x="8770763"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1" name="Google Shape;151;p13"/>
            <p:cNvSpPr/>
            <p:nvPr/>
          </p:nvSpPr>
          <p:spPr>
            <a:xfrm>
              <a:off x="3837147"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13"/>
            <p:cNvSpPr/>
            <p:nvPr/>
          </p:nvSpPr>
          <p:spPr>
            <a:xfrm>
              <a:off x="4285658"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3" name="Google Shape;153;p13"/>
            <p:cNvSpPr/>
            <p:nvPr/>
          </p:nvSpPr>
          <p:spPr>
            <a:xfrm>
              <a:off x="4734169"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4" name="Google Shape;154;p13"/>
            <p:cNvSpPr/>
            <p:nvPr/>
          </p:nvSpPr>
          <p:spPr>
            <a:xfrm>
              <a:off x="5182681"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5" name="Google Shape;155;p13"/>
            <p:cNvSpPr/>
            <p:nvPr/>
          </p:nvSpPr>
          <p:spPr>
            <a:xfrm>
              <a:off x="5631192"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6" name="Google Shape;156;p13"/>
            <p:cNvSpPr/>
            <p:nvPr/>
          </p:nvSpPr>
          <p:spPr>
            <a:xfrm>
              <a:off x="6079703"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7" name="Google Shape;157;p13"/>
            <p:cNvSpPr/>
            <p:nvPr/>
          </p:nvSpPr>
          <p:spPr>
            <a:xfrm>
              <a:off x="6528215"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8" name="Google Shape;158;p13"/>
            <p:cNvSpPr/>
            <p:nvPr/>
          </p:nvSpPr>
          <p:spPr>
            <a:xfrm>
              <a:off x="6976726"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9" name="Google Shape;159;p13"/>
            <p:cNvSpPr/>
            <p:nvPr/>
          </p:nvSpPr>
          <p:spPr>
            <a:xfrm>
              <a:off x="7425229"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0" name="Google Shape;160;p13"/>
            <p:cNvSpPr/>
            <p:nvPr/>
          </p:nvSpPr>
          <p:spPr>
            <a:xfrm>
              <a:off x="7873740"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 name="Google Shape;161;p13"/>
            <p:cNvSpPr/>
            <p:nvPr/>
          </p:nvSpPr>
          <p:spPr>
            <a:xfrm>
              <a:off x="8322251"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 name="Google Shape;162;p13"/>
            <p:cNvSpPr/>
            <p:nvPr/>
          </p:nvSpPr>
          <p:spPr>
            <a:xfrm>
              <a:off x="8770763"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 name="Google Shape;163;p13"/>
            <p:cNvSpPr/>
            <p:nvPr/>
          </p:nvSpPr>
          <p:spPr>
            <a:xfrm>
              <a:off x="3837147"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 name="Google Shape;164;p13"/>
            <p:cNvSpPr/>
            <p:nvPr/>
          </p:nvSpPr>
          <p:spPr>
            <a:xfrm>
              <a:off x="4285658"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 name="Google Shape;165;p13"/>
            <p:cNvSpPr/>
            <p:nvPr/>
          </p:nvSpPr>
          <p:spPr>
            <a:xfrm>
              <a:off x="4734169"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 name="Google Shape;166;p13"/>
            <p:cNvSpPr/>
            <p:nvPr/>
          </p:nvSpPr>
          <p:spPr>
            <a:xfrm>
              <a:off x="5182681"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 name="Google Shape;167;p13"/>
            <p:cNvSpPr/>
            <p:nvPr/>
          </p:nvSpPr>
          <p:spPr>
            <a:xfrm>
              <a:off x="5631192"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68;p13"/>
            <p:cNvSpPr/>
            <p:nvPr/>
          </p:nvSpPr>
          <p:spPr>
            <a:xfrm>
              <a:off x="6079703"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 name="Google Shape;169;p13"/>
            <p:cNvSpPr/>
            <p:nvPr/>
          </p:nvSpPr>
          <p:spPr>
            <a:xfrm>
              <a:off x="6528215"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 name="Google Shape;170;p13"/>
            <p:cNvSpPr/>
            <p:nvPr/>
          </p:nvSpPr>
          <p:spPr>
            <a:xfrm>
              <a:off x="6976726"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 name="Google Shape;171;p13"/>
            <p:cNvSpPr/>
            <p:nvPr/>
          </p:nvSpPr>
          <p:spPr>
            <a:xfrm>
              <a:off x="7425229"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 name="Google Shape;172;p13"/>
            <p:cNvSpPr/>
            <p:nvPr/>
          </p:nvSpPr>
          <p:spPr>
            <a:xfrm>
              <a:off x="7873740"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 name="Google Shape;173;p13"/>
            <p:cNvSpPr/>
            <p:nvPr/>
          </p:nvSpPr>
          <p:spPr>
            <a:xfrm>
              <a:off x="8322251"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 name="Google Shape;174;p13"/>
            <p:cNvSpPr/>
            <p:nvPr/>
          </p:nvSpPr>
          <p:spPr>
            <a:xfrm>
              <a:off x="8770763"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75" name="Google Shape;175;p13"/>
          <p:cNvSpPr/>
          <p:nvPr/>
        </p:nvSpPr>
        <p:spPr>
          <a:xfrm>
            <a:off x="3396590" y="0"/>
            <a:ext cx="3250800" cy="51435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 name="Google Shape;176;p13"/>
          <p:cNvSpPr/>
          <p:nvPr/>
        </p:nvSpPr>
        <p:spPr>
          <a:xfrm>
            <a:off x="0" y="0"/>
            <a:ext cx="3415800" cy="5143500"/>
          </a:xfrm>
          <a:prstGeom prst="rect">
            <a:avLst/>
          </a:prstGeom>
          <a:solidFill>
            <a:schemeClr val="l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dirty="0"/>
          </a:p>
        </p:txBody>
      </p:sp>
      <p:sp>
        <p:nvSpPr>
          <p:cNvPr id="177" name="Google Shape;177;p13"/>
          <p:cNvSpPr/>
          <p:nvPr/>
        </p:nvSpPr>
        <p:spPr>
          <a:xfrm>
            <a:off x="685175" y="1799775"/>
            <a:ext cx="61200" cy="23871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 name="Google Shape;178;p13"/>
          <p:cNvSpPr txBox="1">
            <a:spLocks noGrp="1"/>
          </p:cNvSpPr>
          <p:nvPr>
            <p:ph type="ctrTitle"/>
          </p:nvPr>
        </p:nvSpPr>
        <p:spPr>
          <a:xfrm>
            <a:off x="992425" y="1799775"/>
            <a:ext cx="3136800" cy="1739100"/>
          </a:xfrm>
          <a:prstGeom prst="rect">
            <a:avLst/>
          </a:prstGeom>
          <a:noFill/>
        </p:spPr>
        <p:txBody>
          <a:bodyPr spcFirstLastPara="1" wrap="square" lIns="91425" tIns="91425" rIns="91425" bIns="91425" anchor="b" anchorCtr="0"/>
          <a:lstStyle>
            <a:lvl1pPr lvl="0" algn="l" rtl="0">
              <a:lnSpc>
                <a:spcPct val="100000"/>
              </a:lnSpc>
              <a:spcBef>
                <a:spcPts val="0"/>
              </a:spcBef>
              <a:spcAft>
                <a:spcPts val="0"/>
              </a:spcAft>
              <a:buClr>
                <a:schemeClr val="dk1"/>
              </a:buClr>
              <a:buSzPts val="3600"/>
              <a:buNone/>
              <a:defRPr sz="3600" b="1">
                <a:solidFill>
                  <a:srgbClr val="E06666"/>
                </a:solidFill>
              </a:defRPr>
            </a:lvl1pPr>
            <a:lvl2pPr lvl="1" algn="l" rtl="0">
              <a:lnSpc>
                <a:spcPct val="100000"/>
              </a:lnSpc>
              <a:spcBef>
                <a:spcPts val="0"/>
              </a:spcBef>
              <a:spcAft>
                <a:spcPts val="0"/>
              </a:spcAft>
              <a:buClr>
                <a:schemeClr val="dk1"/>
              </a:buClr>
              <a:buSzPts val="3600"/>
              <a:buNone/>
              <a:defRPr sz="3600" b="1">
                <a:solidFill>
                  <a:srgbClr val="E06666"/>
                </a:solidFill>
              </a:defRPr>
            </a:lvl2pPr>
            <a:lvl3pPr lvl="2" algn="l" rtl="0">
              <a:lnSpc>
                <a:spcPct val="100000"/>
              </a:lnSpc>
              <a:spcBef>
                <a:spcPts val="0"/>
              </a:spcBef>
              <a:spcAft>
                <a:spcPts val="0"/>
              </a:spcAft>
              <a:buClr>
                <a:schemeClr val="dk1"/>
              </a:buClr>
              <a:buSzPts val="3600"/>
              <a:buNone/>
              <a:defRPr sz="3600" b="1">
                <a:solidFill>
                  <a:srgbClr val="E06666"/>
                </a:solidFill>
              </a:defRPr>
            </a:lvl3pPr>
            <a:lvl4pPr lvl="3" algn="l" rtl="0">
              <a:lnSpc>
                <a:spcPct val="100000"/>
              </a:lnSpc>
              <a:spcBef>
                <a:spcPts val="0"/>
              </a:spcBef>
              <a:spcAft>
                <a:spcPts val="0"/>
              </a:spcAft>
              <a:buClr>
                <a:schemeClr val="dk1"/>
              </a:buClr>
              <a:buSzPts val="3600"/>
              <a:buNone/>
              <a:defRPr sz="3600" b="1">
                <a:solidFill>
                  <a:srgbClr val="E06666"/>
                </a:solidFill>
              </a:defRPr>
            </a:lvl4pPr>
            <a:lvl5pPr lvl="4" algn="l" rtl="0">
              <a:lnSpc>
                <a:spcPct val="100000"/>
              </a:lnSpc>
              <a:spcBef>
                <a:spcPts val="0"/>
              </a:spcBef>
              <a:spcAft>
                <a:spcPts val="0"/>
              </a:spcAft>
              <a:buClr>
                <a:schemeClr val="dk1"/>
              </a:buClr>
              <a:buSzPts val="3600"/>
              <a:buNone/>
              <a:defRPr sz="3600" b="1">
                <a:solidFill>
                  <a:srgbClr val="E06666"/>
                </a:solidFill>
              </a:defRPr>
            </a:lvl5pPr>
            <a:lvl6pPr lvl="5" algn="l" rtl="0">
              <a:lnSpc>
                <a:spcPct val="100000"/>
              </a:lnSpc>
              <a:spcBef>
                <a:spcPts val="0"/>
              </a:spcBef>
              <a:spcAft>
                <a:spcPts val="0"/>
              </a:spcAft>
              <a:buClr>
                <a:schemeClr val="dk1"/>
              </a:buClr>
              <a:buSzPts val="3600"/>
              <a:buNone/>
              <a:defRPr sz="3600" b="1">
                <a:solidFill>
                  <a:srgbClr val="E06666"/>
                </a:solidFill>
              </a:defRPr>
            </a:lvl6pPr>
            <a:lvl7pPr lvl="6" algn="l" rtl="0">
              <a:lnSpc>
                <a:spcPct val="100000"/>
              </a:lnSpc>
              <a:spcBef>
                <a:spcPts val="0"/>
              </a:spcBef>
              <a:spcAft>
                <a:spcPts val="0"/>
              </a:spcAft>
              <a:buClr>
                <a:schemeClr val="dk1"/>
              </a:buClr>
              <a:buSzPts val="3600"/>
              <a:buNone/>
              <a:defRPr sz="3600" b="1">
                <a:solidFill>
                  <a:srgbClr val="E06666"/>
                </a:solidFill>
              </a:defRPr>
            </a:lvl7pPr>
            <a:lvl8pPr lvl="7" algn="l" rtl="0">
              <a:lnSpc>
                <a:spcPct val="100000"/>
              </a:lnSpc>
              <a:spcBef>
                <a:spcPts val="0"/>
              </a:spcBef>
              <a:spcAft>
                <a:spcPts val="0"/>
              </a:spcAft>
              <a:buClr>
                <a:schemeClr val="dk1"/>
              </a:buClr>
              <a:buSzPts val="3600"/>
              <a:buNone/>
              <a:defRPr sz="3600" b="1">
                <a:solidFill>
                  <a:srgbClr val="E06666"/>
                </a:solidFill>
              </a:defRPr>
            </a:lvl8pPr>
            <a:lvl9pPr lvl="8" algn="l" rtl="0">
              <a:lnSpc>
                <a:spcPct val="100000"/>
              </a:lnSpc>
              <a:spcBef>
                <a:spcPts val="0"/>
              </a:spcBef>
              <a:spcAft>
                <a:spcPts val="0"/>
              </a:spcAft>
              <a:buClr>
                <a:schemeClr val="dk1"/>
              </a:buClr>
              <a:buSzPts val="3600"/>
              <a:buNone/>
              <a:defRPr sz="3600" b="1">
                <a:solidFill>
                  <a:srgbClr val="E06666"/>
                </a:solidFill>
              </a:defRPr>
            </a:lvl9pPr>
          </a:lstStyle>
          <a:p>
            <a:endParaRPr/>
          </a:p>
        </p:txBody>
      </p:sp>
      <p:sp>
        <p:nvSpPr>
          <p:cNvPr id="179" name="Google Shape;179;p13"/>
          <p:cNvSpPr txBox="1">
            <a:spLocks noGrp="1"/>
          </p:cNvSpPr>
          <p:nvPr>
            <p:ph type="subTitle" idx="1"/>
          </p:nvPr>
        </p:nvSpPr>
        <p:spPr>
          <a:xfrm>
            <a:off x="992425" y="3579375"/>
            <a:ext cx="3136800" cy="607500"/>
          </a:xfrm>
          <a:prstGeom prst="rect">
            <a:avLst/>
          </a:prstGeom>
          <a:noFill/>
        </p:spPr>
        <p:txBody>
          <a:bodyPr spcFirstLastPara="1" wrap="square" lIns="91425" tIns="91425" rIns="91425" bIns="91425" anchor="t" anchorCtr="0"/>
          <a:lstStyle>
            <a:lvl1pPr lvl="0" algn="l" rtl="0">
              <a:lnSpc>
                <a:spcPct val="100000"/>
              </a:lnSpc>
              <a:spcBef>
                <a:spcPts val="0"/>
              </a:spcBef>
              <a:spcAft>
                <a:spcPts val="0"/>
              </a:spcAft>
              <a:buClr>
                <a:schemeClr val="dk2"/>
              </a:buClr>
              <a:buSzPts val="1800"/>
              <a:buNone/>
              <a:defRPr sz="1800">
                <a:solidFill>
                  <a:schemeClr val="dk2"/>
                </a:solidFill>
              </a:defRPr>
            </a:lvl1pPr>
            <a:lvl2pPr lvl="1" algn="l" rtl="0">
              <a:lnSpc>
                <a:spcPct val="100000"/>
              </a:lnSpc>
              <a:spcBef>
                <a:spcPts val="0"/>
              </a:spcBef>
              <a:spcAft>
                <a:spcPts val="0"/>
              </a:spcAft>
              <a:buClr>
                <a:schemeClr val="dk2"/>
              </a:buClr>
              <a:buSzPts val="1800"/>
              <a:buNone/>
              <a:defRPr sz="1800">
                <a:solidFill>
                  <a:schemeClr val="dk2"/>
                </a:solidFill>
              </a:defRPr>
            </a:lvl2pPr>
            <a:lvl3pPr lvl="2" algn="l" rtl="0">
              <a:lnSpc>
                <a:spcPct val="100000"/>
              </a:lnSpc>
              <a:spcBef>
                <a:spcPts val="0"/>
              </a:spcBef>
              <a:spcAft>
                <a:spcPts val="0"/>
              </a:spcAft>
              <a:buClr>
                <a:schemeClr val="dk2"/>
              </a:buClr>
              <a:buSzPts val="1800"/>
              <a:buNone/>
              <a:defRPr sz="1800">
                <a:solidFill>
                  <a:schemeClr val="dk2"/>
                </a:solidFill>
              </a:defRPr>
            </a:lvl3pPr>
            <a:lvl4pPr lvl="3" algn="l" rtl="0">
              <a:lnSpc>
                <a:spcPct val="100000"/>
              </a:lnSpc>
              <a:spcBef>
                <a:spcPts val="0"/>
              </a:spcBef>
              <a:spcAft>
                <a:spcPts val="0"/>
              </a:spcAft>
              <a:buClr>
                <a:schemeClr val="dk2"/>
              </a:buClr>
              <a:buSzPts val="1800"/>
              <a:buNone/>
              <a:defRPr sz="1800">
                <a:solidFill>
                  <a:schemeClr val="dk2"/>
                </a:solidFill>
              </a:defRPr>
            </a:lvl4pPr>
            <a:lvl5pPr lvl="4" algn="l" rtl="0">
              <a:lnSpc>
                <a:spcPct val="100000"/>
              </a:lnSpc>
              <a:spcBef>
                <a:spcPts val="0"/>
              </a:spcBef>
              <a:spcAft>
                <a:spcPts val="0"/>
              </a:spcAft>
              <a:buClr>
                <a:schemeClr val="dk2"/>
              </a:buClr>
              <a:buSzPts val="1800"/>
              <a:buNone/>
              <a:defRPr sz="1800">
                <a:solidFill>
                  <a:schemeClr val="dk2"/>
                </a:solidFill>
              </a:defRPr>
            </a:lvl5pPr>
            <a:lvl6pPr lvl="5" algn="l" rtl="0">
              <a:lnSpc>
                <a:spcPct val="100000"/>
              </a:lnSpc>
              <a:spcBef>
                <a:spcPts val="0"/>
              </a:spcBef>
              <a:spcAft>
                <a:spcPts val="0"/>
              </a:spcAft>
              <a:buClr>
                <a:schemeClr val="dk2"/>
              </a:buClr>
              <a:buSzPts val="1800"/>
              <a:buNone/>
              <a:defRPr sz="1800">
                <a:solidFill>
                  <a:schemeClr val="dk2"/>
                </a:solidFill>
              </a:defRPr>
            </a:lvl6pPr>
            <a:lvl7pPr lvl="6" algn="l" rtl="0">
              <a:lnSpc>
                <a:spcPct val="100000"/>
              </a:lnSpc>
              <a:spcBef>
                <a:spcPts val="0"/>
              </a:spcBef>
              <a:spcAft>
                <a:spcPts val="0"/>
              </a:spcAft>
              <a:buClr>
                <a:schemeClr val="dk2"/>
              </a:buClr>
              <a:buSzPts val="1800"/>
              <a:buNone/>
              <a:defRPr sz="1800">
                <a:solidFill>
                  <a:schemeClr val="dk2"/>
                </a:solidFill>
              </a:defRPr>
            </a:lvl7pPr>
            <a:lvl8pPr lvl="7" algn="l" rtl="0">
              <a:lnSpc>
                <a:spcPct val="100000"/>
              </a:lnSpc>
              <a:spcBef>
                <a:spcPts val="0"/>
              </a:spcBef>
              <a:spcAft>
                <a:spcPts val="0"/>
              </a:spcAft>
              <a:buClr>
                <a:schemeClr val="dk2"/>
              </a:buClr>
              <a:buSzPts val="1800"/>
              <a:buNone/>
              <a:defRPr sz="1800">
                <a:solidFill>
                  <a:schemeClr val="dk2"/>
                </a:solidFill>
              </a:defRPr>
            </a:lvl8pPr>
            <a:lvl9pPr lvl="8" algn="l" rtl="0">
              <a:lnSpc>
                <a:spcPct val="100000"/>
              </a:lnSpc>
              <a:spcBef>
                <a:spcPts val="0"/>
              </a:spcBef>
              <a:spcAft>
                <a:spcPts val="0"/>
              </a:spcAft>
              <a:buClr>
                <a:schemeClr val="dk2"/>
              </a:buClr>
              <a:buSzPts val="1800"/>
              <a:buNone/>
              <a:defRPr sz="1800">
                <a:solidFill>
                  <a:schemeClr val="dk2"/>
                </a:solidFill>
              </a:defRPr>
            </a:lvl9pPr>
          </a:lstStyle>
          <a:p>
            <a:endParaRPr/>
          </a:p>
        </p:txBody>
      </p:sp>
      <p:sp>
        <p:nvSpPr>
          <p:cNvPr id="180" name="Google Shape;180;p13"/>
          <p:cNvSpPr txBox="1">
            <a:spLocks noGrp="1"/>
          </p:cNvSpPr>
          <p:nvPr>
            <p:ph type="sldNum" idx="12"/>
          </p:nvPr>
        </p:nvSpPr>
        <p:spPr>
          <a:xfrm>
            <a:off x="8472458" y="4706554"/>
            <a:ext cx="548700" cy="393600"/>
          </a:xfrm>
          <a:prstGeom prst="rect">
            <a:avLst/>
          </a:prstGeom>
          <a:noFill/>
        </p:spPr>
        <p:txBody>
          <a:bodyPr spcFirstLastPara="1" wrap="square" lIns="91425" tIns="91425" rIns="91425" bIns="91425" anchor="ctr" anchorCtr="0">
            <a:noAutofit/>
          </a:bodyPr>
          <a:lstStyle>
            <a:lvl1pPr lvl="0" algn="r" rtl="0">
              <a:lnSpc>
                <a:spcPct val="100000"/>
              </a:lnSpc>
              <a:spcAft>
                <a:spcPts val="0"/>
              </a:spcAft>
              <a:buNone/>
              <a:defRPr sz="1000">
                <a:solidFill>
                  <a:schemeClr val="lt1"/>
                </a:solidFill>
              </a:defRPr>
            </a:lvl1pPr>
            <a:lvl2pPr lvl="1" algn="r" rtl="0">
              <a:lnSpc>
                <a:spcPct val="100000"/>
              </a:lnSpc>
              <a:spcAft>
                <a:spcPts val="0"/>
              </a:spcAft>
              <a:buNone/>
              <a:defRPr sz="1000">
                <a:solidFill>
                  <a:schemeClr val="lt1"/>
                </a:solidFill>
              </a:defRPr>
            </a:lvl2pPr>
            <a:lvl3pPr lvl="2" algn="r" rtl="0">
              <a:lnSpc>
                <a:spcPct val="100000"/>
              </a:lnSpc>
              <a:spcAft>
                <a:spcPts val="0"/>
              </a:spcAft>
              <a:buNone/>
              <a:defRPr sz="1000">
                <a:solidFill>
                  <a:schemeClr val="lt1"/>
                </a:solidFill>
              </a:defRPr>
            </a:lvl3pPr>
            <a:lvl4pPr lvl="3" algn="r" rtl="0">
              <a:lnSpc>
                <a:spcPct val="100000"/>
              </a:lnSpc>
              <a:spcAft>
                <a:spcPts val="0"/>
              </a:spcAft>
              <a:buNone/>
              <a:defRPr sz="1000">
                <a:solidFill>
                  <a:schemeClr val="lt1"/>
                </a:solidFill>
              </a:defRPr>
            </a:lvl4pPr>
            <a:lvl5pPr lvl="4" algn="r" rtl="0">
              <a:lnSpc>
                <a:spcPct val="100000"/>
              </a:lnSpc>
              <a:spcAft>
                <a:spcPts val="0"/>
              </a:spcAft>
              <a:buNone/>
              <a:defRPr sz="1000">
                <a:solidFill>
                  <a:schemeClr val="lt1"/>
                </a:solidFill>
              </a:defRPr>
            </a:lvl5pPr>
            <a:lvl6pPr lvl="5" algn="r" rtl="0">
              <a:lnSpc>
                <a:spcPct val="100000"/>
              </a:lnSpc>
              <a:spcAft>
                <a:spcPts val="0"/>
              </a:spcAft>
              <a:buNone/>
              <a:defRPr sz="1000">
                <a:solidFill>
                  <a:schemeClr val="lt1"/>
                </a:solidFill>
              </a:defRPr>
            </a:lvl6pPr>
            <a:lvl7pPr lvl="6" algn="r" rtl="0">
              <a:lnSpc>
                <a:spcPct val="100000"/>
              </a:lnSpc>
              <a:spcAft>
                <a:spcPts val="0"/>
              </a:spcAft>
              <a:buNone/>
              <a:defRPr sz="1000">
                <a:solidFill>
                  <a:schemeClr val="lt1"/>
                </a:solidFill>
              </a:defRPr>
            </a:lvl7pPr>
            <a:lvl8pPr lvl="7" algn="r" rtl="0">
              <a:lnSpc>
                <a:spcPct val="100000"/>
              </a:lnSpc>
              <a:spcAft>
                <a:spcPts val="0"/>
              </a:spcAft>
              <a:buNone/>
              <a:defRPr sz="1000">
                <a:solidFill>
                  <a:schemeClr val="lt1"/>
                </a:solidFill>
              </a:defRPr>
            </a:lvl8pPr>
            <a:lvl9pPr lvl="8" algn="r" rtl="0">
              <a:lnSpc>
                <a:spcPct val="100000"/>
              </a:lnSpc>
              <a:spcAft>
                <a:spcPts val="0"/>
              </a:spcAft>
              <a:buNone/>
              <a:defRPr sz="1000">
                <a:solidFill>
                  <a:schemeClr val="lt1"/>
                </a:solidFill>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iseño personalizado 2">
  <p:cSld name="AUTOLAYOUT_2">
    <p:spTree>
      <p:nvGrpSpPr>
        <p:cNvPr id="1" name="Shape 181"/>
        <p:cNvGrpSpPr/>
        <p:nvPr/>
      </p:nvGrpSpPr>
      <p:grpSpPr>
        <a:xfrm>
          <a:off x="0" y="0"/>
          <a:ext cx="0" cy="0"/>
          <a:chOff x="0" y="0"/>
          <a:chExt cx="0" cy="0"/>
        </a:xfrm>
      </p:grpSpPr>
      <p:sp>
        <p:nvSpPr>
          <p:cNvPr id="182" name="Google Shape;182;p14"/>
          <p:cNvSpPr/>
          <p:nvPr/>
        </p:nvSpPr>
        <p:spPr>
          <a:xfrm>
            <a:off x="0" y="0"/>
            <a:ext cx="9144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3" name="Google Shape;183;p14"/>
          <p:cNvSpPr/>
          <p:nvPr/>
        </p:nvSpPr>
        <p:spPr>
          <a:xfrm>
            <a:off x="-2" y="5085675"/>
            <a:ext cx="9144000" cy="579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4" name="Google Shape;184;p14"/>
          <p:cNvSpPr/>
          <p:nvPr/>
        </p:nvSpPr>
        <p:spPr>
          <a:xfrm>
            <a:off x="0" y="5085676"/>
            <a:ext cx="3048000" cy="57900"/>
          </a:xfrm>
          <a:prstGeom prst="rect">
            <a:avLst/>
          </a:prstGeom>
          <a:solidFill>
            <a:srgbClr val="FFFFFF">
              <a:alpha val="376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5" name="Google Shape;185;p14"/>
          <p:cNvSpPr/>
          <p:nvPr/>
        </p:nvSpPr>
        <p:spPr>
          <a:xfrm>
            <a:off x="3047999" y="5085676"/>
            <a:ext cx="3048000" cy="57900"/>
          </a:xfrm>
          <a:prstGeom prst="rect">
            <a:avLst/>
          </a:prstGeom>
          <a:solidFill>
            <a:srgbClr val="FFFFFF">
              <a:alpha val="2509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6" name="Google Shape;186;p14"/>
          <p:cNvSpPr txBox="1">
            <a:spLocks noGrp="1"/>
          </p:cNvSpPr>
          <p:nvPr>
            <p:ph type="title"/>
          </p:nvPr>
        </p:nvSpPr>
        <p:spPr>
          <a:xfrm>
            <a:off x="1002900" y="1018675"/>
            <a:ext cx="7138200" cy="1263600"/>
          </a:xfrm>
          <a:prstGeom prst="rect">
            <a:avLst/>
          </a:prstGeom>
          <a:noFill/>
        </p:spPr>
        <p:txBody>
          <a:bodyPr spcFirstLastPara="1" wrap="square" lIns="91425" tIns="91425" rIns="91425" bIns="91425" anchor="b" anchorCtr="0"/>
          <a:lstStyle>
            <a:lvl1pPr lvl="0" algn="ctr" rtl="0">
              <a:lnSpc>
                <a:spcPct val="100000"/>
              </a:lnSpc>
              <a:spcBef>
                <a:spcPts val="0"/>
              </a:spcBef>
              <a:spcAft>
                <a:spcPts val="0"/>
              </a:spcAft>
              <a:buClr>
                <a:srgbClr val="000000"/>
              </a:buClr>
              <a:buSzPts val="3600"/>
              <a:buNone/>
              <a:defRPr sz="3600" b="1">
                <a:solidFill>
                  <a:srgbClr val="000000"/>
                </a:solidFill>
              </a:defRPr>
            </a:lvl1pPr>
            <a:lvl2pPr lvl="1" algn="l" rtl="0">
              <a:lnSpc>
                <a:spcPct val="100000"/>
              </a:lnSpc>
              <a:spcBef>
                <a:spcPts val="0"/>
              </a:spcBef>
              <a:spcAft>
                <a:spcPts val="0"/>
              </a:spcAft>
              <a:buClr>
                <a:srgbClr val="000000"/>
              </a:buClr>
              <a:buSzPts val="3600"/>
              <a:buNone/>
              <a:defRPr sz="3600" b="1">
                <a:solidFill>
                  <a:srgbClr val="000000"/>
                </a:solidFill>
              </a:defRPr>
            </a:lvl2pPr>
            <a:lvl3pPr lvl="2" algn="l" rtl="0">
              <a:lnSpc>
                <a:spcPct val="100000"/>
              </a:lnSpc>
              <a:spcBef>
                <a:spcPts val="0"/>
              </a:spcBef>
              <a:spcAft>
                <a:spcPts val="0"/>
              </a:spcAft>
              <a:buClr>
                <a:srgbClr val="000000"/>
              </a:buClr>
              <a:buSzPts val="3600"/>
              <a:buNone/>
              <a:defRPr sz="3600" b="1">
                <a:solidFill>
                  <a:srgbClr val="000000"/>
                </a:solidFill>
              </a:defRPr>
            </a:lvl3pPr>
            <a:lvl4pPr lvl="3" algn="l" rtl="0">
              <a:lnSpc>
                <a:spcPct val="100000"/>
              </a:lnSpc>
              <a:spcBef>
                <a:spcPts val="0"/>
              </a:spcBef>
              <a:spcAft>
                <a:spcPts val="0"/>
              </a:spcAft>
              <a:buClr>
                <a:srgbClr val="000000"/>
              </a:buClr>
              <a:buSzPts val="3600"/>
              <a:buNone/>
              <a:defRPr sz="3600" b="1">
                <a:solidFill>
                  <a:srgbClr val="000000"/>
                </a:solidFill>
              </a:defRPr>
            </a:lvl4pPr>
            <a:lvl5pPr lvl="4" algn="l" rtl="0">
              <a:lnSpc>
                <a:spcPct val="100000"/>
              </a:lnSpc>
              <a:spcBef>
                <a:spcPts val="0"/>
              </a:spcBef>
              <a:spcAft>
                <a:spcPts val="0"/>
              </a:spcAft>
              <a:buClr>
                <a:srgbClr val="000000"/>
              </a:buClr>
              <a:buSzPts val="3600"/>
              <a:buNone/>
              <a:defRPr sz="3600" b="1">
                <a:solidFill>
                  <a:srgbClr val="000000"/>
                </a:solidFill>
              </a:defRPr>
            </a:lvl5pPr>
            <a:lvl6pPr lvl="5" algn="l" rtl="0">
              <a:lnSpc>
                <a:spcPct val="100000"/>
              </a:lnSpc>
              <a:spcBef>
                <a:spcPts val="0"/>
              </a:spcBef>
              <a:spcAft>
                <a:spcPts val="0"/>
              </a:spcAft>
              <a:buClr>
                <a:srgbClr val="000000"/>
              </a:buClr>
              <a:buSzPts val="3600"/>
              <a:buNone/>
              <a:defRPr sz="3600" b="1">
                <a:solidFill>
                  <a:srgbClr val="000000"/>
                </a:solidFill>
              </a:defRPr>
            </a:lvl6pPr>
            <a:lvl7pPr lvl="6" algn="l" rtl="0">
              <a:lnSpc>
                <a:spcPct val="100000"/>
              </a:lnSpc>
              <a:spcBef>
                <a:spcPts val="0"/>
              </a:spcBef>
              <a:spcAft>
                <a:spcPts val="0"/>
              </a:spcAft>
              <a:buClr>
                <a:srgbClr val="000000"/>
              </a:buClr>
              <a:buSzPts val="3600"/>
              <a:buNone/>
              <a:defRPr sz="3600" b="1">
                <a:solidFill>
                  <a:srgbClr val="000000"/>
                </a:solidFill>
              </a:defRPr>
            </a:lvl7pPr>
            <a:lvl8pPr lvl="7" algn="l" rtl="0">
              <a:lnSpc>
                <a:spcPct val="100000"/>
              </a:lnSpc>
              <a:spcBef>
                <a:spcPts val="0"/>
              </a:spcBef>
              <a:spcAft>
                <a:spcPts val="0"/>
              </a:spcAft>
              <a:buClr>
                <a:srgbClr val="000000"/>
              </a:buClr>
              <a:buSzPts val="3600"/>
              <a:buNone/>
              <a:defRPr sz="3600" b="1">
                <a:solidFill>
                  <a:srgbClr val="000000"/>
                </a:solidFill>
              </a:defRPr>
            </a:lvl8pPr>
            <a:lvl9pPr lvl="8" algn="l" rtl="0">
              <a:lnSpc>
                <a:spcPct val="100000"/>
              </a:lnSpc>
              <a:spcBef>
                <a:spcPts val="0"/>
              </a:spcBef>
              <a:spcAft>
                <a:spcPts val="0"/>
              </a:spcAft>
              <a:buClr>
                <a:srgbClr val="000000"/>
              </a:buClr>
              <a:buSzPts val="3600"/>
              <a:buNone/>
              <a:defRPr sz="3600" b="1">
                <a:solidFill>
                  <a:srgbClr val="000000"/>
                </a:solidFill>
              </a:defRPr>
            </a:lvl9pPr>
          </a:lstStyle>
          <a:p>
            <a:endParaRPr/>
          </a:p>
        </p:txBody>
      </p:sp>
      <p:sp>
        <p:nvSpPr>
          <p:cNvPr id="187" name="Google Shape;187;p14"/>
          <p:cNvSpPr txBox="1">
            <a:spLocks noGrp="1"/>
          </p:cNvSpPr>
          <p:nvPr>
            <p:ph type="body" idx="1"/>
          </p:nvPr>
        </p:nvSpPr>
        <p:spPr>
          <a:xfrm>
            <a:off x="1002900" y="2535725"/>
            <a:ext cx="7138200" cy="1741500"/>
          </a:xfrm>
          <a:prstGeom prst="rect">
            <a:avLst/>
          </a:prstGeom>
          <a:noFill/>
        </p:spPr>
        <p:txBody>
          <a:bodyPr spcFirstLastPara="1" wrap="square" lIns="91425" tIns="91425" rIns="91425" bIns="91425" anchor="t" anchorCtr="0"/>
          <a:lstStyle>
            <a:lvl1pPr marL="457200" lvl="0" indent="-317500" algn="ctr" rtl="0">
              <a:lnSpc>
                <a:spcPct val="115000"/>
              </a:lnSpc>
              <a:spcBef>
                <a:spcPts val="0"/>
              </a:spcBef>
              <a:spcAft>
                <a:spcPts val="0"/>
              </a:spcAft>
              <a:buClr>
                <a:srgbClr val="666666"/>
              </a:buClr>
              <a:buSzPts val="1400"/>
              <a:buChar char="●"/>
              <a:defRPr sz="1400">
                <a:solidFill>
                  <a:srgbClr val="666666"/>
                </a:solidFill>
              </a:defRPr>
            </a:lvl1pPr>
            <a:lvl2pPr marL="914400" lvl="1" indent="-304800" algn="ctr" rtl="0">
              <a:lnSpc>
                <a:spcPct val="115000"/>
              </a:lnSpc>
              <a:spcBef>
                <a:spcPts val="1600"/>
              </a:spcBef>
              <a:spcAft>
                <a:spcPts val="0"/>
              </a:spcAft>
              <a:buClr>
                <a:srgbClr val="666666"/>
              </a:buClr>
              <a:buSzPts val="1200"/>
              <a:buChar char="○"/>
              <a:defRPr sz="1200">
                <a:solidFill>
                  <a:srgbClr val="666666"/>
                </a:solidFill>
              </a:defRPr>
            </a:lvl2pPr>
            <a:lvl3pPr marL="1371600" lvl="2" indent="-304800" algn="ctr" rtl="0">
              <a:lnSpc>
                <a:spcPct val="115000"/>
              </a:lnSpc>
              <a:spcBef>
                <a:spcPts val="1600"/>
              </a:spcBef>
              <a:spcAft>
                <a:spcPts val="0"/>
              </a:spcAft>
              <a:buClr>
                <a:srgbClr val="666666"/>
              </a:buClr>
              <a:buSzPts val="1200"/>
              <a:buChar char="■"/>
              <a:defRPr sz="1200">
                <a:solidFill>
                  <a:srgbClr val="666666"/>
                </a:solidFill>
              </a:defRPr>
            </a:lvl3pPr>
            <a:lvl4pPr marL="1828800" lvl="3" indent="-304800" algn="ctr" rtl="0">
              <a:lnSpc>
                <a:spcPct val="115000"/>
              </a:lnSpc>
              <a:spcBef>
                <a:spcPts val="1600"/>
              </a:spcBef>
              <a:spcAft>
                <a:spcPts val="0"/>
              </a:spcAft>
              <a:buClr>
                <a:srgbClr val="666666"/>
              </a:buClr>
              <a:buSzPts val="1200"/>
              <a:buChar char="●"/>
              <a:defRPr sz="1200">
                <a:solidFill>
                  <a:srgbClr val="666666"/>
                </a:solidFill>
              </a:defRPr>
            </a:lvl4pPr>
            <a:lvl5pPr marL="2286000" lvl="4" indent="-304800" algn="ctr" rtl="0">
              <a:lnSpc>
                <a:spcPct val="115000"/>
              </a:lnSpc>
              <a:spcBef>
                <a:spcPts val="1600"/>
              </a:spcBef>
              <a:spcAft>
                <a:spcPts val="0"/>
              </a:spcAft>
              <a:buClr>
                <a:srgbClr val="666666"/>
              </a:buClr>
              <a:buSzPts val="1200"/>
              <a:buChar char="○"/>
              <a:defRPr sz="1200">
                <a:solidFill>
                  <a:srgbClr val="666666"/>
                </a:solidFill>
              </a:defRPr>
            </a:lvl5pPr>
            <a:lvl6pPr marL="2743200" lvl="5" indent="-304800" algn="ctr" rtl="0">
              <a:lnSpc>
                <a:spcPct val="115000"/>
              </a:lnSpc>
              <a:spcBef>
                <a:spcPts val="1600"/>
              </a:spcBef>
              <a:spcAft>
                <a:spcPts val="0"/>
              </a:spcAft>
              <a:buClr>
                <a:srgbClr val="666666"/>
              </a:buClr>
              <a:buSzPts val="1200"/>
              <a:buChar char="■"/>
              <a:defRPr sz="1200">
                <a:solidFill>
                  <a:srgbClr val="666666"/>
                </a:solidFill>
              </a:defRPr>
            </a:lvl6pPr>
            <a:lvl7pPr marL="3200400" lvl="6" indent="-304800" algn="ctr" rtl="0">
              <a:lnSpc>
                <a:spcPct val="115000"/>
              </a:lnSpc>
              <a:spcBef>
                <a:spcPts val="1600"/>
              </a:spcBef>
              <a:spcAft>
                <a:spcPts val="0"/>
              </a:spcAft>
              <a:buClr>
                <a:srgbClr val="666666"/>
              </a:buClr>
              <a:buSzPts val="1200"/>
              <a:buChar char="●"/>
              <a:defRPr sz="1200">
                <a:solidFill>
                  <a:srgbClr val="666666"/>
                </a:solidFill>
              </a:defRPr>
            </a:lvl7pPr>
            <a:lvl8pPr marL="3657600" lvl="7" indent="-304800" algn="ctr" rtl="0">
              <a:lnSpc>
                <a:spcPct val="115000"/>
              </a:lnSpc>
              <a:spcBef>
                <a:spcPts val="1600"/>
              </a:spcBef>
              <a:spcAft>
                <a:spcPts val="0"/>
              </a:spcAft>
              <a:buClr>
                <a:srgbClr val="666666"/>
              </a:buClr>
              <a:buSzPts val="1200"/>
              <a:buChar char="○"/>
              <a:defRPr sz="1200">
                <a:solidFill>
                  <a:srgbClr val="666666"/>
                </a:solidFill>
              </a:defRPr>
            </a:lvl8pPr>
            <a:lvl9pPr marL="4114800" lvl="8" indent="-304800" algn="ctr" rtl="0">
              <a:lnSpc>
                <a:spcPct val="115000"/>
              </a:lnSpc>
              <a:spcBef>
                <a:spcPts val="1600"/>
              </a:spcBef>
              <a:spcAft>
                <a:spcPts val="1600"/>
              </a:spcAft>
              <a:buClr>
                <a:srgbClr val="666666"/>
              </a:buClr>
              <a:buSzPts val="1200"/>
              <a:buChar char="■"/>
              <a:defRPr sz="1200">
                <a:solidFill>
                  <a:srgbClr val="666666"/>
                </a:solidFill>
              </a:defRPr>
            </a:lvl9pPr>
          </a:lstStyle>
          <a:p>
            <a:endParaRPr/>
          </a:p>
        </p:txBody>
      </p:sp>
      <p:sp>
        <p:nvSpPr>
          <p:cNvPr id="188" name="Google Shape;188;p14"/>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rtl="0">
              <a:lnSpc>
                <a:spcPct val="100000"/>
              </a:lnSpc>
              <a:spcAft>
                <a:spcPts val="0"/>
              </a:spcAft>
              <a:buNone/>
              <a:defRPr sz="1000">
                <a:solidFill>
                  <a:srgbClr val="666666"/>
                </a:solidFill>
              </a:defRPr>
            </a:lvl1pPr>
            <a:lvl2pPr lvl="1" algn="r" rtl="0">
              <a:lnSpc>
                <a:spcPct val="100000"/>
              </a:lnSpc>
              <a:spcAft>
                <a:spcPts val="0"/>
              </a:spcAft>
              <a:buNone/>
              <a:defRPr sz="1000">
                <a:solidFill>
                  <a:srgbClr val="666666"/>
                </a:solidFill>
              </a:defRPr>
            </a:lvl2pPr>
            <a:lvl3pPr lvl="2" algn="r" rtl="0">
              <a:lnSpc>
                <a:spcPct val="100000"/>
              </a:lnSpc>
              <a:spcAft>
                <a:spcPts val="0"/>
              </a:spcAft>
              <a:buNone/>
              <a:defRPr sz="1000">
                <a:solidFill>
                  <a:srgbClr val="666666"/>
                </a:solidFill>
              </a:defRPr>
            </a:lvl3pPr>
            <a:lvl4pPr lvl="3" algn="r" rtl="0">
              <a:lnSpc>
                <a:spcPct val="100000"/>
              </a:lnSpc>
              <a:spcAft>
                <a:spcPts val="0"/>
              </a:spcAft>
              <a:buNone/>
              <a:defRPr sz="1000">
                <a:solidFill>
                  <a:srgbClr val="666666"/>
                </a:solidFill>
              </a:defRPr>
            </a:lvl4pPr>
            <a:lvl5pPr lvl="4" algn="r" rtl="0">
              <a:lnSpc>
                <a:spcPct val="100000"/>
              </a:lnSpc>
              <a:spcAft>
                <a:spcPts val="0"/>
              </a:spcAft>
              <a:buNone/>
              <a:defRPr sz="1000">
                <a:solidFill>
                  <a:srgbClr val="666666"/>
                </a:solidFill>
              </a:defRPr>
            </a:lvl5pPr>
            <a:lvl6pPr lvl="5" algn="r" rtl="0">
              <a:lnSpc>
                <a:spcPct val="100000"/>
              </a:lnSpc>
              <a:spcAft>
                <a:spcPts val="0"/>
              </a:spcAft>
              <a:buNone/>
              <a:defRPr sz="1000">
                <a:solidFill>
                  <a:srgbClr val="666666"/>
                </a:solidFill>
              </a:defRPr>
            </a:lvl6pPr>
            <a:lvl7pPr lvl="6" algn="r" rtl="0">
              <a:lnSpc>
                <a:spcPct val="100000"/>
              </a:lnSpc>
              <a:spcAft>
                <a:spcPts val="0"/>
              </a:spcAft>
              <a:buNone/>
              <a:defRPr sz="1000">
                <a:solidFill>
                  <a:srgbClr val="666666"/>
                </a:solidFill>
              </a:defRPr>
            </a:lvl7pPr>
            <a:lvl8pPr lvl="7" algn="r" rtl="0">
              <a:lnSpc>
                <a:spcPct val="100000"/>
              </a:lnSpc>
              <a:spcAft>
                <a:spcPts val="0"/>
              </a:spcAft>
              <a:buNone/>
              <a:defRPr sz="1000">
                <a:solidFill>
                  <a:srgbClr val="666666"/>
                </a:solidFill>
              </a:defRPr>
            </a:lvl8pPr>
            <a:lvl9pPr lvl="8" algn="r" rtl="0">
              <a:lnSpc>
                <a:spcPct val="100000"/>
              </a:lnSpc>
              <a:spcAft>
                <a:spcPts val="0"/>
              </a:spcAft>
              <a:buNone/>
              <a:defRPr sz="1000">
                <a:solidFill>
                  <a:srgbClr val="666666"/>
                </a:solidFill>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Click to edit Master title style</a:t>
            </a:r>
          </a:p>
        </p:txBody>
      </p:sp>
      <p:sp>
        <p:nvSpPr>
          <p:cNvPr id="3" name="Content Placeholder 2"/>
          <p:cNvSpPr>
            <a:spLocks noGrp="1"/>
          </p:cNvSpPr>
          <p:nvPr>
            <p:ph idx="1"/>
          </p:nvPr>
        </p:nvSpPr>
        <p:spPr/>
        <p:txBody>
          <a:body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p>
        </p:txBody>
      </p:sp>
      <p:sp>
        <p:nvSpPr>
          <p:cNvPr id="4" name="Rectangle 4"/>
          <p:cNvSpPr>
            <a:spLocks noGrp="1" noChangeArrowheads="1"/>
          </p:cNvSpPr>
          <p:nvPr>
            <p:ph type="dt" sz="half" idx="10"/>
          </p:nvPr>
        </p:nvSpPr>
        <p:spPr>
          <a:xfrm>
            <a:off x="457200" y="4683919"/>
            <a:ext cx="2133600" cy="357188"/>
          </a:xfrm>
          <a:prstGeom prst="rect">
            <a:avLst/>
          </a:prstGeom>
          <a:ln/>
        </p:spPr>
        <p:txBody>
          <a:bodyPr/>
          <a:lstStyle>
            <a:lvl1pPr>
              <a:defRPr/>
            </a:lvl1pPr>
          </a:lstStyle>
          <a:p>
            <a:pPr>
              <a:defRPr/>
            </a:pPr>
            <a:endParaRPr lang="pl-PL" dirty="0"/>
          </a:p>
        </p:txBody>
      </p:sp>
      <p:sp>
        <p:nvSpPr>
          <p:cNvPr id="5" name="Rectangle 5"/>
          <p:cNvSpPr>
            <a:spLocks noGrp="1" noChangeArrowheads="1"/>
          </p:cNvSpPr>
          <p:nvPr>
            <p:ph type="ftr" sz="quarter" idx="11"/>
          </p:nvPr>
        </p:nvSpPr>
        <p:spPr>
          <a:xfrm>
            <a:off x="3124200" y="4683919"/>
            <a:ext cx="2895600" cy="357188"/>
          </a:xfrm>
          <a:prstGeom prst="rect">
            <a:avLst/>
          </a:prstGeom>
          <a:ln/>
        </p:spPr>
        <p:txBody>
          <a:bodyPr/>
          <a:lstStyle>
            <a:lvl1pPr>
              <a:defRPr/>
            </a:lvl1pPr>
          </a:lstStyle>
          <a:p>
            <a:pPr>
              <a:defRPr/>
            </a:pPr>
            <a:endParaRPr lang="pl-PL" dirty="0"/>
          </a:p>
        </p:txBody>
      </p:sp>
      <p:sp>
        <p:nvSpPr>
          <p:cNvPr id="6" name="Rectangle 6"/>
          <p:cNvSpPr>
            <a:spLocks noGrp="1" noChangeArrowheads="1"/>
          </p:cNvSpPr>
          <p:nvPr>
            <p:ph type="sldNum" sz="quarter" idx="12"/>
          </p:nvPr>
        </p:nvSpPr>
        <p:spPr>
          <a:ln/>
        </p:spPr>
        <p:txBody>
          <a:bodyPr/>
          <a:lstStyle>
            <a:lvl1pPr>
              <a:defRPr/>
            </a:lvl1pPr>
          </a:lstStyle>
          <a:p>
            <a:fld id="{DD1EC2D8-83AA-4507-A1D9-438A542F44C9}" type="slidenum">
              <a:rPr lang="pl-PL"/>
              <a:pPr/>
              <a:t>‹#›</a:t>
            </a:fld>
            <a:endParaRPr lang="pl-PL" dirty="0"/>
          </a:p>
        </p:txBody>
      </p:sp>
    </p:spTree>
    <p:extLst>
      <p:ext uri="{BB962C8B-B14F-4D97-AF65-F5344CB8AC3E}">
        <p14:creationId xmlns:p14="http://schemas.microsoft.com/office/powerpoint/2010/main" val="2249405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s"/>
              <a:t>‹#›</a:t>
            </a:fld>
            <a:endParaRPr dirty="0"/>
          </a:p>
        </p:txBody>
      </p:sp>
    </p:spTree>
  </p:cSld>
  <p:clrMap bg1="lt1" tx1="dk1" bg2="dk2"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58" r:id="rId6"/>
    <p:sldLayoutId id="2147483659" r:id="rId7"/>
    <p:sldLayoutId id="2147483660" r:id="rId8"/>
    <p:sldLayoutId id="2147483662"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5"/>
          <p:cNvSpPr txBox="1">
            <a:spLocks noGrp="1"/>
          </p:cNvSpPr>
          <p:nvPr>
            <p:ph type="ctrTitle"/>
          </p:nvPr>
        </p:nvSpPr>
        <p:spPr>
          <a:xfrm>
            <a:off x="920675" y="2015800"/>
            <a:ext cx="3863976" cy="64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dirty="0">
              <a:latin typeface="EB Garamond"/>
              <a:ea typeface="EB Garamond"/>
              <a:cs typeface="EB Garamond"/>
              <a:sym typeface="EB Garamond"/>
            </a:endParaRPr>
          </a:p>
          <a:p>
            <a:pPr marL="0" lvl="0" indent="0" algn="l" rtl="0">
              <a:spcBef>
                <a:spcPts val="0"/>
              </a:spcBef>
              <a:spcAft>
                <a:spcPts val="0"/>
              </a:spcAft>
              <a:buClr>
                <a:schemeClr val="dk1"/>
              </a:buClr>
              <a:buSzPts val="1100"/>
              <a:buFont typeface="Arial"/>
              <a:buNone/>
            </a:pPr>
            <a:r>
              <a:rPr lang="es" sz="2400" b="0">
                <a:latin typeface="Cambria"/>
                <a:ea typeface="Cambria"/>
                <a:cs typeface="Cambria"/>
                <a:sym typeface="Cambria"/>
              </a:rPr>
              <a:t>ARTCademy</a:t>
            </a:r>
            <a:endParaRPr sz="2400" b="0" dirty="0">
              <a:latin typeface="Cambria"/>
              <a:ea typeface="Cambria"/>
              <a:cs typeface="Cambria"/>
              <a:sym typeface="Cambria"/>
            </a:endParaRPr>
          </a:p>
          <a:p>
            <a:pPr marL="0" lvl="0" indent="0" algn="l" rtl="0">
              <a:spcBef>
                <a:spcPts val="0"/>
              </a:spcBef>
              <a:spcAft>
                <a:spcPts val="0"/>
              </a:spcAft>
              <a:buClr>
                <a:schemeClr val="dk1"/>
              </a:buClr>
              <a:buSzPts val="1100"/>
              <a:buFont typeface="Arial"/>
              <a:buNone/>
            </a:pPr>
            <a:r>
              <a:rPr lang="es" sz="2400" b="0">
                <a:solidFill>
                  <a:srgbClr val="E06666"/>
                </a:solidFill>
                <a:latin typeface="Cambria"/>
                <a:ea typeface="Cambria"/>
                <a:cs typeface="Cambria"/>
                <a:sym typeface="Cambria"/>
              </a:rPr>
              <a:t>“Arts and Crafts Academy”</a:t>
            </a:r>
            <a:endParaRPr sz="2400" dirty="0">
              <a:solidFill>
                <a:srgbClr val="E06666"/>
              </a:solidFill>
              <a:latin typeface="Cambria"/>
              <a:ea typeface="Cambria"/>
              <a:cs typeface="Cambria"/>
              <a:sym typeface="Cambria"/>
            </a:endParaRPr>
          </a:p>
        </p:txBody>
      </p:sp>
      <p:sp>
        <p:nvSpPr>
          <p:cNvPr id="194" name="Google Shape;194;p15"/>
          <p:cNvSpPr txBox="1">
            <a:spLocks noGrp="1"/>
          </p:cNvSpPr>
          <p:nvPr>
            <p:ph type="subTitle" idx="1"/>
          </p:nvPr>
        </p:nvSpPr>
        <p:spPr>
          <a:xfrm>
            <a:off x="920675" y="2740325"/>
            <a:ext cx="4976100" cy="1528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dirty="0">
              <a:solidFill>
                <a:srgbClr val="595959"/>
              </a:solidFill>
              <a:latin typeface="Cambria"/>
              <a:ea typeface="Cambria"/>
              <a:cs typeface="Cambria"/>
              <a:sym typeface="Cambria"/>
            </a:endParaRPr>
          </a:p>
          <a:p>
            <a:pPr marL="0" lvl="0" indent="0" algn="l" rtl="0">
              <a:lnSpc>
                <a:spcPct val="115000"/>
              </a:lnSpc>
              <a:spcBef>
                <a:spcPts val="0"/>
              </a:spcBef>
              <a:spcAft>
                <a:spcPts val="0"/>
              </a:spcAft>
              <a:buNone/>
            </a:pPr>
            <a:endParaRPr dirty="0">
              <a:solidFill>
                <a:srgbClr val="595959"/>
              </a:solidFill>
              <a:latin typeface="Cambria"/>
              <a:ea typeface="Cambria"/>
              <a:cs typeface="Cambria"/>
              <a:sym typeface="Cambria"/>
            </a:endParaRPr>
          </a:p>
          <a:p>
            <a:pPr marL="0" lvl="0" indent="0" algn="l" rtl="0">
              <a:spcBef>
                <a:spcPts val="0"/>
              </a:spcBef>
              <a:spcAft>
                <a:spcPts val="0"/>
              </a:spcAft>
              <a:buNone/>
            </a:pPr>
            <a:endParaRPr dirty="0">
              <a:solidFill>
                <a:srgbClr val="595959"/>
              </a:solidFill>
              <a:latin typeface="Cambria"/>
              <a:ea typeface="Cambria"/>
              <a:cs typeface="Cambria"/>
              <a:sym typeface="Cambria"/>
            </a:endParaRPr>
          </a:p>
          <a:p>
            <a:pPr marL="0" lvl="0" indent="0" algn="l" rtl="0">
              <a:spcBef>
                <a:spcPts val="0"/>
              </a:spcBef>
              <a:spcAft>
                <a:spcPts val="0"/>
              </a:spcAft>
              <a:buNone/>
            </a:pPr>
            <a:endParaRPr sz="1600" dirty="0">
              <a:solidFill>
                <a:srgbClr val="595959"/>
              </a:solidFill>
              <a:latin typeface="EB Garamond Medium"/>
              <a:ea typeface="EB Garamond Medium"/>
              <a:cs typeface="EB Garamond Medium"/>
              <a:sym typeface="EB Garamond Medium"/>
            </a:endParaRPr>
          </a:p>
          <a:p>
            <a:pPr marL="0" lvl="0" indent="0" algn="l" rtl="0">
              <a:spcBef>
                <a:spcPts val="0"/>
              </a:spcBef>
              <a:spcAft>
                <a:spcPts val="0"/>
              </a:spcAft>
              <a:buNone/>
            </a:pPr>
            <a:endParaRPr sz="1200" dirty="0">
              <a:solidFill>
                <a:srgbClr val="595959"/>
              </a:solidFill>
            </a:endParaRPr>
          </a:p>
          <a:p>
            <a:pPr marL="0" lvl="0" indent="0" algn="l" rtl="0">
              <a:lnSpc>
                <a:spcPct val="115000"/>
              </a:lnSpc>
              <a:spcBef>
                <a:spcPts val="0"/>
              </a:spcBef>
              <a:spcAft>
                <a:spcPts val="0"/>
              </a:spcAft>
              <a:buNone/>
            </a:pPr>
            <a:endParaRPr dirty="0">
              <a:latin typeface="Cambria"/>
              <a:ea typeface="Cambria"/>
              <a:cs typeface="Cambria"/>
              <a:sym typeface="Cambria"/>
            </a:endParaRPr>
          </a:p>
          <a:p>
            <a:pPr marL="0" lvl="0" indent="0" algn="l" rtl="0">
              <a:lnSpc>
                <a:spcPct val="115000"/>
              </a:lnSpc>
              <a:spcBef>
                <a:spcPts val="0"/>
              </a:spcBef>
              <a:spcAft>
                <a:spcPts val="0"/>
              </a:spcAft>
              <a:buClr>
                <a:schemeClr val="dk1"/>
              </a:buClr>
              <a:buSzPts val="1100"/>
              <a:buFont typeface="Arial"/>
              <a:buNone/>
            </a:pPr>
            <a:endParaRPr dirty="0">
              <a:latin typeface="Cambria"/>
              <a:ea typeface="Cambria"/>
              <a:cs typeface="Cambria"/>
              <a:sym typeface="Cambria"/>
            </a:endParaRPr>
          </a:p>
          <a:p>
            <a:pPr marL="0" lvl="0" indent="0" algn="l" rtl="0">
              <a:spcBef>
                <a:spcPts val="0"/>
              </a:spcBef>
              <a:spcAft>
                <a:spcPts val="0"/>
              </a:spcAft>
              <a:buNone/>
            </a:pPr>
            <a:endParaRPr dirty="0">
              <a:latin typeface="Cambria"/>
              <a:ea typeface="Cambria"/>
              <a:cs typeface="Cambria"/>
              <a:sym typeface="Cambria"/>
            </a:endParaRPr>
          </a:p>
          <a:p>
            <a:pPr marL="0" lvl="0" indent="0" algn="l" rtl="0">
              <a:spcBef>
                <a:spcPts val="0"/>
              </a:spcBef>
              <a:spcAft>
                <a:spcPts val="0"/>
              </a:spcAft>
              <a:buNone/>
            </a:pPr>
            <a:endParaRPr sz="1600" dirty="0">
              <a:latin typeface="EB Garamond Medium"/>
              <a:ea typeface="EB Garamond Medium"/>
              <a:cs typeface="EB Garamond Medium"/>
              <a:sym typeface="EB Garamond Medium"/>
            </a:endParaRPr>
          </a:p>
          <a:p>
            <a:pPr marL="0" lvl="0" indent="0" algn="l" rtl="0">
              <a:spcBef>
                <a:spcPts val="0"/>
              </a:spcBef>
              <a:spcAft>
                <a:spcPts val="0"/>
              </a:spcAft>
              <a:buNone/>
            </a:pPr>
            <a:endParaRPr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pl-PL" dirty="0" smtClean="0">
                <a:solidFill>
                  <a:srgbClr val="F24F4F"/>
                </a:solidFill>
                <a:latin typeface="Cambria" panose="02040503050406030204" pitchFamily="18" charset="0"/>
              </a:rPr>
              <a:t>Zalety grupowego podejmowania decyzji</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lvl="0"/>
            <a:r>
              <a:rPr lang="pl-PL" sz="1600" dirty="0"/>
              <a:t>Grupowe podejmowanie decyzji wykorzystuje różnorodne zalety i wiedzę członków zespołu. Korzystając z unikalnych cechy członków grupy, zwiększa się szansa na wygenerowanie większej liczby alternatyw, które dodatkowo są bardziej dopracowane niż gdyby robiła to jedna osoba. W konsekwencji rośnie szansa na to, że wygenerowane przez grupę rozwiązanie będzie lepsze niż decyzja podjęta przez jednostkę.</a:t>
            </a:r>
          </a:p>
          <a:p>
            <a:pPr lvl="0"/>
            <a:r>
              <a:rPr lang="pl-PL" sz="1600" dirty="0"/>
              <a:t>Grupowe podejmowanie decyzji zwiększa poziom zrozumienia i akceptacji dla wybranego wariantu, jako że osoby których ta decyzja będzie bezpośrednio dotyczyć często mają swój wkład w wybór konkretnej opcji. Poczucie współodpowiedzialności za wybór kierunku działania zwiększa te z zaangażowanie i znacząco poprawia szanse na pomyślne wdrożenie rozwiązania.</a:t>
            </a:r>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5096214" cy="276999"/>
          </a:xfrm>
          <a:prstGeom prst="rect">
            <a:avLst/>
          </a:prstGeom>
          <a:noFill/>
        </p:spPr>
        <p:txBody>
          <a:bodyPr wrap="square" rtlCol="0">
            <a:spAutoFit/>
          </a:bodyPr>
          <a:lstStyle/>
          <a:p>
            <a:r>
              <a:rPr lang="pl-PL" sz="1200" dirty="0" smtClean="0"/>
              <a:t>CZEŚĆ 4</a:t>
            </a:r>
            <a:r>
              <a:rPr lang="en-US" sz="1200" dirty="0" smtClean="0"/>
              <a:t>. </a:t>
            </a:r>
            <a:r>
              <a:rPr lang="pl-PL" sz="1200" dirty="0" smtClean="0"/>
              <a:t>INDYWIDUALNE </a:t>
            </a:r>
            <a:r>
              <a:rPr lang="pl-PL" sz="1200" dirty="0"/>
              <a:t>I GRUPOWE PODEJMOWANIE DECYZJI</a:t>
            </a:r>
            <a:endParaRPr lang="es-ES" sz="1200" dirty="0"/>
          </a:p>
        </p:txBody>
      </p:sp>
    </p:spTree>
    <p:extLst>
      <p:ext uri="{BB962C8B-B14F-4D97-AF65-F5344CB8AC3E}">
        <p14:creationId xmlns:p14="http://schemas.microsoft.com/office/powerpoint/2010/main" val="452051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pl-PL" dirty="0" smtClean="0">
                <a:solidFill>
                  <a:srgbClr val="F24F4F"/>
                </a:solidFill>
                <a:latin typeface="Cambria" panose="02040503050406030204" pitchFamily="18" charset="0"/>
              </a:rPr>
              <a:t>Wady grupowego </a:t>
            </a:r>
            <a:r>
              <a:rPr lang="pl-PL" dirty="0">
                <a:solidFill>
                  <a:srgbClr val="F24F4F"/>
                </a:solidFill>
                <a:latin typeface="Cambria" panose="02040503050406030204" pitchFamily="18" charset="0"/>
              </a:rPr>
              <a:t>podejmowania decyzji</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931334"/>
            <a:ext cx="8520600" cy="3659936"/>
          </a:xfrm>
        </p:spPr>
        <p:txBody>
          <a:bodyPr/>
          <a:lstStyle/>
          <a:p>
            <a:pPr lvl="0">
              <a:lnSpc>
                <a:spcPct val="150000"/>
              </a:lnSpc>
            </a:pPr>
            <a:r>
              <a:rPr lang="pl-PL" sz="1200" dirty="0" smtClean="0"/>
              <a:t>Grupowe </a:t>
            </a:r>
            <a:r>
              <a:rPr lang="pl-PL" sz="1200" dirty="0"/>
              <a:t>podejmowanie decyzji jest zwykle bardziej czasochłonne niż w sytuacji, gdy decyzję podejmuje się indywidualnie. W związku z tym czasami trudno skorzystać z walorów grupowej pracy nad problemem, zwłaszcza gdy liczy się szybka decyzja. </a:t>
            </a:r>
          </a:p>
          <a:p>
            <a:pPr lvl="0">
              <a:lnSpc>
                <a:spcPct val="150000"/>
              </a:lnSpc>
            </a:pPr>
            <a:r>
              <a:rPr lang="pl-PL" sz="1200" dirty="0" smtClean="0"/>
              <a:t>Jednym </a:t>
            </a:r>
            <a:r>
              <a:rPr lang="pl-PL" sz="1200" dirty="0"/>
              <a:t>z najczęściej wskazywanych problemów jest tzw. myślenie grupowe. Syndrom myślenia grupowego pojawia się wtedy, gdy członkowie grupy czują presję aby nie zaburzać wrażenia jednomyślności i konieczność akceptacji dominującej w grupie opinii. Poglądy odmienne są odrzucane, a alternatywne sposoby działania nie są odpowiednio dokładnie analizowane.</a:t>
            </a:r>
          </a:p>
          <a:p>
            <a:pPr lvl="0">
              <a:lnSpc>
                <a:spcPct val="150000"/>
              </a:lnSpc>
            </a:pPr>
            <a:r>
              <a:rPr lang="pl-PL" sz="1200" dirty="0" smtClean="0"/>
              <a:t>Polaryzacja </a:t>
            </a:r>
            <a:r>
              <a:rPr lang="pl-PL" sz="1200" dirty="0"/>
              <a:t>grupowa to kolejny proces, który stanowi ograniczenie dla grupowego podejmowania decyzji. Charakteryzuje się ona tendencja do podejmowania bardziej ekstremalnych decyzji, niż byłyby skłonne podjąć ludzie decydując indywidualnie. Zjawisko to pojawia się, ponieważ w grupie poczucie odpowiedzialności za decyzje rozmywa się, co zachęca do podejmowania skrajnych decyzji.</a:t>
            </a:r>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5023642" cy="276999"/>
          </a:xfrm>
          <a:prstGeom prst="rect">
            <a:avLst/>
          </a:prstGeom>
          <a:noFill/>
        </p:spPr>
        <p:txBody>
          <a:bodyPr wrap="square" rtlCol="0">
            <a:spAutoFit/>
          </a:bodyPr>
          <a:lstStyle/>
          <a:p>
            <a:r>
              <a:rPr lang="pl-PL" sz="1200" dirty="0"/>
              <a:t>CZEŚĆ 4. INDYWIDUALNE I GRUPOWE PODEJMOWANIE DECYZJI</a:t>
            </a:r>
          </a:p>
        </p:txBody>
      </p:sp>
    </p:spTree>
    <p:extLst>
      <p:ext uri="{BB962C8B-B14F-4D97-AF65-F5344CB8AC3E}">
        <p14:creationId xmlns:p14="http://schemas.microsoft.com/office/powerpoint/2010/main" val="1174256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pl-PL" dirty="0" smtClean="0">
                <a:solidFill>
                  <a:srgbClr val="F24F4F"/>
                </a:solidFill>
                <a:latin typeface="Cambria" panose="02040503050406030204" pitchFamily="18" charset="0"/>
              </a:rPr>
              <a:t>Zalety indywidualnego podejmowania decyzji</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00068"/>
            <a:ext cx="8520600" cy="3591201"/>
          </a:xfrm>
        </p:spPr>
        <p:txBody>
          <a:bodyPr/>
          <a:lstStyle/>
          <a:p>
            <a:pPr lvl="0"/>
            <a:r>
              <a:rPr lang="pl-PL" dirty="0" smtClean="0"/>
              <a:t>Jednostki </a:t>
            </a:r>
            <a:r>
              <a:rPr lang="pl-PL" dirty="0"/>
              <a:t>zazwyczaj podejmują decyzje szybciej niż grupa, w której poszczególni członkowie mają własne zadanie i chcą je przeforsować. Już samo zwołanie zespołu i organizacja sesji decyzyjnej zajmuje sporo czasu.</a:t>
            </a:r>
          </a:p>
          <a:p>
            <a:pPr lvl="0"/>
            <a:r>
              <a:rPr lang="pl-PL" dirty="0" smtClean="0"/>
              <a:t>Jednostkom </a:t>
            </a:r>
            <a:r>
              <a:rPr lang="pl-PL" dirty="0"/>
              <a:t>trudniej jest uchylić się od odpowiedzialności za decyzje, łatwiej ich też rozliczyć z efektów. W grupie znacznie trudniej wskazać osobę odpowiedzialną za błędnie podjętą decyzję.</a:t>
            </a:r>
          </a:p>
          <a:p>
            <a:pPr lvl="0"/>
            <a:r>
              <a:rPr lang="pl-PL" dirty="0" smtClean="0"/>
              <a:t>Indywidualne </a:t>
            </a:r>
            <a:r>
              <a:rPr lang="pl-PL" dirty="0"/>
              <a:t>podejmowanie decyzji oszczędza zasoby: czas, pieniądze itp. </a:t>
            </a:r>
          </a:p>
          <a:p>
            <a:pPr lvl="0"/>
            <a:r>
              <a:rPr lang="pl-PL" dirty="0" smtClean="0"/>
              <a:t>Indywidualne </a:t>
            </a:r>
            <a:r>
              <a:rPr lang="pl-PL" dirty="0"/>
              <a:t>decyzje są bardziej zogniskowane na faktach i racjonalne niż decyzje grupowe.</a:t>
            </a:r>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5001871" cy="276999"/>
          </a:xfrm>
          <a:prstGeom prst="rect">
            <a:avLst/>
          </a:prstGeom>
          <a:noFill/>
        </p:spPr>
        <p:txBody>
          <a:bodyPr wrap="square" rtlCol="0">
            <a:spAutoFit/>
          </a:bodyPr>
          <a:lstStyle/>
          <a:p>
            <a:pPr lvl="0"/>
            <a:r>
              <a:rPr lang="pl-PL" sz="1200" dirty="0"/>
              <a:t>CZEŚĆ 4. INDYWIDUALNE I GRUPOWE PODEJMOWANIE DECYZJI</a:t>
            </a:r>
          </a:p>
        </p:txBody>
      </p:sp>
    </p:spTree>
    <p:extLst>
      <p:ext uri="{BB962C8B-B14F-4D97-AF65-F5344CB8AC3E}">
        <p14:creationId xmlns:p14="http://schemas.microsoft.com/office/powerpoint/2010/main" val="4277004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pl-PL" dirty="0" smtClean="0">
                <a:solidFill>
                  <a:srgbClr val="F24F4F"/>
                </a:solidFill>
                <a:latin typeface="Cambria" panose="02040503050406030204" pitchFamily="18" charset="0"/>
              </a:rPr>
              <a:t>Wady indywidualnego podejmowania decyzji</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lvl="0"/>
            <a:r>
              <a:rPr lang="pl-PL" sz="1600" dirty="0"/>
              <a:t>Grupa zazwyczaj jest w stanie zebrać większą ilość informacji na potrzeby procesu decyzyjnego niż jednostki. </a:t>
            </a:r>
          </a:p>
          <a:p>
            <a:pPr lvl="0"/>
            <a:r>
              <a:rPr lang="pl-PL" sz="1600" dirty="0"/>
              <a:t>Jednostka podejmując decyzje opiera się wyłącznie na swoim punkcie widzenia problemu i własnej intuicji. Przewagą grupy jest to, że każdy z jej członków dokłada kolejną perspektywę i inny sposób patrzenia na wyzwanie, co zwykle skutkuje pojęciem bardziej przemyślanej, a co za tym idzie lepszej decyzji.</a:t>
            </a:r>
          </a:p>
          <a:p>
            <a:pPr lvl="0"/>
            <a:r>
              <a:rPr lang="pl-PL" sz="1600" dirty="0"/>
              <a:t>Grupowe podejmowanie decyzji często prowadzi do odkrycia ukrytych talentów i kompetencji członków organizacji. </a:t>
            </a:r>
          </a:p>
          <a:p>
            <a:pPr lvl="0"/>
            <a:r>
              <a:rPr lang="pl-PL" sz="1600" dirty="0"/>
              <a:t>Jednostce trudniej jest  w procesie decyzyjnym uwzględnić oczekiwania i interesy każdego zainteresowanego. W grupie zaś łatwiej zapewnić reprezentację poszczególnych interesariuszy.</a:t>
            </a:r>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5059928" cy="276999"/>
          </a:xfrm>
          <a:prstGeom prst="rect">
            <a:avLst/>
          </a:prstGeom>
          <a:noFill/>
        </p:spPr>
        <p:txBody>
          <a:bodyPr wrap="square" rtlCol="0">
            <a:spAutoFit/>
          </a:bodyPr>
          <a:lstStyle/>
          <a:p>
            <a:pPr lvl="0"/>
            <a:r>
              <a:rPr lang="pl-PL" sz="1200" dirty="0"/>
              <a:t>CZEŚĆ 4. INDYWIDUALNE I GRUPOWE PODEJMOWANIE DECYZJI</a:t>
            </a:r>
          </a:p>
        </p:txBody>
      </p:sp>
    </p:spTree>
    <p:extLst>
      <p:ext uri="{BB962C8B-B14F-4D97-AF65-F5344CB8AC3E}">
        <p14:creationId xmlns:p14="http://schemas.microsoft.com/office/powerpoint/2010/main" val="1319265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2"/>
            <a:r>
              <a:rPr lang="en-GB" dirty="0">
                <a:solidFill>
                  <a:srgbClr val="F24F4F"/>
                </a:solidFill>
                <a:latin typeface="Cambria" panose="02040503050406030204" pitchFamily="18" charset="0"/>
              </a:rPr>
              <a:t>1.5.1.	</a:t>
            </a:r>
            <a:r>
              <a:rPr lang="en-GB" dirty="0" err="1">
                <a:solidFill>
                  <a:srgbClr val="F24F4F"/>
                </a:solidFill>
                <a:latin typeface="Cambria" panose="02040503050406030204" pitchFamily="18" charset="0"/>
              </a:rPr>
              <a:t>Etyczne</a:t>
            </a:r>
            <a:r>
              <a:rPr lang="en-GB" dirty="0">
                <a:solidFill>
                  <a:srgbClr val="F24F4F"/>
                </a:solidFill>
                <a:latin typeface="Cambria" panose="02040503050406030204" pitchFamily="18" charset="0"/>
              </a:rPr>
              <a:t> </a:t>
            </a:r>
            <a:r>
              <a:rPr lang="en-GB" dirty="0" err="1" smtClean="0">
                <a:solidFill>
                  <a:srgbClr val="F24F4F"/>
                </a:solidFill>
                <a:latin typeface="Cambria" panose="02040503050406030204" pitchFamily="18" charset="0"/>
              </a:rPr>
              <a:t>decydowanie</a:t>
            </a:r>
            <a:r>
              <a:rPr lang="pl-PL" dirty="0" smtClean="0">
                <a:solidFill>
                  <a:srgbClr val="F24F4F"/>
                </a:solidFill>
                <a:latin typeface="Cambria" panose="02040503050406030204" pitchFamily="18" charset="0"/>
              </a:rPr>
              <a:t> i wnioskowanie</a:t>
            </a:r>
            <a:endParaRPr lang="es-ES"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26690" y="1047543"/>
            <a:ext cx="8157743" cy="3416400"/>
          </a:xfrm>
        </p:spPr>
        <p:txBody>
          <a:bodyPr/>
          <a:lstStyle/>
          <a:p>
            <a:r>
              <a:rPr lang="pl-PL" sz="1400" dirty="0"/>
              <a:t>Etyczna decyzja jest kojarzona z wyborem pomiędzy tym co jest właściwe a niewłaściwe. O etycznej decyzji mówimy wtedy, gdy jednostka reagując na daną sytuację bierze pod uwagę wartości i rozpatruje decyzje w kategoriach dobra i złą, a nie tylko kosztów i zysków. To znaczy, że bierze pod uwagę aspekty moralne decyzji. </a:t>
            </a:r>
            <a:endParaRPr lang="pl-PL" sz="1400" dirty="0" smtClean="0"/>
          </a:p>
          <a:p>
            <a:r>
              <a:rPr lang="pl-PL" sz="1400" dirty="0" smtClean="0"/>
              <a:t>Etyczne wnioskowanie to zdolność </a:t>
            </a:r>
            <a:r>
              <a:rPr lang="pl-PL" sz="1400" dirty="0"/>
              <a:t>do oceny, czy coś jest dobre, czy złe, wymaga podstawowej wiedzy na temat sposobu dokonywania takiego wartościowania (wnioskowanie etyczne) oraz namysłu nad kryteriami, do których odwołujemy się przy tego typu ocenie</a:t>
            </a:r>
            <a:r>
              <a:rPr lang="pl-PL" sz="1400" dirty="0" smtClean="0"/>
              <a:t>.</a:t>
            </a:r>
            <a:endParaRPr lang="en-US" sz="1400" dirty="0"/>
          </a:p>
          <a:p>
            <a:r>
              <a:rPr lang="pl-PL" sz="1400" dirty="0"/>
              <a:t>Istnieją dwa główne podejścia etyczne, które próbują sprecyzować i ustalić reguły i zasady moralne: utylitaryzm (zwany także </a:t>
            </a:r>
            <a:r>
              <a:rPr lang="pl-PL" sz="1400" dirty="0" err="1"/>
              <a:t>konsekwencjalizmem</a:t>
            </a:r>
            <a:r>
              <a:rPr lang="pl-PL" sz="1400" dirty="0"/>
              <a:t>) i etyka deontologiczna. Utylitaryzm to teoria, która stwierdza, że tylko jedna rzecz - użyteczność - ma znaczenie dla decyzji etycznych. Opcja zapewniająca największą użyteczność jest jedyną opcją etyczną. Deontolodzy uważają, że wszystko powinno być podporządkowane obowiązkowi. Obowiązek to odpowiedzialność, wiążące zobowiązanie.</a:t>
            </a:r>
          </a:p>
          <a:p>
            <a:endParaRPr lang="en-US" sz="1400" dirty="0"/>
          </a:p>
          <a:p>
            <a:endParaRPr lang="en-US" sz="1400" dirty="0"/>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3">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3">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4">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276999"/>
          </a:xfrm>
          <a:prstGeom prst="rect">
            <a:avLst/>
          </a:prstGeom>
          <a:noFill/>
        </p:spPr>
        <p:txBody>
          <a:bodyPr wrap="square" rtlCol="0">
            <a:spAutoFit/>
          </a:bodyPr>
          <a:lstStyle/>
          <a:p>
            <a:r>
              <a:rPr lang="pl-PL" sz="1200" dirty="0" smtClean="0"/>
              <a:t>CZĘŚĆ 5. ETYCZNE ASPEKTY PODEJMOWANIA DECYZJI</a:t>
            </a:r>
            <a:endParaRPr lang="en-GB" sz="1200" dirty="0"/>
          </a:p>
        </p:txBody>
      </p:sp>
    </p:spTree>
    <p:extLst>
      <p:ext uri="{BB962C8B-B14F-4D97-AF65-F5344CB8AC3E}">
        <p14:creationId xmlns:p14="http://schemas.microsoft.com/office/powerpoint/2010/main" val="2186875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2"/>
            <a:r>
              <a:rPr lang="pl-PL" dirty="0" smtClean="0">
                <a:solidFill>
                  <a:srgbClr val="F24F4F"/>
                </a:solidFill>
                <a:latin typeface="Cambria" panose="02040503050406030204" pitchFamily="18" charset="0"/>
              </a:rPr>
              <a:t>Ramy etycznego podejmowania decyzji</a:t>
            </a:r>
            <a:endParaRPr lang="es-ES" b="0" dirty="0">
              <a:solidFill>
                <a:srgbClr val="F24F4F"/>
              </a:solidFill>
              <a:latin typeface="Cambria" panose="02040503050406030204"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54602703"/>
              </p:ext>
            </p:extLst>
          </p:nvPr>
        </p:nvGraphicFramePr>
        <p:xfrm>
          <a:off x="311150" y="2045779"/>
          <a:ext cx="8521700" cy="1394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7">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7">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8">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276999"/>
          </a:xfrm>
          <a:prstGeom prst="rect">
            <a:avLst/>
          </a:prstGeom>
          <a:noFill/>
        </p:spPr>
        <p:txBody>
          <a:bodyPr wrap="square" rtlCol="0">
            <a:spAutoFit/>
          </a:bodyPr>
          <a:lstStyle/>
          <a:p>
            <a:r>
              <a:rPr lang="pl-PL" sz="1200" dirty="0"/>
              <a:t>CZĘŚĆ 5. ETYCZNE ASPEKTY PODEJMOWANIA DECYZJI</a:t>
            </a:r>
            <a:endParaRPr lang="en-GB" sz="1200" dirty="0"/>
          </a:p>
        </p:txBody>
      </p:sp>
      <p:sp>
        <p:nvSpPr>
          <p:cNvPr id="3" name="TextBox 2"/>
          <p:cNvSpPr txBox="1"/>
          <p:nvPr/>
        </p:nvSpPr>
        <p:spPr>
          <a:xfrm>
            <a:off x="2695453" y="1408894"/>
            <a:ext cx="3219151" cy="461665"/>
          </a:xfrm>
          <a:prstGeom prst="rect">
            <a:avLst/>
          </a:prstGeom>
          <a:noFill/>
          <a:ln>
            <a:solidFill>
              <a:schemeClr val="accent1"/>
            </a:solidFill>
          </a:ln>
        </p:spPr>
        <p:txBody>
          <a:bodyPr wrap="none" rtlCol="0">
            <a:spAutoFit/>
          </a:bodyPr>
          <a:lstStyle/>
          <a:p>
            <a:r>
              <a:rPr lang="pl-PL" sz="2400" dirty="0" smtClean="0">
                <a:solidFill>
                  <a:schemeClr val="accent1">
                    <a:lumMod val="50000"/>
                  </a:schemeClr>
                </a:solidFill>
              </a:rPr>
              <a:t>Czynniki indywidualne</a:t>
            </a:r>
            <a:endParaRPr lang="en-US" sz="2400" dirty="0">
              <a:solidFill>
                <a:schemeClr val="accent1">
                  <a:lumMod val="50000"/>
                </a:schemeClr>
              </a:solidFill>
            </a:endParaRPr>
          </a:p>
        </p:txBody>
      </p:sp>
      <p:sp>
        <p:nvSpPr>
          <p:cNvPr id="10" name="TextBox 9"/>
          <p:cNvSpPr txBox="1"/>
          <p:nvPr/>
        </p:nvSpPr>
        <p:spPr>
          <a:xfrm>
            <a:off x="2862034" y="3633162"/>
            <a:ext cx="2890535" cy="461665"/>
          </a:xfrm>
          <a:prstGeom prst="rect">
            <a:avLst/>
          </a:prstGeom>
          <a:noFill/>
          <a:ln>
            <a:solidFill>
              <a:schemeClr val="accent1"/>
            </a:solidFill>
          </a:ln>
        </p:spPr>
        <p:txBody>
          <a:bodyPr wrap="none" rtlCol="0">
            <a:spAutoFit/>
          </a:bodyPr>
          <a:lstStyle/>
          <a:p>
            <a:r>
              <a:rPr lang="pl-PL" sz="2400" dirty="0" smtClean="0">
                <a:solidFill>
                  <a:schemeClr val="accent1">
                    <a:lumMod val="50000"/>
                  </a:schemeClr>
                </a:solidFill>
              </a:rPr>
              <a:t>Czynniki sytuacyjne</a:t>
            </a:r>
            <a:endParaRPr lang="en-US" sz="2400" dirty="0">
              <a:solidFill>
                <a:schemeClr val="accent1">
                  <a:lumMod val="50000"/>
                </a:schemeClr>
              </a:solidFill>
            </a:endParaRPr>
          </a:p>
        </p:txBody>
      </p:sp>
      <p:cxnSp>
        <p:nvCxnSpPr>
          <p:cNvPr id="11" name="Straight Connector 10"/>
          <p:cNvCxnSpPr>
            <a:stCxn id="3" idx="2"/>
          </p:cNvCxnSpPr>
          <p:nvPr/>
        </p:nvCxnSpPr>
        <p:spPr>
          <a:xfrm flipH="1">
            <a:off x="990652" y="1870559"/>
            <a:ext cx="3314377" cy="375243"/>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 idx="2"/>
          </p:cNvCxnSpPr>
          <p:nvPr/>
        </p:nvCxnSpPr>
        <p:spPr>
          <a:xfrm flipH="1">
            <a:off x="2958936" y="1870559"/>
            <a:ext cx="1346093" cy="421738"/>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3" idx="2"/>
          </p:cNvCxnSpPr>
          <p:nvPr/>
        </p:nvCxnSpPr>
        <p:spPr>
          <a:xfrm>
            <a:off x="4305029" y="1870559"/>
            <a:ext cx="746167" cy="390742"/>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3" idx="2"/>
          </p:cNvCxnSpPr>
          <p:nvPr/>
        </p:nvCxnSpPr>
        <p:spPr>
          <a:xfrm>
            <a:off x="4305029" y="1870559"/>
            <a:ext cx="2760946" cy="375243"/>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0"/>
          </p:cNvCxnSpPr>
          <p:nvPr/>
        </p:nvCxnSpPr>
        <p:spPr>
          <a:xfrm flipH="1" flipV="1">
            <a:off x="1020331" y="3279284"/>
            <a:ext cx="3286971" cy="353878"/>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0" idx="0"/>
          </p:cNvCxnSpPr>
          <p:nvPr/>
        </p:nvCxnSpPr>
        <p:spPr>
          <a:xfrm flipH="1" flipV="1">
            <a:off x="3221089" y="3248288"/>
            <a:ext cx="1086213" cy="384874"/>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0" idx="0"/>
          </p:cNvCxnSpPr>
          <p:nvPr/>
        </p:nvCxnSpPr>
        <p:spPr>
          <a:xfrm flipV="1">
            <a:off x="4307302" y="3248288"/>
            <a:ext cx="804569" cy="384874"/>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0"/>
          </p:cNvCxnSpPr>
          <p:nvPr/>
        </p:nvCxnSpPr>
        <p:spPr>
          <a:xfrm flipV="1">
            <a:off x="4307302" y="3279284"/>
            <a:ext cx="2772854" cy="353878"/>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79686" y="989351"/>
            <a:ext cx="1051891" cy="307777"/>
          </a:xfrm>
          <a:prstGeom prst="rect">
            <a:avLst/>
          </a:prstGeom>
          <a:noFill/>
        </p:spPr>
        <p:txBody>
          <a:bodyPr wrap="none" rtlCol="0">
            <a:spAutoFit/>
          </a:bodyPr>
          <a:lstStyle/>
          <a:p>
            <a:r>
              <a:rPr lang="pl-PL" dirty="0" smtClean="0"/>
              <a:t>Wiek i płeć</a:t>
            </a:r>
            <a:endParaRPr lang="en-US" dirty="0"/>
          </a:p>
        </p:txBody>
      </p:sp>
      <p:sp>
        <p:nvSpPr>
          <p:cNvPr id="12" name="TextBox 11"/>
          <p:cNvSpPr txBox="1"/>
          <p:nvPr/>
        </p:nvSpPr>
        <p:spPr>
          <a:xfrm>
            <a:off x="464697" y="1259174"/>
            <a:ext cx="2053652" cy="523220"/>
          </a:xfrm>
          <a:prstGeom prst="rect">
            <a:avLst/>
          </a:prstGeom>
          <a:noFill/>
        </p:spPr>
        <p:txBody>
          <a:bodyPr wrap="square" rtlCol="0">
            <a:spAutoFit/>
          </a:bodyPr>
          <a:lstStyle/>
          <a:p>
            <a:r>
              <a:rPr lang="pl-PL" dirty="0" smtClean="0"/>
              <a:t>Cechy narodowe i kulturowe</a:t>
            </a:r>
            <a:endParaRPr lang="en-US" dirty="0"/>
          </a:p>
        </p:txBody>
      </p:sp>
      <p:sp>
        <p:nvSpPr>
          <p:cNvPr id="14" name="TextBox 13"/>
          <p:cNvSpPr txBox="1"/>
          <p:nvPr/>
        </p:nvSpPr>
        <p:spPr>
          <a:xfrm>
            <a:off x="7069684" y="889055"/>
            <a:ext cx="1903751" cy="523220"/>
          </a:xfrm>
          <a:prstGeom prst="rect">
            <a:avLst/>
          </a:prstGeom>
          <a:noFill/>
        </p:spPr>
        <p:txBody>
          <a:bodyPr wrap="square" rtlCol="0">
            <a:spAutoFit/>
          </a:bodyPr>
          <a:lstStyle/>
          <a:p>
            <a:pPr algn="r"/>
            <a:r>
              <a:rPr lang="pl-PL" dirty="0" smtClean="0"/>
              <a:t>Wykształcenie i wykonywany zawód</a:t>
            </a:r>
            <a:endParaRPr lang="en-US" dirty="0"/>
          </a:p>
        </p:txBody>
      </p:sp>
      <p:sp>
        <p:nvSpPr>
          <p:cNvPr id="15" name="TextBox 14"/>
          <p:cNvSpPr txBox="1"/>
          <p:nvPr/>
        </p:nvSpPr>
        <p:spPr>
          <a:xfrm>
            <a:off x="7604259" y="1434594"/>
            <a:ext cx="1411405" cy="954107"/>
          </a:xfrm>
          <a:prstGeom prst="rect">
            <a:avLst/>
          </a:prstGeom>
          <a:noFill/>
        </p:spPr>
        <p:txBody>
          <a:bodyPr wrap="square" rtlCol="0">
            <a:spAutoFit/>
          </a:bodyPr>
          <a:lstStyle/>
          <a:p>
            <a:pPr algn="r"/>
            <a:r>
              <a:rPr lang="pl-PL" dirty="0" smtClean="0"/>
              <a:t>Poziom rozwoju intelektualnego i moralnego</a:t>
            </a:r>
            <a:endParaRPr lang="en-US" dirty="0"/>
          </a:p>
        </p:txBody>
      </p:sp>
      <p:sp>
        <p:nvSpPr>
          <p:cNvPr id="17" name="TextBox 16"/>
          <p:cNvSpPr txBox="1"/>
          <p:nvPr/>
        </p:nvSpPr>
        <p:spPr>
          <a:xfrm>
            <a:off x="5980136" y="922562"/>
            <a:ext cx="1424064" cy="523220"/>
          </a:xfrm>
          <a:prstGeom prst="rect">
            <a:avLst/>
          </a:prstGeom>
          <a:noFill/>
        </p:spPr>
        <p:txBody>
          <a:bodyPr wrap="square" rtlCol="0">
            <a:spAutoFit/>
          </a:bodyPr>
          <a:lstStyle/>
          <a:p>
            <a:r>
              <a:rPr lang="pl-PL" dirty="0" smtClean="0"/>
              <a:t>Umiejscowienie kontroli</a:t>
            </a:r>
            <a:endParaRPr lang="en-US" dirty="0"/>
          </a:p>
        </p:txBody>
      </p:sp>
      <p:sp>
        <p:nvSpPr>
          <p:cNvPr id="18" name="TextBox 17"/>
          <p:cNvSpPr txBox="1"/>
          <p:nvPr/>
        </p:nvSpPr>
        <p:spPr>
          <a:xfrm>
            <a:off x="5914604" y="1384408"/>
            <a:ext cx="1598515" cy="307777"/>
          </a:xfrm>
          <a:prstGeom prst="rect">
            <a:avLst/>
          </a:prstGeom>
          <a:noFill/>
        </p:spPr>
        <p:txBody>
          <a:bodyPr wrap="none" rtlCol="0">
            <a:spAutoFit/>
          </a:bodyPr>
          <a:lstStyle/>
          <a:p>
            <a:r>
              <a:rPr lang="pl-PL" dirty="0" smtClean="0"/>
              <a:t>Wartości osobiste</a:t>
            </a:r>
            <a:endParaRPr lang="en-US" dirty="0"/>
          </a:p>
        </p:txBody>
      </p:sp>
      <p:sp>
        <p:nvSpPr>
          <p:cNvPr id="20" name="TextBox 19"/>
          <p:cNvSpPr txBox="1"/>
          <p:nvPr/>
        </p:nvSpPr>
        <p:spPr>
          <a:xfrm>
            <a:off x="5921115" y="1663909"/>
            <a:ext cx="1159292" cy="523220"/>
          </a:xfrm>
          <a:prstGeom prst="rect">
            <a:avLst/>
          </a:prstGeom>
          <a:noFill/>
        </p:spPr>
        <p:txBody>
          <a:bodyPr wrap="none" rtlCol="0">
            <a:spAutoFit/>
          </a:bodyPr>
          <a:lstStyle/>
          <a:p>
            <a:r>
              <a:rPr lang="pl-PL" dirty="0" smtClean="0"/>
              <a:t>Integralność</a:t>
            </a:r>
            <a:br>
              <a:rPr lang="pl-PL" dirty="0" smtClean="0"/>
            </a:br>
            <a:r>
              <a:rPr lang="pl-PL" dirty="0" smtClean="0"/>
              <a:t>osobista</a:t>
            </a:r>
            <a:endParaRPr lang="en-US" dirty="0"/>
          </a:p>
        </p:txBody>
      </p:sp>
      <p:sp>
        <p:nvSpPr>
          <p:cNvPr id="21" name="TextBox 20"/>
          <p:cNvSpPr txBox="1"/>
          <p:nvPr/>
        </p:nvSpPr>
        <p:spPr>
          <a:xfrm>
            <a:off x="464695" y="1723869"/>
            <a:ext cx="1797287" cy="307777"/>
          </a:xfrm>
          <a:prstGeom prst="rect">
            <a:avLst/>
          </a:prstGeom>
          <a:noFill/>
        </p:spPr>
        <p:txBody>
          <a:bodyPr wrap="none" rtlCol="0">
            <a:spAutoFit/>
          </a:bodyPr>
          <a:lstStyle/>
          <a:p>
            <a:r>
              <a:rPr lang="pl-PL" dirty="0" smtClean="0"/>
              <a:t>Wyobraźnia etyczna</a:t>
            </a:r>
            <a:endParaRPr lang="en-GB" dirty="0"/>
          </a:p>
        </p:txBody>
      </p:sp>
      <p:sp>
        <p:nvSpPr>
          <p:cNvPr id="26" name="Rectangle 25"/>
          <p:cNvSpPr/>
          <p:nvPr/>
        </p:nvSpPr>
        <p:spPr>
          <a:xfrm>
            <a:off x="305423" y="3781967"/>
            <a:ext cx="1936749" cy="307777"/>
          </a:xfrm>
          <a:prstGeom prst="rect">
            <a:avLst/>
          </a:prstGeom>
        </p:spPr>
        <p:txBody>
          <a:bodyPr wrap="none">
            <a:spAutoFit/>
          </a:bodyPr>
          <a:lstStyle/>
          <a:p>
            <a:r>
              <a:rPr lang="pl-PL" dirty="0" smtClean="0"/>
              <a:t>Uzasadnienia etyczne</a:t>
            </a:r>
            <a:endParaRPr lang="en-US" dirty="0"/>
          </a:p>
        </p:txBody>
      </p:sp>
      <p:sp>
        <p:nvSpPr>
          <p:cNvPr id="27" name="Rectangle 26"/>
          <p:cNvSpPr/>
          <p:nvPr/>
        </p:nvSpPr>
        <p:spPr>
          <a:xfrm>
            <a:off x="318702" y="4096761"/>
            <a:ext cx="861133" cy="307777"/>
          </a:xfrm>
          <a:prstGeom prst="rect">
            <a:avLst/>
          </a:prstGeom>
        </p:spPr>
        <p:txBody>
          <a:bodyPr wrap="none">
            <a:spAutoFit/>
          </a:bodyPr>
          <a:lstStyle/>
          <a:p>
            <a:r>
              <a:rPr lang="pl-PL" dirty="0" smtClean="0"/>
              <a:t>Nagrody</a:t>
            </a:r>
            <a:endParaRPr lang="en-US" dirty="0"/>
          </a:p>
        </p:txBody>
      </p:sp>
      <p:sp>
        <p:nvSpPr>
          <p:cNvPr id="29" name="Rectangle 28"/>
          <p:cNvSpPr/>
          <p:nvPr/>
        </p:nvSpPr>
        <p:spPr>
          <a:xfrm>
            <a:off x="318702" y="4396564"/>
            <a:ext cx="1558440" cy="307777"/>
          </a:xfrm>
          <a:prstGeom prst="rect">
            <a:avLst/>
          </a:prstGeom>
        </p:spPr>
        <p:txBody>
          <a:bodyPr wrap="none">
            <a:spAutoFit/>
          </a:bodyPr>
          <a:lstStyle/>
          <a:p>
            <a:r>
              <a:rPr lang="pl-PL" dirty="0" smtClean="0"/>
              <a:t>Wpływ autorytetu</a:t>
            </a:r>
            <a:endParaRPr lang="en-US" dirty="0"/>
          </a:p>
        </p:txBody>
      </p:sp>
      <p:sp>
        <p:nvSpPr>
          <p:cNvPr id="30" name="Rectangle 29"/>
          <p:cNvSpPr/>
          <p:nvPr/>
        </p:nvSpPr>
        <p:spPr>
          <a:xfrm>
            <a:off x="7005138" y="3362243"/>
            <a:ext cx="1080745" cy="307777"/>
          </a:xfrm>
          <a:prstGeom prst="rect">
            <a:avLst/>
          </a:prstGeom>
        </p:spPr>
        <p:txBody>
          <a:bodyPr wrap="none">
            <a:spAutoFit/>
          </a:bodyPr>
          <a:lstStyle/>
          <a:p>
            <a:r>
              <a:rPr lang="pl-PL" dirty="0" smtClean="0"/>
              <a:t>Biurokracja</a:t>
            </a:r>
            <a:endParaRPr lang="en-US" dirty="0"/>
          </a:p>
        </p:txBody>
      </p:sp>
      <p:sp>
        <p:nvSpPr>
          <p:cNvPr id="32" name="Rectangle 31"/>
          <p:cNvSpPr/>
          <p:nvPr/>
        </p:nvSpPr>
        <p:spPr>
          <a:xfrm>
            <a:off x="7019718" y="3677036"/>
            <a:ext cx="1608133" cy="307777"/>
          </a:xfrm>
          <a:prstGeom prst="rect">
            <a:avLst/>
          </a:prstGeom>
        </p:spPr>
        <p:txBody>
          <a:bodyPr wrap="none">
            <a:spAutoFit/>
          </a:bodyPr>
          <a:lstStyle/>
          <a:p>
            <a:r>
              <a:rPr lang="pl-PL" dirty="0" smtClean="0"/>
              <a:t>Normy zawodowe</a:t>
            </a:r>
            <a:endParaRPr lang="en-US" dirty="0"/>
          </a:p>
        </p:txBody>
      </p:sp>
      <p:sp>
        <p:nvSpPr>
          <p:cNvPr id="33" name="Rectangle 32"/>
          <p:cNvSpPr/>
          <p:nvPr/>
        </p:nvSpPr>
        <p:spPr>
          <a:xfrm>
            <a:off x="6997014" y="3976840"/>
            <a:ext cx="1906291" cy="307777"/>
          </a:xfrm>
          <a:prstGeom prst="rect">
            <a:avLst/>
          </a:prstGeom>
        </p:spPr>
        <p:txBody>
          <a:bodyPr wrap="none">
            <a:spAutoFit/>
          </a:bodyPr>
          <a:lstStyle/>
          <a:p>
            <a:r>
              <a:rPr lang="pl-PL" dirty="0" smtClean="0"/>
              <a:t>Kultura organizacyjna</a:t>
            </a:r>
            <a:endParaRPr lang="en-US" dirty="0"/>
          </a:p>
        </p:txBody>
      </p:sp>
    </p:spTree>
    <p:extLst>
      <p:ext uri="{BB962C8B-B14F-4D97-AF65-F5344CB8AC3E}">
        <p14:creationId xmlns:p14="http://schemas.microsoft.com/office/powerpoint/2010/main" val="966112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3"/>
            <a:r>
              <a:rPr lang="pl-PL" dirty="0" smtClean="0">
                <a:solidFill>
                  <a:srgbClr val="F24F4F"/>
                </a:solidFill>
                <a:latin typeface="Cambria" panose="02040503050406030204" pitchFamily="18" charset="0"/>
              </a:rPr>
              <a:t>Racjonalizacja nieetycznego zachowania</a:t>
            </a:r>
            <a:endParaRPr lang="es-ES" dirty="0">
              <a:solidFill>
                <a:srgbClr val="F24F4F"/>
              </a:solidFill>
              <a:latin typeface="Cambria" panose="02040503050406030204" pitchFamily="18" charset="0"/>
            </a:endParaRPr>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276999"/>
          </a:xfrm>
          <a:prstGeom prst="rect">
            <a:avLst/>
          </a:prstGeom>
          <a:noFill/>
        </p:spPr>
        <p:txBody>
          <a:bodyPr wrap="square" rtlCol="0">
            <a:spAutoFit/>
          </a:bodyPr>
          <a:lstStyle/>
          <a:p>
            <a:pPr lvl="0"/>
            <a:r>
              <a:rPr lang="pl-PL" sz="1200" dirty="0"/>
              <a:t>CZĘŚĆ 5. ETYCZNE ASPEKTY PODEJMOWANIA DECYZJI</a:t>
            </a:r>
            <a:endParaRPr lang="en-GB" sz="1200" dirty="0"/>
          </a:p>
        </p:txBody>
      </p:sp>
      <p:graphicFrame>
        <p:nvGraphicFramePr>
          <p:cNvPr id="9" name="Content Placeholder 7"/>
          <p:cNvGraphicFramePr>
            <a:graphicFrameLocks/>
          </p:cNvGraphicFramePr>
          <p:nvPr>
            <p:extLst>
              <p:ext uri="{D42A27DB-BD31-4B8C-83A1-F6EECF244321}">
                <p14:modId xmlns:p14="http://schemas.microsoft.com/office/powerpoint/2010/main" val="223377582"/>
              </p:ext>
            </p:extLst>
          </p:nvPr>
        </p:nvGraphicFramePr>
        <p:xfrm>
          <a:off x="326141" y="1017615"/>
          <a:ext cx="8682949" cy="3434080"/>
        </p:xfrm>
        <a:graphic>
          <a:graphicData uri="http://schemas.openxmlformats.org/drawingml/2006/table">
            <a:tbl>
              <a:tblPr firstRow="1" bandRow="1">
                <a:tableStyleId>{5C22544A-7EE6-4342-B048-85BDC9FD1C3A}</a:tableStyleId>
              </a:tblPr>
              <a:tblGrid>
                <a:gridCol w="1473630">
                  <a:extLst>
                    <a:ext uri="{9D8B030D-6E8A-4147-A177-3AD203B41FA5}">
                      <a16:colId xmlns:a16="http://schemas.microsoft.com/office/drawing/2014/main" xmlns="" val="20000"/>
                    </a:ext>
                  </a:extLst>
                </a:gridCol>
                <a:gridCol w="3551718">
                  <a:extLst>
                    <a:ext uri="{9D8B030D-6E8A-4147-A177-3AD203B41FA5}">
                      <a16:colId xmlns:a16="http://schemas.microsoft.com/office/drawing/2014/main" xmlns="" val="20001"/>
                    </a:ext>
                  </a:extLst>
                </a:gridCol>
                <a:gridCol w="3657601">
                  <a:extLst>
                    <a:ext uri="{9D8B030D-6E8A-4147-A177-3AD203B41FA5}">
                      <a16:colId xmlns:a16="http://schemas.microsoft.com/office/drawing/2014/main" xmlns="" val="20002"/>
                    </a:ext>
                  </a:extLst>
                </a:gridCol>
              </a:tblGrid>
              <a:tr h="370840">
                <a:tc>
                  <a:txBody>
                    <a:bodyPr/>
                    <a:lstStyle/>
                    <a:p>
                      <a:r>
                        <a:rPr lang="en-US" sz="1200" dirty="0"/>
                        <a:t>Strategy</a:t>
                      </a:r>
                    </a:p>
                  </a:txBody>
                  <a:tcPr/>
                </a:tc>
                <a:tc>
                  <a:txBody>
                    <a:bodyPr/>
                    <a:lstStyle/>
                    <a:p>
                      <a:r>
                        <a:rPr lang="en-US" sz="1200" dirty="0"/>
                        <a:t>Description</a:t>
                      </a:r>
                    </a:p>
                  </a:txBody>
                  <a:tcPr/>
                </a:tc>
                <a:tc>
                  <a:txBody>
                    <a:bodyPr/>
                    <a:lstStyle/>
                    <a:p>
                      <a:r>
                        <a:rPr lang="en-US" sz="1200" dirty="0"/>
                        <a:t>Examples</a:t>
                      </a:r>
                    </a:p>
                  </a:txBody>
                  <a:tcPr/>
                </a:tc>
                <a:extLst>
                  <a:ext uri="{0D108BD9-81ED-4DB2-BD59-A6C34878D82A}">
                    <a16:rowId xmlns:a16="http://schemas.microsoft.com/office/drawing/2014/main" xmlns="" val="10000"/>
                  </a:ext>
                </a:extLst>
              </a:tr>
              <a:tr h="370840">
                <a:tc>
                  <a:txBody>
                    <a:bodyPr/>
                    <a:lstStyle/>
                    <a:p>
                      <a:pPr>
                        <a:tabLst>
                          <a:tab pos="987425" algn="l"/>
                        </a:tabLst>
                      </a:pPr>
                      <a:r>
                        <a:rPr lang="pl-PL" sz="1100" noProof="0" dirty="0" smtClean="0"/>
                        <a:t>Odrzucenie odpowiedzialności</a:t>
                      </a:r>
                      <a:endParaRPr lang="en-GB" sz="1100" noProof="0" dirty="0"/>
                    </a:p>
                  </a:txBody>
                  <a:tcPr/>
                </a:tc>
                <a:tc>
                  <a:txBody>
                    <a:bodyPr/>
                    <a:lstStyle/>
                    <a:p>
                      <a:r>
                        <a:rPr lang="pl-PL" sz="1100" noProof="0" dirty="0" smtClean="0"/>
                        <a:t>Osoby zaangażowane w nieetyczne zachowanie uzasadniają</a:t>
                      </a:r>
                      <a:r>
                        <a:rPr lang="pl-PL" sz="1100" baseline="0" noProof="0" dirty="0" smtClean="0"/>
                        <a:t> je brakiem możliwości innego wyboru działania</a:t>
                      </a:r>
                      <a:endParaRPr lang="en-GB" sz="1100" noProof="0" dirty="0"/>
                    </a:p>
                  </a:txBody>
                  <a:tcPr/>
                </a:tc>
                <a:tc>
                  <a:txBody>
                    <a:bodyPr/>
                    <a:lstStyle/>
                    <a:p>
                      <a:r>
                        <a:rPr lang="en-GB" sz="1100" noProof="0" dirty="0" smtClean="0"/>
                        <a:t>‘</a:t>
                      </a:r>
                      <a:r>
                        <a:rPr lang="pl-PL" sz="1100" noProof="0" dirty="0" smtClean="0"/>
                        <a:t>Co możemy</a:t>
                      </a:r>
                      <a:r>
                        <a:rPr lang="pl-PL" sz="1100" baseline="0" noProof="0" dirty="0" smtClean="0"/>
                        <a:t> zrobić</a:t>
                      </a:r>
                      <a:r>
                        <a:rPr lang="en-GB" sz="1100" noProof="0" dirty="0" smtClean="0"/>
                        <a:t>’? ‘</a:t>
                      </a:r>
                      <a:r>
                        <a:rPr lang="pl-PL" sz="1100" noProof="0" dirty="0" smtClean="0"/>
                        <a:t>Afera</a:t>
                      </a:r>
                      <a:r>
                        <a:rPr lang="pl-PL" sz="1100" baseline="0" noProof="0" dirty="0" smtClean="0"/>
                        <a:t> łapówkarska naszego oddziału zagranicą to nie moja sprawa</a:t>
                      </a:r>
                      <a:r>
                        <a:rPr lang="en-GB" sz="1100" noProof="0" dirty="0" smtClean="0"/>
                        <a:t>’</a:t>
                      </a:r>
                      <a:r>
                        <a:rPr lang="en-GB" sz="1100" baseline="0" noProof="0" dirty="0" smtClean="0"/>
                        <a:t> </a:t>
                      </a:r>
                      <a:endParaRPr lang="en-GB" sz="1100" noProof="0" dirty="0"/>
                    </a:p>
                  </a:txBody>
                  <a:tcPr/>
                </a:tc>
                <a:extLst>
                  <a:ext uri="{0D108BD9-81ED-4DB2-BD59-A6C34878D82A}">
                    <a16:rowId xmlns:a16="http://schemas.microsoft.com/office/drawing/2014/main" xmlns="" val="10001"/>
                  </a:ext>
                </a:extLst>
              </a:tr>
              <a:tr h="370840">
                <a:tc>
                  <a:txBody>
                    <a:bodyPr/>
                    <a:lstStyle/>
                    <a:p>
                      <a:r>
                        <a:rPr lang="pl-PL" sz="1100" noProof="0" dirty="0" smtClean="0"/>
                        <a:t>P</a:t>
                      </a:r>
                      <a:r>
                        <a:rPr lang="en-GB" sz="1100" noProof="0" dirty="0" err="1" smtClean="0"/>
                        <a:t>odważenie</a:t>
                      </a:r>
                      <a:r>
                        <a:rPr lang="en-GB" sz="1100" noProof="0" dirty="0" smtClean="0"/>
                        <a:t> </a:t>
                      </a:r>
                      <a:r>
                        <a:rPr lang="en-GB" sz="1100" noProof="0" dirty="0" err="1" smtClean="0"/>
                        <a:t>wyrządzonej</a:t>
                      </a:r>
                      <a:r>
                        <a:rPr lang="en-GB" sz="1100" noProof="0" dirty="0" smtClean="0"/>
                        <a:t> </a:t>
                      </a:r>
                      <a:r>
                        <a:rPr lang="en-GB" sz="1100" noProof="0" dirty="0" err="1" smtClean="0"/>
                        <a:t>szkody</a:t>
                      </a:r>
                      <a:endParaRPr lang="en-GB" sz="1100" noProof="0" dirty="0"/>
                    </a:p>
                  </a:txBody>
                  <a:tcPr/>
                </a:tc>
                <a:tc>
                  <a:txBody>
                    <a:bodyPr/>
                    <a:lstStyle/>
                    <a:p>
                      <a:r>
                        <a:rPr lang="pl-PL" sz="1100" noProof="0" dirty="0" smtClean="0"/>
                        <a:t>Osoby są przekonane,</a:t>
                      </a:r>
                      <a:r>
                        <a:rPr lang="pl-PL" sz="1100" baseline="0" noProof="0" dirty="0" smtClean="0"/>
                        <a:t> że ich działanie nie wyrządza nikomu krzywdy</a:t>
                      </a:r>
                      <a:endParaRPr lang="en-GB" sz="1100" noProof="0" dirty="0"/>
                    </a:p>
                  </a:txBody>
                  <a:tcPr/>
                </a:tc>
                <a:tc>
                  <a:txBody>
                    <a:bodyPr/>
                    <a:lstStyle/>
                    <a:p>
                      <a:r>
                        <a:rPr lang="en-GB" sz="1100" noProof="0" dirty="0" smtClean="0"/>
                        <a:t>‘</a:t>
                      </a:r>
                      <a:r>
                        <a:rPr lang="pl-PL" sz="1100" noProof="0" dirty="0" smtClean="0"/>
                        <a:t>Nikt tak naprawdę</a:t>
                      </a:r>
                      <a:r>
                        <a:rPr lang="pl-PL" sz="1100" baseline="0" noProof="0" dirty="0" smtClean="0"/>
                        <a:t> nie ucierpiał</a:t>
                      </a:r>
                      <a:r>
                        <a:rPr lang="en-GB" sz="1100" noProof="0" dirty="0" smtClean="0"/>
                        <a:t>’</a:t>
                      </a:r>
                      <a:endParaRPr lang="en-GB" sz="1100" noProof="0" dirty="0"/>
                    </a:p>
                    <a:p>
                      <a:r>
                        <a:rPr lang="en-GB" sz="1100" noProof="0" dirty="0" smtClean="0"/>
                        <a:t>‘</a:t>
                      </a:r>
                      <a:r>
                        <a:rPr lang="pl-PL" sz="1100" noProof="0" dirty="0" smtClean="0"/>
                        <a:t>Zawsze mogło być gorzej</a:t>
                      </a:r>
                      <a:r>
                        <a:rPr lang="en-GB" sz="1100" noProof="0" dirty="0" smtClean="0"/>
                        <a:t>’</a:t>
                      </a:r>
                      <a:endParaRPr lang="en-GB" sz="1100" noProof="0" dirty="0"/>
                    </a:p>
                  </a:txBody>
                  <a:tcPr/>
                </a:tc>
                <a:extLst>
                  <a:ext uri="{0D108BD9-81ED-4DB2-BD59-A6C34878D82A}">
                    <a16:rowId xmlns:a16="http://schemas.microsoft.com/office/drawing/2014/main" xmlns="" val="10002"/>
                  </a:ext>
                </a:extLst>
              </a:tr>
              <a:tr h="370840">
                <a:tc>
                  <a:txBody>
                    <a:bodyPr/>
                    <a:lstStyle/>
                    <a:p>
                      <a:r>
                        <a:rPr lang="pl-PL" sz="1100" noProof="0" dirty="0" smtClean="0"/>
                        <a:t>P</a:t>
                      </a:r>
                      <a:r>
                        <a:rPr lang="en-GB" sz="1100" noProof="0" dirty="0" err="1" smtClean="0"/>
                        <a:t>odważenie</a:t>
                      </a:r>
                      <a:r>
                        <a:rPr lang="en-GB" sz="1100" noProof="0" dirty="0" smtClean="0"/>
                        <a:t> </a:t>
                      </a:r>
                      <a:r>
                        <a:rPr lang="en-GB" sz="1100" noProof="0" dirty="0" err="1" smtClean="0"/>
                        <a:t>pozycji</a:t>
                      </a:r>
                      <a:r>
                        <a:rPr lang="en-GB" sz="1100" noProof="0" dirty="0" smtClean="0"/>
                        <a:t> </a:t>
                      </a:r>
                      <a:r>
                        <a:rPr lang="en-GB" sz="1100" noProof="0" dirty="0" err="1" smtClean="0"/>
                        <a:t>poszkodowanego</a:t>
                      </a:r>
                      <a:endParaRPr lang="en-GB" sz="1100" noProof="0" dirty="0"/>
                    </a:p>
                  </a:txBody>
                  <a:tcPr/>
                </a:tc>
                <a:tc>
                  <a:txBody>
                    <a:bodyPr/>
                    <a:lstStyle/>
                    <a:p>
                      <a:r>
                        <a:rPr lang="pl-PL" sz="1100" noProof="0" dirty="0" smtClean="0"/>
                        <a:t>Zaprzeczanie lub</a:t>
                      </a:r>
                      <a:r>
                        <a:rPr lang="pl-PL" sz="1100" baseline="0" noProof="0" dirty="0" smtClean="0"/>
                        <a:t> wskazywanie, że strona poszkodowana zasługuje na to co ją spotkało</a:t>
                      </a:r>
                      <a:endParaRPr lang="en-GB" sz="1100" noProof="0" dirty="0"/>
                    </a:p>
                  </a:txBody>
                  <a:tcPr/>
                </a:tc>
                <a:tc>
                  <a:txBody>
                    <a:bodyPr/>
                    <a:lstStyle/>
                    <a:p>
                      <a:r>
                        <a:rPr lang="en-GB" sz="1100" noProof="0" dirty="0" smtClean="0"/>
                        <a:t>‘</a:t>
                      </a:r>
                      <a:r>
                        <a:rPr lang="pl-PL" sz="1100" noProof="0" dirty="0" smtClean="0"/>
                        <a:t>Zasługują na to</a:t>
                      </a:r>
                      <a:r>
                        <a:rPr lang="en-GB" sz="1100" noProof="0" dirty="0" smtClean="0"/>
                        <a:t>’ </a:t>
                      </a:r>
                      <a:endParaRPr lang="en-GB" sz="1100" noProof="0" dirty="0"/>
                    </a:p>
                    <a:p>
                      <a:r>
                        <a:rPr lang="en-GB" sz="1100" noProof="0" dirty="0" smtClean="0"/>
                        <a:t>’</a:t>
                      </a:r>
                      <a:r>
                        <a:rPr lang="pl-PL" sz="1100" noProof="0" dirty="0" smtClean="0"/>
                        <a:t>To oni się zgodzi brać w tym udział</a:t>
                      </a:r>
                      <a:r>
                        <a:rPr lang="en-GB" sz="1100" noProof="0" dirty="0" smtClean="0"/>
                        <a:t>’</a:t>
                      </a:r>
                      <a:endParaRPr lang="en-GB" sz="1100" noProof="0" dirty="0"/>
                    </a:p>
                  </a:txBody>
                  <a:tcPr/>
                </a:tc>
                <a:extLst>
                  <a:ext uri="{0D108BD9-81ED-4DB2-BD59-A6C34878D82A}">
                    <a16:rowId xmlns:a16="http://schemas.microsoft.com/office/drawing/2014/main" xmlns="" val="10003"/>
                  </a:ext>
                </a:extLst>
              </a:tr>
              <a:tr h="370840">
                <a:tc>
                  <a:txBody>
                    <a:bodyPr/>
                    <a:lstStyle/>
                    <a:p>
                      <a:r>
                        <a:rPr lang="en-GB" sz="1100" noProof="0" dirty="0" err="1" smtClean="0"/>
                        <a:t>Relatywizowanie</a:t>
                      </a:r>
                      <a:r>
                        <a:rPr lang="en-GB" sz="1100" noProof="0" dirty="0" smtClean="0"/>
                        <a:t> </a:t>
                      </a:r>
                      <a:r>
                        <a:rPr lang="en-GB" sz="1100" noProof="0" dirty="0" err="1" smtClean="0"/>
                        <a:t>szkody</a:t>
                      </a:r>
                      <a:endParaRPr lang="en-GB" sz="1100" noProof="0" dirty="0"/>
                    </a:p>
                  </a:txBody>
                  <a:tcPr/>
                </a:tc>
                <a:tc>
                  <a:txBody>
                    <a:bodyPr/>
                    <a:lstStyle/>
                    <a:p>
                      <a:pPr marL="342900" indent="-342900">
                        <a:buAutoNum type="arabicPeriod"/>
                      </a:pPr>
                      <a:r>
                        <a:rPr lang="pl-PL" sz="1100" noProof="0" dirty="0" smtClean="0"/>
                        <a:t>Oskarżanie</a:t>
                      </a:r>
                      <a:r>
                        <a:rPr lang="pl-PL" sz="1100" baseline="0" noProof="0" dirty="0" smtClean="0"/>
                        <a:t> oskarżających</a:t>
                      </a:r>
                      <a:endParaRPr lang="en-GB" sz="1100" noProof="0" dirty="0"/>
                    </a:p>
                    <a:p>
                      <a:pPr marL="342900" indent="-342900">
                        <a:buAutoNum type="arabicPeriod"/>
                      </a:pPr>
                      <a:r>
                        <a:rPr lang="en-GB" sz="1100" noProof="0" dirty="0" err="1" smtClean="0"/>
                        <a:t>Sel</a:t>
                      </a:r>
                      <a:r>
                        <a:rPr lang="pl-PL" sz="1100" noProof="0" dirty="0" err="1" smtClean="0"/>
                        <a:t>ektywne</a:t>
                      </a:r>
                      <a:r>
                        <a:rPr lang="pl-PL" sz="1100" baseline="0" noProof="0" dirty="0" smtClean="0"/>
                        <a:t> porównania</a:t>
                      </a:r>
                      <a:endParaRPr lang="en-GB" sz="1100" noProof="0" dirty="0"/>
                    </a:p>
                  </a:txBody>
                  <a:tcPr/>
                </a:tc>
                <a:tc>
                  <a:txBody>
                    <a:bodyPr/>
                    <a:lstStyle/>
                    <a:p>
                      <a:r>
                        <a:rPr lang="en-GB" sz="1100" noProof="0" dirty="0" smtClean="0"/>
                        <a:t>’</a:t>
                      </a:r>
                      <a:r>
                        <a:rPr lang="pl-PL" sz="1100" noProof="0" dirty="0" smtClean="0"/>
                        <a:t>Nie masz prawa nas krytykować</a:t>
                      </a:r>
                      <a:r>
                        <a:rPr lang="en-GB" sz="1100" noProof="0" dirty="0" smtClean="0"/>
                        <a:t>’</a:t>
                      </a:r>
                      <a:endParaRPr lang="en-GB" sz="1100" noProof="0" dirty="0"/>
                    </a:p>
                    <a:p>
                      <a:r>
                        <a:rPr lang="en-GB" sz="1100" noProof="0" dirty="0" smtClean="0"/>
                        <a:t>‘</a:t>
                      </a:r>
                      <a:r>
                        <a:rPr lang="pl-PL" sz="1100" noProof="0" dirty="0" smtClean="0"/>
                        <a:t>Oni są znacznie gorsi niż my</a:t>
                      </a:r>
                      <a:r>
                        <a:rPr lang="en-GB" sz="1100" noProof="0" dirty="0" smtClean="0"/>
                        <a:t>’</a:t>
                      </a:r>
                      <a:endParaRPr lang="en-GB" sz="1100" noProof="0" dirty="0"/>
                    </a:p>
                  </a:txBody>
                  <a:tcPr/>
                </a:tc>
                <a:extLst>
                  <a:ext uri="{0D108BD9-81ED-4DB2-BD59-A6C34878D82A}">
                    <a16:rowId xmlns:a16="http://schemas.microsoft.com/office/drawing/2014/main" xmlns="" val="10004"/>
                  </a:ext>
                </a:extLst>
              </a:tr>
              <a:tr h="370840">
                <a:tc>
                  <a:txBody>
                    <a:bodyPr/>
                    <a:lstStyle/>
                    <a:p>
                      <a:r>
                        <a:rPr lang="pl-PL" sz="1100" noProof="0" dirty="0" smtClean="0"/>
                        <a:t>Odwołanie się do wyższej konieczności</a:t>
                      </a:r>
                      <a:endParaRPr lang="en-GB" sz="1100" noProof="0" dirty="0"/>
                    </a:p>
                  </a:txBody>
                  <a:tcPr/>
                </a:tc>
                <a:tc>
                  <a:txBody>
                    <a:bodyPr/>
                    <a:lstStyle/>
                    <a:p>
                      <a:r>
                        <a:rPr lang="pl-PL" sz="1100" noProof="0" dirty="0" smtClean="0"/>
                        <a:t>Tłumaczenie</a:t>
                      </a:r>
                      <a:r>
                        <a:rPr lang="pl-PL" sz="1100" baseline="0" noProof="0" dirty="0" smtClean="0"/>
                        <a:t> naruszenia standardów etycznych wyższą koniecznością</a:t>
                      </a:r>
                      <a:endParaRPr lang="en-GB" sz="1100" noProof="0" dirty="0"/>
                    </a:p>
                  </a:txBody>
                  <a:tcPr/>
                </a:tc>
                <a:tc>
                  <a:txBody>
                    <a:bodyPr/>
                    <a:lstStyle/>
                    <a:p>
                      <a:r>
                        <a:rPr lang="pl-PL" sz="1100" noProof="0" dirty="0" smtClean="0"/>
                        <a:t>Działamy z ważnych pobudek</a:t>
                      </a:r>
                      <a:r>
                        <a:rPr lang="en-GB" sz="1100" noProof="0" dirty="0" smtClean="0"/>
                        <a:t>’;</a:t>
                      </a:r>
                      <a:r>
                        <a:rPr lang="en-GB" sz="1100" baseline="0" noProof="0" dirty="0" smtClean="0"/>
                        <a:t> ‘</a:t>
                      </a:r>
                      <a:r>
                        <a:rPr lang="pl-PL" sz="1100" baseline="0" noProof="0" dirty="0" smtClean="0"/>
                        <a:t>Nie zgłoszę tego ze względu na swoją lojalność wobec szefa</a:t>
                      </a:r>
                      <a:r>
                        <a:rPr lang="en-GB" sz="1100" baseline="0" noProof="0" dirty="0" smtClean="0"/>
                        <a:t>’</a:t>
                      </a:r>
                      <a:endParaRPr lang="en-GB" sz="1100" noProof="0" dirty="0"/>
                    </a:p>
                  </a:txBody>
                  <a:tcPr/>
                </a:tc>
                <a:extLst>
                  <a:ext uri="{0D108BD9-81ED-4DB2-BD59-A6C34878D82A}">
                    <a16:rowId xmlns:a16="http://schemas.microsoft.com/office/drawing/2014/main" xmlns="" val="10005"/>
                  </a:ext>
                </a:extLst>
              </a:tr>
              <a:tr h="370840">
                <a:tc>
                  <a:txBody>
                    <a:bodyPr/>
                    <a:lstStyle/>
                    <a:p>
                      <a:r>
                        <a:rPr lang="en-GB" sz="1100" noProof="0" dirty="0" err="1" smtClean="0"/>
                        <a:t>Poszerzanie</a:t>
                      </a:r>
                      <a:r>
                        <a:rPr lang="en-GB" sz="1100" noProof="0" dirty="0" smtClean="0"/>
                        <a:t> </a:t>
                      </a:r>
                      <a:r>
                        <a:rPr lang="en-GB" sz="1100" noProof="0" dirty="0" err="1" smtClean="0"/>
                        <a:t>zakresu</a:t>
                      </a:r>
                      <a:r>
                        <a:rPr lang="en-GB" sz="1100" noProof="0" dirty="0" smtClean="0"/>
                        <a:t> </a:t>
                      </a:r>
                      <a:r>
                        <a:rPr lang="en-GB" sz="1100" noProof="0" dirty="0" err="1" smtClean="0"/>
                        <a:t>problemu</a:t>
                      </a:r>
                      <a:endParaRPr lang="en-GB" sz="1100" noProof="0" dirty="0"/>
                    </a:p>
                  </a:txBody>
                  <a:tcPr/>
                </a:tc>
                <a:tc>
                  <a:txBody>
                    <a:bodyPr/>
                    <a:lstStyle/>
                    <a:p>
                      <a:r>
                        <a:rPr lang="pl-PL" sz="1100" noProof="0" dirty="0" smtClean="0"/>
                        <a:t>Twierdzenie,</a:t>
                      </a:r>
                      <a:r>
                        <a:rPr lang="pl-PL" sz="1100" baseline="0" noProof="0" dirty="0" smtClean="0"/>
                        <a:t> że jest się uprawnionym do działań nieetycznych ze względu na swoje wcześniejsze poświęcenia lub zasługi.</a:t>
                      </a:r>
                      <a:endParaRPr lang="en-GB" sz="1100" noProof="0" dirty="0"/>
                    </a:p>
                  </a:txBody>
                  <a:tcPr/>
                </a:tc>
                <a:tc>
                  <a:txBody>
                    <a:bodyPr/>
                    <a:lstStyle/>
                    <a:p>
                      <a:r>
                        <a:rPr lang="en-GB" sz="1100" noProof="0" dirty="0" smtClean="0"/>
                        <a:t>‘</a:t>
                      </a:r>
                      <a:r>
                        <a:rPr lang="pl-PL" sz="1100" noProof="0" dirty="0" smtClean="0"/>
                        <a:t>Nie ma nic złego</a:t>
                      </a:r>
                      <a:r>
                        <a:rPr lang="pl-PL" sz="1100" baseline="0" noProof="0" dirty="0" smtClean="0"/>
                        <a:t> w wykorzystywaniu </a:t>
                      </a:r>
                      <a:r>
                        <a:rPr lang="pl-PL" sz="1100" baseline="0" noProof="0" dirty="0" err="1" smtClean="0"/>
                        <a:t>internetu</a:t>
                      </a:r>
                      <a:r>
                        <a:rPr lang="pl-PL" sz="1100" baseline="0" noProof="0" dirty="0" smtClean="0"/>
                        <a:t> do prywatnych celów w pracy, w końcu i tak często pracuję w nadgodzinach</a:t>
                      </a:r>
                      <a:r>
                        <a:rPr lang="en-GB" sz="1100" noProof="0" dirty="0" smtClean="0"/>
                        <a:t>’</a:t>
                      </a:r>
                      <a:endParaRPr lang="en-GB" sz="1100" noProof="0" dirty="0"/>
                    </a:p>
                  </a:txBody>
                  <a:tcPr/>
                </a:tc>
                <a:extLst>
                  <a:ext uri="{0D108BD9-81ED-4DB2-BD59-A6C34878D82A}">
                    <a16:rowId xmlns:a16="http://schemas.microsoft.com/office/drawing/2014/main" xmlns="" val="10006"/>
                  </a:ext>
                </a:extLst>
              </a:tr>
            </a:tbl>
          </a:graphicData>
        </a:graphic>
      </p:graphicFrame>
      <p:sp>
        <p:nvSpPr>
          <p:cNvPr id="10" name="Rectangle 9"/>
          <p:cNvSpPr/>
          <p:nvPr/>
        </p:nvSpPr>
        <p:spPr>
          <a:xfrm>
            <a:off x="7056236" y="4216682"/>
            <a:ext cx="1643399" cy="276999"/>
          </a:xfrm>
          <a:prstGeom prst="rect">
            <a:avLst/>
          </a:prstGeom>
        </p:spPr>
        <p:txBody>
          <a:bodyPr wrap="none">
            <a:spAutoFit/>
          </a:bodyPr>
          <a:lstStyle/>
          <a:p>
            <a:r>
              <a:rPr lang="en-US" sz="1200" dirty="0"/>
              <a:t>Crane &amp;Matten, 2010</a:t>
            </a:r>
            <a:endParaRPr lang="en-US" dirty="0"/>
          </a:p>
        </p:txBody>
      </p:sp>
    </p:spTree>
    <p:extLst>
      <p:ext uri="{BB962C8B-B14F-4D97-AF65-F5344CB8AC3E}">
        <p14:creationId xmlns:p14="http://schemas.microsoft.com/office/powerpoint/2010/main" val="2081991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Google Shape;460;p33"/>
          <p:cNvSpPr txBox="1">
            <a:spLocks noGrp="1"/>
          </p:cNvSpPr>
          <p:nvPr>
            <p:ph type="title"/>
          </p:nvPr>
        </p:nvSpPr>
        <p:spPr>
          <a:xfrm>
            <a:off x="1002900" y="1219525"/>
            <a:ext cx="7138200" cy="1352225"/>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pl-PL" sz="6000" dirty="0" smtClean="0">
                <a:solidFill>
                  <a:srgbClr val="E06666"/>
                </a:solidFill>
                <a:latin typeface="Cambria"/>
                <a:ea typeface="Cambria"/>
                <a:cs typeface="Cambria"/>
                <a:sym typeface="Cambria"/>
              </a:rPr>
              <a:t>Dziękujemy</a:t>
            </a:r>
            <a:r>
              <a:rPr lang="es" sz="6000" dirty="0" smtClean="0">
                <a:solidFill>
                  <a:srgbClr val="E06666"/>
                </a:solidFill>
                <a:latin typeface="Cambria"/>
                <a:ea typeface="Cambria"/>
                <a:cs typeface="Cambria"/>
                <a:sym typeface="Cambria"/>
              </a:rPr>
              <a:t>!</a:t>
            </a:r>
            <a:endParaRPr sz="6000" b="0" dirty="0">
              <a:latin typeface="Cambria"/>
              <a:ea typeface="Cambria"/>
              <a:cs typeface="Cambria"/>
              <a:sym typeface="Cambria"/>
            </a:endParaRPr>
          </a:p>
        </p:txBody>
      </p:sp>
      <p:sp>
        <p:nvSpPr>
          <p:cNvPr id="461" name="Google Shape;461;p33"/>
          <p:cNvSpPr/>
          <p:nvPr/>
        </p:nvSpPr>
        <p:spPr>
          <a:xfrm rot="10800000" flipH="1">
            <a:off x="-31700" y="2916425"/>
            <a:ext cx="9207378" cy="2234250"/>
          </a:xfrm>
          <a:prstGeom prst="flowChartDocument">
            <a:avLst/>
          </a:prstGeom>
          <a:solidFill>
            <a:srgbClr val="E06666"/>
          </a:solid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4" name="Google Shape;441;p31"/>
          <p:cNvPicPr preferRelativeResize="0"/>
          <p:nvPr/>
        </p:nvPicPr>
        <p:blipFill>
          <a:blip r:embed="rId3">
            <a:alphaModFix/>
          </a:blip>
          <a:stretch>
            <a:fillRect/>
          </a:stretch>
        </p:blipFill>
        <p:spPr>
          <a:xfrm>
            <a:off x="5208950" y="18568"/>
            <a:ext cx="1715527" cy="815400"/>
          </a:xfrm>
          <a:prstGeom prst="rect">
            <a:avLst/>
          </a:prstGeom>
          <a:noFill/>
          <a:ln>
            <a:noFill/>
          </a:ln>
        </p:spPr>
      </p:pic>
      <p:pic>
        <p:nvPicPr>
          <p:cNvPr id="5" name="Google Shape;442;p31"/>
          <p:cNvPicPr preferRelativeResize="0"/>
          <p:nvPr/>
        </p:nvPicPr>
        <p:blipFill>
          <a:blip r:embed="rId4">
            <a:alphaModFix/>
          </a:blip>
          <a:stretch>
            <a:fillRect/>
          </a:stretch>
        </p:blipFill>
        <p:spPr>
          <a:xfrm>
            <a:off x="7065975" y="151705"/>
            <a:ext cx="1913926" cy="416680"/>
          </a:xfrm>
          <a:prstGeom prst="rect">
            <a:avLst/>
          </a:prstGeom>
          <a:noFill/>
          <a:ln>
            <a:noFill/>
          </a:ln>
        </p:spPr>
      </p:pic>
    </p:spTree>
    <p:extLst>
      <p:ext uri="{BB962C8B-B14F-4D97-AF65-F5344CB8AC3E}">
        <p14:creationId xmlns:p14="http://schemas.microsoft.com/office/powerpoint/2010/main" val="531338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pic>
        <p:nvPicPr>
          <p:cNvPr id="441" name="Google Shape;441;p31"/>
          <p:cNvPicPr preferRelativeResize="0"/>
          <p:nvPr/>
        </p:nvPicPr>
        <p:blipFill>
          <a:blip r:embed="rId3">
            <a:alphaModFix/>
          </a:blip>
          <a:stretch>
            <a:fillRect/>
          </a:stretch>
        </p:blipFill>
        <p:spPr>
          <a:xfrm>
            <a:off x="5208950" y="-12"/>
            <a:ext cx="1715527" cy="815400"/>
          </a:xfrm>
          <a:prstGeom prst="rect">
            <a:avLst/>
          </a:prstGeom>
          <a:noFill/>
          <a:ln>
            <a:noFill/>
          </a:ln>
        </p:spPr>
      </p:pic>
      <p:pic>
        <p:nvPicPr>
          <p:cNvPr id="442" name="Google Shape;442;p31"/>
          <p:cNvPicPr preferRelativeResize="0"/>
          <p:nvPr/>
        </p:nvPicPr>
        <p:blipFill>
          <a:blip r:embed="rId4">
            <a:alphaModFix/>
          </a:blip>
          <a:stretch>
            <a:fillRect/>
          </a:stretch>
        </p:blipFill>
        <p:spPr>
          <a:xfrm>
            <a:off x="7065975" y="133125"/>
            <a:ext cx="1913926" cy="416680"/>
          </a:xfrm>
          <a:prstGeom prst="rect">
            <a:avLst/>
          </a:prstGeom>
          <a:noFill/>
          <a:ln>
            <a:noFill/>
          </a:ln>
        </p:spPr>
      </p:pic>
      <p:sp>
        <p:nvSpPr>
          <p:cNvPr id="444" name="Google Shape;444;p31"/>
          <p:cNvSpPr txBox="1">
            <a:spLocks noGrp="1"/>
          </p:cNvSpPr>
          <p:nvPr>
            <p:ph type="title"/>
          </p:nvPr>
        </p:nvSpPr>
        <p:spPr>
          <a:xfrm>
            <a:off x="493298" y="1246220"/>
            <a:ext cx="7239345" cy="1586432"/>
          </a:xfrm>
          <a:prstGeom prst="rect">
            <a:avLst/>
          </a:prstGeom>
        </p:spPr>
        <p:txBody>
          <a:bodyPr spcFirstLastPara="1" wrap="square" lIns="91425" tIns="91425" rIns="91425" bIns="91425" anchor="t" anchorCtr="0">
            <a:noAutofit/>
          </a:bodyPr>
          <a:lstStyle/>
          <a:p>
            <a:pPr lvl="0" algn="l"/>
            <a:r>
              <a:rPr lang="pl-PL" sz="3200" b="0" dirty="0" smtClean="0">
                <a:solidFill>
                  <a:srgbClr val="E06666"/>
                </a:solidFill>
                <a:latin typeface="Cambria"/>
                <a:ea typeface="Cambria"/>
                <a:cs typeface="Cambria"/>
                <a:sym typeface="Cambria"/>
              </a:rPr>
              <a:t>Moduł 3. Podejmowanie decyzji</a:t>
            </a:r>
            <a:endParaRPr lang="en-GB" sz="3200" b="0" dirty="0">
              <a:latin typeface="Cambria"/>
              <a:ea typeface="Cambria"/>
              <a:cs typeface="Cambria"/>
              <a:sym typeface="Cambria"/>
            </a:endParaRPr>
          </a:p>
        </p:txBody>
      </p:sp>
      <p:sp>
        <p:nvSpPr>
          <p:cNvPr id="6"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8" name="Google Shape;441;p31"/>
          <p:cNvPicPr preferRelativeResize="0"/>
          <p:nvPr/>
        </p:nvPicPr>
        <p:blipFill>
          <a:blip r:embed="rId3">
            <a:alphaModFix/>
          </a:blip>
          <a:stretch>
            <a:fillRect/>
          </a:stretch>
        </p:blipFill>
        <p:spPr>
          <a:xfrm>
            <a:off x="7380895" y="4325687"/>
            <a:ext cx="1715527" cy="815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pl-PL" dirty="0" smtClean="0">
                <a:solidFill>
                  <a:srgbClr val="F24F4F"/>
                </a:solidFill>
                <a:latin typeface="Cambria" panose="02040503050406030204" pitchFamily="18" charset="0"/>
              </a:rPr>
              <a:t>Podejmowanie </a:t>
            </a:r>
            <a:r>
              <a:rPr lang="pl-PL" dirty="0">
                <a:solidFill>
                  <a:srgbClr val="F24F4F"/>
                </a:solidFill>
                <a:latin typeface="Cambria" panose="02040503050406030204" pitchFamily="18" charset="0"/>
              </a:rPr>
              <a:t>decyzji - wprowadzenie</a:t>
            </a:r>
            <a:endParaRPr lang="es-ES"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86774"/>
            <a:ext cx="8520600" cy="3416400"/>
          </a:xfrm>
        </p:spPr>
        <p:txBody>
          <a:bodyPr/>
          <a:lstStyle/>
          <a:p>
            <a:pPr marL="114300" lvl="0" indent="0">
              <a:buNone/>
            </a:pPr>
            <a:r>
              <a:rPr lang="pl-PL" sz="1600" dirty="0"/>
              <a:t>Ludzie podejmują decyzję stale, niezależnie od zajmowanego stanowiska czy działu w przedsiębiorstwie. </a:t>
            </a:r>
            <a:r>
              <a:rPr lang="pl-PL" sz="1600" dirty="0" smtClean="0"/>
              <a:t>Żadna </a:t>
            </a:r>
            <a:r>
              <a:rPr lang="pl-PL" sz="1600" dirty="0"/>
              <a:t>organizacja nie może się obejść bez podejmowania decyzji, za to dzięki słusznym decyzjom organizacje mogą się rozwijać. </a:t>
            </a:r>
            <a:endParaRPr lang="pl-PL" sz="1600" dirty="0" smtClean="0"/>
          </a:p>
          <a:p>
            <a:pPr marL="114300" lvl="0" indent="0">
              <a:buNone/>
            </a:pPr>
            <a:endParaRPr lang="pl-PL" sz="1600" dirty="0"/>
          </a:p>
          <a:p>
            <a:pPr marL="114300" lvl="0" indent="0">
              <a:buNone/>
            </a:pPr>
            <a:r>
              <a:rPr lang="pl-PL" sz="1600" dirty="0" smtClean="0"/>
              <a:t>Umiejętność </a:t>
            </a:r>
            <a:r>
              <a:rPr lang="pl-PL" sz="1600" dirty="0"/>
              <a:t>podejmowania kluczowych decyzji we właściwym momencie jest jedną z ważniejszych kompetencji, jakie powinien posiadać każdy przedsiębiorca czy menedżer, niezależnie od zajmowanego szczebla w strukturze hierarchicznej. </a:t>
            </a:r>
            <a:endParaRPr lang="pl-PL" sz="1600" dirty="0" smtClean="0"/>
          </a:p>
          <a:p>
            <a:pPr marL="114300" lvl="0" indent="0">
              <a:buNone/>
            </a:pPr>
            <a:endParaRPr lang="pl-PL" sz="1600" dirty="0" smtClean="0"/>
          </a:p>
          <a:p>
            <a:pPr marL="114300" indent="0">
              <a:buNone/>
            </a:pPr>
            <a:r>
              <a:rPr lang="pl-PL" sz="1600" dirty="0"/>
              <a:t>Podejmowanie decyzji to </a:t>
            </a:r>
            <a:r>
              <a:rPr lang="pl-PL" sz="1600" dirty="0" smtClean="0"/>
              <a:t>nie </a:t>
            </a:r>
            <a:r>
              <a:rPr lang="pl-PL" sz="1600" dirty="0"/>
              <a:t>jest rola jedynie właścicieli firm czy menedżerów, ale każdego członka organizacji.</a:t>
            </a:r>
          </a:p>
          <a:p>
            <a:pPr marL="114300" lvl="0" indent="0">
              <a:buNone/>
            </a:pPr>
            <a:endParaRPr lang="pl-PL" sz="1600" dirty="0"/>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645544" cy="307777"/>
          </a:xfrm>
          <a:prstGeom prst="rect">
            <a:avLst/>
          </a:prstGeom>
          <a:noFill/>
        </p:spPr>
        <p:txBody>
          <a:bodyPr wrap="square" rtlCol="0">
            <a:spAutoFit/>
          </a:bodyPr>
          <a:lstStyle/>
          <a:p>
            <a:r>
              <a:rPr lang="pl-PL" dirty="0"/>
              <a:t>CZĘŚĆ I - </a:t>
            </a:r>
            <a:r>
              <a:rPr lang="pl-PL" dirty="0" smtClean="0"/>
              <a:t>PODEJMOWANIE </a:t>
            </a:r>
            <a:r>
              <a:rPr lang="pl-PL" dirty="0"/>
              <a:t>DECYZJI - PODSTAWY</a:t>
            </a:r>
            <a:endParaRPr lang="es-ES" dirty="0"/>
          </a:p>
        </p:txBody>
      </p:sp>
    </p:spTree>
    <p:extLst>
      <p:ext uri="{BB962C8B-B14F-4D97-AF65-F5344CB8AC3E}">
        <p14:creationId xmlns:p14="http://schemas.microsoft.com/office/powerpoint/2010/main" val="1630397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pl-PL" dirty="0" smtClean="0">
                <a:solidFill>
                  <a:srgbClr val="F24F4F"/>
                </a:solidFill>
                <a:latin typeface="Cambria" panose="02040503050406030204" pitchFamily="18" charset="0"/>
              </a:rPr>
              <a:t>Czym jest proces podejmowania decyzji?</a:t>
            </a:r>
            <a:endParaRPr lang="es-ES"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indent="0">
              <a:buNone/>
            </a:pPr>
            <a:r>
              <a:rPr lang="pl-PL" b="1" dirty="0" smtClean="0"/>
              <a:t>Podejmowanie decyzji</a:t>
            </a:r>
            <a:r>
              <a:rPr lang="en-GB" dirty="0" smtClean="0"/>
              <a:t> </a:t>
            </a:r>
            <a:r>
              <a:rPr lang="en-GB" dirty="0"/>
              <a:t>- </a:t>
            </a:r>
            <a:r>
              <a:rPr lang="pl-PL" dirty="0" smtClean="0"/>
              <a:t>akt </a:t>
            </a:r>
            <a:r>
              <a:rPr lang="pl-PL" dirty="0"/>
              <a:t>dokonania wyboru najlepszego w danym momencie wariantu pomiędzy dwiema lub większą liczbą </a:t>
            </a:r>
            <a:r>
              <a:rPr lang="pl-PL" dirty="0" smtClean="0"/>
              <a:t>opcji</a:t>
            </a:r>
            <a:r>
              <a:rPr lang="en-GB" dirty="0" smtClean="0"/>
              <a:t> (</a:t>
            </a:r>
            <a:r>
              <a:rPr lang="en-US" dirty="0"/>
              <a:t>Trewartha &amp; Newport 1982)</a:t>
            </a:r>
            <a:r>
              <a:rPr lang="en-GB" dirty="0"/>
              <a:t>.</a:t>
            </a:r>
            <a:endParaRPr lang="pl-PL" dirty="0"/>
          </a:p>
          <a:p>
            <a:pPr marL="114300" lvl="0" indent="0">
              <a:buNone/>
            </a:pPr>
            <a:endParaRPr lang="pl-PL" dirty="0"/>
          </a:p>
          <a:p>
            <a:pPr marL="114300" lvl="0" indent="0">
              <a:buNone/>
            </a:pPr>
            <a:r>
              <a:rPr lang="pl-PL" dirty="0"/>
              <a:t>Jak twierdzi Chris </a:t>
            </a:r>
            <a:r>
              <a:rPr lang="pl-PL" dirty="0" err="1"/>
              <a:t>Ogueri</a:t>
            </a:r>
            <a:r>
              <a:rPr lang="pl-PL" dirty="0"/>
              <a:t>, podjęcie decyzji oznacza, że powinniśmy dążyć nie tylko do zidentyfikowania jak największej liczby możliwych opcji, ale przede wszystkim wybrać taką, która: </a:t>
            </a:r>
            <a:endParaRPr lang="pl-PL" dirty="0" smtClean="0"/>
          </a:p>
          <a:p>
            <a:pPr lvl="0">
              <a:buAutoNum type="arabicParenBoth"/>
            </a:pPr>
            <a:r>
              <a:rPr lang="pl-PL" dirty="0" smtClean="0"/>
              <a:t>w </a:t>
            </a:r>
            <a:r>
              <a:rPr lang="pl-PL" dirty="0"/>
              <a:t>największym stopniu zwiększa prawdopodobieństwo sukcesu lub skuteczności działania oraz </a:t>
            </a:r>
            <a:endParaRPr lang="pl-PL" dirty="0" smtClean="0"/>
          </a:p>
          <a:p>
            <a:pPr lvl="0">
              <a:buAutoNum type="arabicParenBoth"/>
            </a:pPr>
            <a:r>
              <a:rPr lang="pl-PL" dirty="0" smtClean="0"/>
              <a:t>najlepiej </a:t>
            </a:r>
            <a:r>
              <a:rPr lang="pl-PL" dirty="0"/>
              <a:t>pasuje do naszych celów, wartości, stylu życia itp.</a:t>
            </a:r>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736476" cy="307777"/>
          </a:xfrm>
          <a:prstGeom prst="rect">
            <a:avLst/>
          </a:prstGeom>
          <a:noFill/>
        </p:spPr>
        <p:txBody>
          <a:bodyPr wrap="square" rtlCol="0">
            <a:spAutoFit/>
          </a:bodyPr>
          <a:lstStyle/>
          <a:p>
            <a:r>
              <a:rPr lang="pl-PL" dirty="0"/>
              <a:t>CZĘŚĆ I - PODEJMOWANIE DECYZJI - PODSTAWY</a:t>
            </a:r>
            <a:endParaRPr lang="es-ES" dirty="0"/>
          </a:p>
        </p:txBody>
      </p:sp>
    </p:spTree>
    <p:extLst>
      <p:ext uri="{BB962C8B-B14F-4D97-AF65-F5344CB8AC3E}">
        <p14:creationId xmlns:p14="http://schemas.microsoft.com/office/powerpoint/2010/main" val="2507085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594740"/>
            <a:ext cx="8520600" cy="572700"/>
          </a:xfrm>
        </p:spPr>
        <p:txBody>
          <a:bodyPr/>
          <a:lstStyle/>
          <a:p>
            <a:r>
              <a:rPr lang="pl-PL" sz="1800" dirty="0" smtClean="0">
                <a:solidFill>
                  <a:srgbClr val="F24F4F"/>
                </a:solidFill>
                <a:latin typeface="Cambria" panose="02040503050406030204" pitchFamily="18" charset="0"/>
              </a:rPr>
              <a:t>Style </a:t>
            </a:r>
            <a:r>
              <a:rPr lang="pl-PL" sz="1800" dirty="0">
                <a:solidFill>
                  <a:srgbClr val="F24F4F"/>
                </a:solidFill>
                <a:latin typeface="Cambria" panose="02040503050406030204" pitchFamily="18" charset="0"/>
              </a:rPr>
              <a:t>podejmowania decyzji z perspektywy procesu przetwarzania informacji</a:t>
            </a:r>
            <a:endParaRPr lang="es-ES" sz="1800"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lvl="0"/>
            <a:r>
              <a:rPr lang="pl-PL" dirty="0"/>
              <a:t>Ludzie różnią się między sobą sposobem, w jaki podejmują decyzje. Różnice te można określić na dwóch wymiarach. Pierwszy z nich to indywidualny sposób myślenia.  Niektórzy z nas są bardziej racjonalni i logiczni, inni większą wagę przykładają do intuicji i kreatywności. Drugi wymiar opisuje tolerancję jednostki na niejednoznaczność. Niektórzy z nas mają na nią niską tolerancję, inni mogą tolerować wysoki poziom niejednoznaczności. Zestawiając te dwa wymiary otrzymujemy cztery style podejmowania decyzji</a:t>
            </a:r>
            <a:r>
              <a:rPr lang="pl-PL" dirty="0" smtClean="0"/>
              <a:t>:</a:t>
            </a:r>
          </a:p>
          <a:p>
            <a:pPr lvl="1">
              <a:lnSpc>
                <a:spcPct val="100000"/>
              </a:lnSpc>
              <a:spcBef>
                <a:spcPts val="0"/>
              </a:spcBef>
            </a:pPr>
            <a:r>
              <a:rPr lang="en-GB" b="1" dirty="0" err="1" smtClean="0"/>
              <a:t>dyrektywny</a:t>
            </a:r>
            <a:r>
              <a:rPr lang="en-GB" b="1" dirty="0"/>
              <a:t>, </a:t>
            </a:r>
            <a:endParaRPr lang="pl-PL" b="1" dirty="0" smtClean="0"/>
          </a:p>
          <a:p>
            <a:pPr lvl="1">
              <a:lnSpc>
                <a:spcPct val="100000"/>
              </a:lnSpc>
              <a:spcBef>
                <a:spcPts val="0"/>
              </a:spcBef>
            </a:pPr>
            <a:r>
              <a:rPr lang="en-GB" b="1" dirty="0" err="1" smtClean="0"/>
              <a:t>analityczny</a:t>
            </a:r>
            <a:r>
              <a:rPr lang="en-GB" b="1" dirty="0"/>
              <a:t>, </a:t>
            </a:r>
            <a:endParaRPr lang="pl-PL" b="1" dirty="0" smtClean="0"/>
          </a:p>
          <a:p>
            <a:pPr lvl="1">
              <a:lnSpc>
                <a:spcPct val="100000"/>
              </a:lnSpc>
              <a:spcBef>
                <a:spcPts val="0"/>
              </a:spcBef>
            </a:pPr>
            <a:r>
              <a:rPr lang="en-GB" b="1" dirty="0" err="1" smtClean="0"/>
              <a:t>Konceptualny</a:t>
            </a:r>
            <a:r>
              <a:rPr lang="pl-PL" b="1" dirty="0" smtClean="0"/>
              <a:t>,</a:t>
            </a:r>
          </a:p>
          <a:p>
            <a:pPr lvl="1">
              <a:lnSpc>
                <a:spcPct val="100000"/>
              </a:lnSpc>
              <a:spcBef>
                <a:spcPts val="0"/>
              </a:spcBef>
            </a:pPr>
            <a:r>
              <a:rPr lang="en-GB" b="1" dirty="0" err="1" smtClean="0"/>
              <a:t>behawioralny</a:t>
            </a:r>
            <a:r>
              <a:rPr lang="en-GB" b="1" dirty="0"/>
              <a:t>.</a:t>
            </a:r>
            <a:endParaRPr lang="pl-PL" b="1" dirty="0"/>
          </a:p>
        </p:txBody>
      </p:sp>
      <p:sp>
        <p:nvSpPr>
          <p:cNvPr id="4" name="Cuadro de texto 2">
            <a:extLst>
              <a:ext uri="{FF2B5EF4-FFF2-40B4-BE49-F238E27FC236}">
                <a16:creationId xmlns=""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pl-PL" dirty="0" smtClean="0"/>
              <a:t>CZĘŚĆ 2</a:t>
            </a:r>
            <a:r>
              <a:rPr lang="es-ES" dirty="0"/>
              <a:t>. </a:t>
            </a:r>
            <a:r>
              <a:rPr lang="pl-PL" dirty="0" smtClean="0"/>
              <a:t>STYLE PODEJMOWANIA DECYZJI</a:t>
            </a:r>
            <a:endParaRPr lang="es-ES" dirty="0"/>
          </a:p>
        </p:txBody>
      </p:sp>
    </p:spTree>
    <p:extLst>
      <p:ext uri="{BB962C8B-B14F-4D97-AF65-F5344CB8AC3E}">
        <p14:creationId xmlns:p14="http://schemas.microsoft.com/office/powerpoint/2010/main" val="993921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575683"/>
            <a:ext cx="8520600" cy="572700"/>
          </a:xfrm>
        </p:spPr>
        <p:txBody>
          <a:bodyPr/>
          <a:lstStyle/>
          <a:p>
            <a:r>
              <a:rPr lang="pl-PL" sz="2000" dirty="0" smtClean="0">
                <a:solidFill>
                  <a:srgbClr val="F24F4F"/>
                </a:solidFill>
                <a:latin typeface="Cambria" panose="02040503050406030204" pitchFamily="18" charset="0"/>
              </a:rPr>
              <a:t>Podejmowanie </a:t>
            </a:r>
            <a:r>
              <a:rPr lang="pl-PL" sz="2000" dirty="0">
                <a:solidFill>
                  <a:srgbClr val="F24F4F"/>
                </a:solidFill>
                <a:latin typeface="Cambria" panose="02040503050406030204" pitchFamily="18" charset="0"/>
              </a:rPr>
              <a:t>decyzji z perspektywy poziomu partycypacji</a:t>
            </a:r>
            <a:endParaRPr lang="en-US" sz="200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indent="0">
              <a:buNone/>
            </a:pPr>
            <a:r>
              <a:rPr lang="pl-PL" sz="900" b="1" dirty="0"/>
              <a:t>Lider podejmuje decyzję sam i ogłasza członkom grupy</a:t>
            </a:r>
          </a:p>
          <a:p>
            <a:pPr marL="114300" indent="0">
              <a:buNone/>
            </a:pPr>
            <a:r>
              <a:rPr lang="pl-PL" sz="900" dirty="0"/>
              <a:t>W tej sytuacji proces decyzyjny zajmuje niewiele czasu i nie wymaga zaangażowania innych osób. Jest stosowany szczególnie w sytuacjach awaryjnych, w których natychmiastowe działanie ma kluczowe znaczenie. </a:t>
            </a:r>
            <a:endParaRPr lang="pl-PL" sz="900" dirty="0" smtClean="0"/>
          </a:p>
          <a:p>
            <a:pPr marL="114300" indent="0">
              <a:buNone/>
            </a:pPr>
            <a:endParaRPr lang="pl-PL" sz="900" b="1" dirty="0"/>
          </a:p>
          <a:p>
            <a:pPr marL="114300" indent="0">
              <a:buNone/>
            </a:pPr>
            <a:r>
              <a:rPr lang="pl-PL" sz="900" b="1" dirty="0"/>
              <a:t>Lider zbiera dane od kluczowych osób i decyduje</a:t>
            </a:r>
          </a:p>
          <a:p>
            <a:pPr marL="114300" indent="0">
              <a:buNone/>
            </a:pPr>
            <a:r>
              <a:rPr lang="pl-PL" sz="900" dirty="0"/>
              <a:t>W tym przypadku lider zwykle zbiera opnie współpracowników, uzupełnia wszystkie luki informacyjne i stara się zrozumieć specyfikę problemu, a następnie podejmuje decyzję samodzielnie. Ważne jest, aby dotrzeć do osób posiadających kluczowe informacje.</a:t>
            </a:r>
          </a:p>
          <a:p>
            <a:pPr marL="114300" indent="0">
              <a:buNone/>
            </a:pPr>
            <a:endParaRPr lang="pl-PL" sz="900" b="1" dirty="0"/>
          </a:p>
          <a:p>
            <a:pPr marL="114300" indent="0">
              <a:buNone/>
            </a:pPr>
            <a:r>
              <a:rPr lang="pl-PL" sz="900" b="1" dirty="0"/>
              <a:t>Lider zbiera dane wejściowe od grupy i decyduje.</a:t>
            </a:r>
          </a:p>
          <a:p>
            <a:pPr marL="114300" indent="0">
              <a:buNone/>
            </a:pPr>
            <a:r>
              <a:rPr lang="pl-PL" sz="900" dirty="0"/>
              <a:t>Lider organizuje spotkanie grupowe i prosi o opinie; wysłuchuje zaprezentowanych pomysłów, a następnie na tej podstawie decyduje samodzielnie.</a:t>
            </a:r>
          </a:p>
          <a:p>
            <a:pPr marL="114300" indent="0">
              <a:buNone/>
            </a:pPr>
            <a:endParaRPr lang="pl-PL" sz="900" b="1" dirty="0"/>
          </a:p>
          <a:p>
            <a:pPr marL="114300" indent="0">
              <a:buNone/>
            </a:pPr>
            <a:r>
              <a:rPr lang="pl-PL" sz="900" b="1" dirty="0"/>
              <a:t>Grupowe podejmowanie decyzji poprzez budowanie konsensusu.</a:t>
            </a:r>
          </a:p>
          <a:p>
            <a:pPr marL="114300" indent="0">
              <a:buNone/>
            </a:pPr>
            <a:r>
              <a:rPr lang="pl-PL" sz="900" dirty="0"/>
              <a:t>W tym przypadku lider jest częścią grupy i jak każdy inny uczestnik dyskusji dysponuje tylko jednym głosem. Grupa wspólnie przetwarza wszystkie pozyskane informacje, konfrontuje stanowiska i pracuje nad rozwiązaniem  dopóki wszyscy się nie zgodzą na konkretną opcję. Konsensus zostaje osiągnięty wtedy, gdy wszyscy akceptują podjętą decyzję i mają poczucie, że ich opinie zostały wysłuchane.</a:t>
            </a:r>
          </a:p>
          <a:p>
            <a:pPr marL="114300" indent="0">
              <a:buNone/>
            </a:pPr>
            <a:endParaRPr lang="pl-PL" sz="900" b="1" dirty="0"/>
          </a:p>
          <a:p>
            <a:pPr marL="114300" indent="0">
              <a:buNone/>
            </a:pPr>
            <a:r>
              <a:rPr lang="pl-PL" sz="900" b="1" dirty="0"/>
              <a:t>Lider deleguje proces decyzyjny na grupę.</a:t>
            </a:r>
          </a:p>
          <a:p>
            <a:pPr marL="114300" indent="0">
              <a:buNone/>
            </a:pPr>
            <a:r>
              <a:rPr lang="pl-PL" sz="900" dirty="0"/>
              <a:t>Lider w pełni deleguje podjęcie decyzji na grupę łącznie z tym, że nie bierze udziału w dyskusjach. To podejście wymaga od lidera aby bardzo klarownie i jednoznacznie nakreślił grupie, jakie kryteria muszą zostać spełnione, aby ich decyzja mogła była akceptowalna. </a:t>
            </a:r>
            <a:r>
              <a:rPr lang="pl-PL" sz="900" dirty="0" smtClean="0"/>
              <a:t>Niespełnienie tych kryteriów może spowodować, że grupa będzie zmuszona wrócić do dyskusji lub lider powinien rozważyć zmianę sposobu podejmowania decyzji. Odpowiedzialny lider powinien mimo wszystko zachować sobie uprawnienia do ostatecznego zatwierdzenia decyzji grupowej.</a:t>
            </a:r>
            <a:endParaRPr lang="pl-PL" sz="900" dirty="0"/>
          </a:p>
        </p:txBody>
      </p:sp>
      <p:sp>
        <p:nvSpPr>
          <p:cNvPr id="4" name="Cuadro de texto 2">
            <a:extLst>
              <a:ext uri="{FF2B5EF4-FFF2-40B4-BE49-F238E27FC236}">
                <a16:creationId xmlns=""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pl-PL" dirty="0"/>
              <a:t>CZĘŚĆ 2</a:t>
            </a:r>
            <a:r>
              <a:rPr lang="es-ES" dirty="0"/>
              <a:t>. </a:t>
            </a:r>
            <a:r>
              <a:rPr lang="pl-PL" dirty="0"/>
              <a:t>STYLE PODEJMOWANIA DECYZJI</a:t>
            </a:r>
            <a:endParaRPr lang="es-ES" dirty="0"/>
          </a:p>
        </p:txBody>
      </p:sp>
    </p:spTree>
    <p:extLst>
      <p:ext uri="{BB962C8B-B14F-4D97-AF65-F5344CB8AC3E}">
        <p14:creationId xmlns:p14="http://schemas.microsoft.com/office/powerpoint/2010/main" val="822165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pl-PL" dirty="0" smtClean="0">
                <a:solidFill>
                  <a:srgbClr val="F24F4F"/>
                </a:solidFill>
                <a:latin typeface="Cambria" panose="02040503050406030204" pitchFamily="18" charset="0"/>
              </a:rPr>
              <a:t>Proces podejmowania decyzji</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indent="0">
              <a:lnSpc>
                <a:spcPct val="150000"/>
              </a:lnSpc>
              <a:buNone/>
            </a:pPr>
            <a:r>
              <a:rPr lang="pl-PL" dirty="0"/>
              <a:t>Podejmowanie decyzji jest częścią codziennego życia. Decyzje mogą dotyczyć kwestii osobistych lub zawodowych, ale w każdym przypadku ich podejmowanie wywołuje określone następstwa. </a:t>
            </a:r>
            <a:endParaRPr lang="en-GB" dirty="0"/>
          </a:p>
          <a:p>
            <a:pPr marL="114300" indent="0">
              <a:lnSpc>
                <a:spcPct val="150000"/>
              </a:lnSpc>
              <a:buNone/>
            </a:pPr>
            <a:endParaRPr lang="pl-PL" dirty="0" smtClean="0"/>
          </a:p>
          <a:p>
            <a:pPr marL="114300" lvl="0" indent="0">
              <a:lnSpc>
                <a:spcPct val="150000"/>
              </a:lnSpc>
              <a:buNone/>
            </a:pPr>
            <a:r>
              <a:rPr lang="pl-PL" dirty="0"/>
              <a:t>Innymi słowy, podejmowane przez nas decyzje mogą wpływać na nas i innych w perspektywie krótko- i długoterminowej. Dlatego też umiejętność podejmowania decyzji to wartościowa kompetencja.</a:t>
            </a:r>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pl-PL" dirty="0" smtClean="0"/>
              <a:t>CZĘŚĆ 3</a:t>
            </a:r>
            <a:r>
              <a:rPr lang="en-US" dirty="0" smtClean="0"/>
              <a:t>.</a:t>
            </a:r>
            <a:r>
              <a:rPr lang="pl-PL" dirty="0" smtClean="0"/>
              <a:t> PROCES DECYZYJNY</a:t>
            </a:r>
            <a:endParaRPr lang="es-ES" dirty="0"/>
          </a:p>
        </p:txBody>
      </p:sp>
    </p:spTree>
    <p:extLst>
      <p:ext uri="{BB962C8B-B14F-4D97-AF65-F5344CB8AC3E}">
        <p14:creationId xmlns:p14="http://schemas.microsoft.com/office/powerpoint/2010/main" val="122893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err="1">
                <a:solidFill>
                  <a:srgbClr val="F24F4F"/>
                </a:solidFill>
                <a:latin typeface="Cambria" panose="02040503050406030204" pitchFamily="18" charset="0"/>
              </a:rPr>
              <a:t>Osiem</a:t>
            </a:r>
            <a:r>
              <a:rPr lang="en-GB" dirty="0">
                <a:solidFill>
                  <a:srgbClr val="F24F4F"/>
                </a:solidFill>
                <a:latin typeface="Cambria" panose="02040503050406030204" pitchFamily="18" charset="0"/>
              </a:rPr>
              <a:t> </a:t>
            </a:r>
            <a:r>
              <a:rPr lang="en-GB" dirty="0" err="1">
                <a:solidFill>
                  <a:srgbClr val="F24F4F"/>
                </a:solidFill>
                <a:latin typeface="Cambria" panose="02040503050406030204" pitchFamily="18" charset="0"/>
              </a:rPr>
              <a:t>etapów</a:t>
            </a:r>
            <a:r>
              <a:rPr lang="en-GB" dirty="0">
                <a:solidFill>
                  <a:srgbClr val="F24F4F"/>
                </a:solidFill>
                <a:latin typeface="Cambria" panose="02040503050406030204" pitchFamily="18" charset="0"/>
              </a:rPr>
              <a:t> </a:t>
            </a:r>
            <a:r>
              <a:rPr lang="en-GB" dirty="0" err="1">
                <a:solidFill>
                  <a:srgbClr val="F24F4F"/>
                </a:solidFill>
                <a:latin typeface="Cambria" panose="02040503050406030204" pitchFamily="18" charset="0"/>
              </a:rPr>
              <a:t>procesu</a:t>
            </a:r>
            <a:r>
              <a:rPr lang="en-GB" dirty="0">
                <a:solidFill>
                  <a:srgbClr val="F24F4F"/>
                </a:solidFill>
                <a:latin typeface="Cambria" panose="02040503050406030204" pitchFamily="18" charset="0"/>
              </a:rPr>
              <a:t> </a:t>
            </a:r>
            <a:r>
              <a:rPr lang="en-GB" dirty="0" err="1">
                <a:solidFill>
                  <a:srgbClr val="F24F4F"/>
                </a:solidFill>
                <a:latin typeface="Cambria" panose="02040503050406030204" pitchFamily="18" charset="0"/>
              </a:rPr>
              <a:t>decyzyjnego</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indent="0">
              <a:lnSpc>
                <a:spcPct val="150000"/>
              </a:lnSpc>
              <a:buNone/>
            </a:pPr>
            <a:r>
              <a:rPr lang="pl-PL" dirty="0" smtClean="0"/>
              <a:t>W </a:t>
            </a:r>
            <a:r>
              <a:rPr lang="pl-PL" dirty="0"/>
              <a:t>tym miejscu skupimy się na opisaniu podejścia, który dzieli proces decyzyjny na 8 etapów</a:t>
            </a:r>
            <a:r>
              <a:rPr lang="pl-PL" dirty="0" smtClean="0"/>
              <a:t>. Rozpoczyna się on od identyfikacji problemu, doboru kryteriów i wag dla istotnych kluczowych czynników wpływających na decyzję; następnie prowadzi przez analizowanie i wypracowywanie możliwych rozwiązań aż po wybór jednej opcji, jej wdrożenie i ocenę następstw.</a:t>
            </a:r>
            <a:r>
              <a:rPr lang="en-GB" dirty="0" smtClean="0"/>
              <a:t> </a:t>
            </a:r>
            <a:endParaRPr lang="pl-PL" dirty="0"/>
          </a:p>
          <a:p>
            <a:pPr marL="114300" indent="0">
              <a:lnSpc>
                <a:spcPct val="150000"/>
              </a:lnSpc>
              <a:buNone/>
            </a:pPr>
            <a:endParaRPr lang="pl-PL" dirty="0"/>
          </a:p>
          <a:p>
            <a:pPr marL="114300" indent="0">
              <a:lnSpc>
                <a:spcPct val="150000"/>
              </a:lnSpc>
              <a:buNone/>
            </a:pPr>
            <a:r>
              <a:rPr lang="pl-PL" dirty="0" smtClean="0"/>
              <a:t>Ten ośmioetapowy proces może być z powodzeniem wykorzystany do opisu zarówno indywidualnego jak i grupowego podejmowania decyzji</a:t>
            </a:r>
            <a:r>
              <a:rPr lang="en-GB" dirty="0" smtClean="0"/>
              <a:t>. </a:t>
            </a:r>
            <a:endParaRPr lang="pl-PL" dirty="0"/>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pl-PL" dirty="0"/>
              <a:t>CZĘŚĆ 3</a:t>
            </a:r>
            <a:r>
              <a:rPr lang="en-US" dirty="0"/>
              <a:t>.</a:t>
            </a:r>
            <a:r>
              <a:rPr lang="pl-PL" dirty="0"/>
              <a:t> PROCES DECYZYJNY</a:t>
            </a:r>
            <a:endParaRPr lang="es-ES" dirty="0"/>
          </a:p>
        </p:txBody>
      </p:sp>
    </p:spTree>
    <p:extLst>
      <p:ext uri="{BB962C8B-B14F-4D97-AF65-F5344CB8AC3E}">
        <p14:creationId xmlns:p14="http://schemas.microsoft.com/office/powerpoint/2010/main" val="4058768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a:solidFill>
                  <a:srgbClr val="F24F4F"/>
                </a:solidFill>
                <a:latin typeface="Cambria" panose="02040503050406030204" pitchFamily="18" charset="0"/>
              </a:rPr>
              <a:t>Decision-making process</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07214"/>
            <a:ext cx="8520600" cy="3584055"/>
          </a:xfrm>
        </p:spPr>
        <p:txBody>
          <a:bodyPr/>
          <a:lstStyle/>
          <a:p>
            <a:pPr marL="825500" lvl="1" indent="-228600">
              <a:lnSpc>
                <a:spcPct val="100000"/>
              </a:lnSpc>
              <a:buFont typeface="+mj-lt"/>
              <a:buAutoNum type="arabicPeriod"/>
            </a:pPr>
            <a:r>
              <a:rPr lang="en-GB" dirty="0" err="1" smtClean="0"/>
              <a:t>Identyfikowanie</a:t>
            </a:r>
            <a:r>
              <a:rPr lang="en-GB" dirty="0" smtClean="0"/>
              <a:t> problem</a:t>
            </a:r>
            <a:endParaRPr lang="pl-PL" dirty="0" smtClean="0"/>
          </a:p>
          <a:p>
            <a:pPr marL="825500" lvl="1" indent="-228600">
              <a:lnSpc>
                <a:spcPct val="100000"/>
              </a:lnSpc>
              <a:buFont typeface="+mj-lt"/>
              <a:buAutoNum type="arabicPeriod"/>
            </a:pPr>
            <a:r>
              <a:rPr lang="en-GB" dirty="0" err="1" smtClean="0"/>
              <a:t>Identyfikacja</a:t>
            </a:r>
            <a:r>
              <a:rPr lang="en-GB" dirty="0" smtClean="0"/>
              <a:t> </a:t>
            </a:r>
            <a:r>
              <a:rPr lang="en-GB" dirty="0" err="1"/>
              <a:t>kryteriów</a:t>
            </a:r>
            <a:r>
              <a:rPr lang="en-GB" dirty="0"/>
              <a:t> </a:t>
            </a:r>
            <a:r>
              <a:rPr lang="en-GB" dirty="0" err="1"/>
              <a:t>decyzyjnych</a:t>
            </a:r>
            <a:r>
              <a:rPr lang="en-GB" dirty="0"/>
              <a:t> </a:t>
            </a:r>
            <a:endParaRPr lang="pl-PL" dirty="0" smtClean="0"/>
          </a:p>
          <a:p>
            <a:pPr marL="825500" lvl="1" indent="-228600">
              <a:lnSpc>
                <a:spcPct val="100000"/>
              </a:lnSpc>
              <a:buFont typeface="+mj-lt"/>
              <a:buAutoNum type="arabicPeriod"/>
            </a:pPr>
            <a:r>
              <a:rPr lang="pl-PL" dirty="0" smtClean="0"/>
              <a:t>Przypisanie </a:t>
            </a:r>
            <a:r>
              <a:rPr lang="pl-PL" dirty="0"/>
              <a:t>wag do </a:t>
            </a:r>
            <a:r>
              <a:rPr lang="pl-PL" dirty="0" smtClean="0"/>
              <a:t>kryteriów</a:t>
            </a:r>
          </a:p>
          <a:p>
            <a:pPr marL="825500" lvl="1" indent="-228600">
              <a:lnSpc>
                <a:spcPct val="100000"/>
              </a:lnSpc>
              <a:buFont typeface="+mj-lt"/>
              <a:buAutoNum type="arabicPeriod"/>
            </a:pPr>
            <a:r>
              <a:rPr lang="pl-PL" dirty="0"/>
              <a:t>Generowanie wariantów</a:t>
            </a:r>
          </a:p>
          <a:p>
            <a:pPr marL="825500" lvl="1" indent="-228600">
              <a:lnSpc>
                <a:spcPct val="100000"/>
              </a:lnSpc>
              <a:buFont typeface="+mj-lt"/>
              <a:buAutoNum type="arabicPeriod"/>
            </a:pPr>
            <a:r>
              <a:rPr lang="pl-PL" dirty="0"/>
              <a:t>Analiza wariantów</a:t>
            </a:r>
          </a:p>
          <a:p>
            <a:pPr marL="825500" lvl="1" indent="-228600">
              <a:lnSpc>
                <a:spcPct val="100000"/>
              </a:lnSpc>
              <a:buFont typeface="+mj-lt"/>
              <a:buAutoNum type="arabicPeriod"/>
            </a:pPr>
            <a:r>
              <a:rPr lang="pl-PL" dirty="0"/>
              <a:t>Wybór </a:t>
            </a:r>
            <a:r>
              <a:rPr lang="pl-PL" dirty="0" smtClean="0"/>
              <a:t>wariantu</a:t>
            </a:r>
          </a:p>
          <a:p>
            <a:pPr marL="825500" lvl="1" indent="-228600">
              <a:lnSpc>
                <a:spcPct val="100000"/>
              </a:lnSpc>
              <a:buFont typeface="+mj-lt"/>
              <a:buAutoNum type="arabicPeriod"/>
            </a:pPr>
            <a:r>
              <a:rPr lang="pl-PL" dirty="0"/>
              <a:t>Wdrożenie wybranego wariantu</a:t>
            </a:r>
          </a:p>
          <a:p>
            <a:pPr marL="825500" lvl="1" indent="-228600">
              <a:lnSpc>
                <a:spcPct val="100000"/>
              </a:lnSpc>
              <a:buFont typeface="+mj-lt"/>
              <a:buAutoNum type="arabicPeriod"/>
            </a:pPr>
            <a:r>
              <a:rPr lang="pl-PL" dirty="0"/>
              <a:t>Ocena efektów </a:t>
            </a:r>
            <a:r>
              <a:rPr lang="pl-PL" dirty="0" smtClean="0"/>
              <a:t>decyzji</a:t>
            </a:r>
            <a:endParaRPr lang="pl-PL" dirty="0"/>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pl-PL" dirty="0"/>
              <a:t>CZĘŚĆ 3</a:t>
            </a:r>
            <a:r>
              <a:rPr lang="en-US" dirty="0"/>
              <a:t>.</a:t>
            </a:r>
            <a:r>
              <a:rPr lang="pl-PL" dirty="0"/>
              <a:t> PROCES DECYZYJNY</a:t>
            </a:r>
            <a:endParaRPr lang="es-ES" dirty="0"/>
          </a:p>
        </p:txBody>
      </p:sp>
    </p:spTree>
    <p:extLst>
      <p:ext uri="{BB962C8B-B14F-4D97-AF65-F5344CB8AC3E}">
        <p14:creationId xmlns:p14="http://schemas.microsoft.com/office/powerpoint/2010/main" val="326434085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6656</TotalTime>
  <Words>2305</Words>
  <Application>Microsoft Office PowerPoint</Application>
  <PresentationFormat>Pokaz na ekranie (16:9)</PresentationFormat>
  <Paragraphs>176</Paragraphs>
  <Slides>17</Slides>
  <Notes>4</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17</vt:i4>
      </vt:variant>
    </vt:vector>
  </HeadingPairs>
  <TitlesOfParts>
    <vt:vector size="25" baseType="lpstr">
      <vt:lpstr>Arial</vt:lpstr>
      <vt:lpstr>Cambria</vt:lpstr>
      <vt:lpstr>Century Gothic</vt:lpstr>
      <vt:lpstr>EB Garamond</vt:lpstr>
      <vt:lpstr>EB Garamond Medium</vt:lpstr>
      <vt:lpstr>Garamond</vt:lpstr>
      <vt:lpstr>Times New Roman</vt:lpstr>
      <vt:lpstr>Simple Light</vt:lpstr>
      <vt:lpstr> ARTCademy “Arts and Crafts Academy”</vt:lpstr>
      <vt:lpstr>Moduł 3. Podejmowanie decyzji</vt:lpstr>
      <vt:lpstr>Podejmowanie decyzji - wprowadzenie</vt:lpstr>
      <vt:lpstr>Czym jest proces podejmowania decyzji?</vt:lpstr>
      <vt:lpstr>Style podejmowania decyzji z perspektywy procesu przetwarzania informacji</vt:lpstr>
      <vt:lpstr>Podejmowanie decyzji z perspektywy poziomu partycypacji</vt:lpstr>
      <vt:lpstr>Proces podejmowania decyzji</vt:lpstr>
      <vt:lpstr>Osiem etapów procesu decyzyjnego</vt:lpstr>
      <vt:lpstr>Decision-making process</vt:lpstr>
      <vt:lpstr>Zalety grupowego podejmowania decyzji</vt:lpstr>
      <vt:lpstr>Wady grupowego podejmowania decyzji</vt:lpstr>
      <vt:lpstr>Zalety indywidualnego podejmowania decyzji</vt:lpstr>
      <vt:lpstr>Wady indywidualnego podejmowania decyzji</vt:lpstr>
      <vt:lpstr>1.5.1. Etyczne decydowanie i wnioskowanie</vt:lpstr>
      <vt:lpstr>Ramy etycznego podejmowania decyzji</vt:lpstr>
      <vt:lpstr>Racjonalizacja nieetycznego zachowania</vt:lpstr>
      <vt:lpstr>Dziękujemy!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ARTCademy “Arts and Crafts Academy”</dc:title>
  <dc:creator>Usuario</dc:creator>
  <cp:lastModifiedBy>Wojtek</cp:lastModifiedBy>
  <cp:revision>131</cp:revision>
  <dcterms:modified xsi:type="dcterms:W3CDTF">2020-02-10T13:59:33Z</dcterms:modified>
</cp:coreProperties>
</file>