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6"/>
  </p:notesMasterIdLst>
  <p:sldIdLst>
    <p:sldId id="256" r:id="rId2"/>
    <p:sldId id="272" r:id="rId3"/>
    <p:sldId id="283" r:id="rId4"/>
    <p:sldId id="276" r:id="rId5"/>
    <p:sldId id="379" r:id="rId6"/>
    <p:sldId id="371" r:id="rId7"/>
    <p:sldId id="403" r:id="rId8"/>
    <p:sldId id="380" r:id="rId9"/>
    <p:sldId id="402" r:id="rId10"/>
    <p:sldId id="404" r:id="rId11"/>
    <p:sldId id="375" r:id="rId12"/>
    <p:sldId id="408" r:id="rId13"/>
    <p:sldId id="444" r:id="rId14"/>
    <p:sldId id="445" r:id="rId15"/>
    <p:sldId id="376" r:id="rId16"/>
    <p:sldId id="508" r:id="rId17"/>
    <p:sldId id="509" r:id="rId18"/>
    <p:sldId id="510" r:id="rId19"/>
    <p:sldId id="377" r:id="rId20"/>
    <p:sldId id="560" r:id="rId21"/>
    <p:sldId id="559" r:id="rId22"/>
    <p:sldId id="558" r:id="rId23"/>
    <p:sldId id="512" r:id="rId24"/>
    <p:sldId id="274"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EB Garamond" pitchFamily="2" charset="0"/>
      <p:regular r:id="rId35"/>
      <p:bold r:id="rId36"/>
      <p:italic r:id="rId37"/>
      <p:boldItalic r:id="rId38"/>
    </p:embeddedFont>
    <p:embeddedFont>
      <p:font typeface="EB Garamond Medium" pitchFamily="2"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990"/>
    <p:restoredTop sz="91599"/>
  </p:normalViewPr>
  <p:slideViewPr>
    <p:cSldViewPr snapToGrid="0">
      <p:cViewPr varScale="1">
        <p:scale>
          <a:sx n="157" d="100"/>
          <a:sy n="157" d="100"/>
        </p:scale>
        <p:origin x="704" y="16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9018-D34E-425D-91C0-2FE22969D81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3CD4C37-A34E-4305-95AD-7FF8461B5377}">
      <dgm:prSet phldrT="[Tekst]" custT="1"/>
      <dgm:spPr/>
      <dgm:t>
        <a:bodyPr/>
        <a:lstStyle/>
        <a:p>
          <a:r>
            <a:rPr lang="en-GB" sz="2800" b="1" noProof="0" dirty="0"/>
            <a:t>Leaders</a:t>
          </a:r>
        </a:p>
        <a:p>
          <a:r>
            <a:rPr lang="en-GB" sz="2000" noProof="0" dirty="0"/>
            <a:t>Motivate and inspire people, empower and energise them -  lead people </a:t>
          </a:r>
        </a:p>
        <a:p>
          <a:r>
            <a:rPr lang="pl-PL" sz="4100" dirty="0"/>
            <a:t> </a:t>
          </a:r>
        </a:p>
      </dgm:t>
    </dgm:pt>
    <dgm:pt modelId="{842E26EA-CB45-487B-B726-BD655C427A60}" type="parTrans" cxnId="{47BB7727-CF97-477A-B58F-5EC4E8D31884}">
      <dgm:prSet/>
      <dgm:spPr/>
      <dgm:t>
        <a:bodyPr/>
        <a:lstStyle/>
        <a:p>
          <a:endParaRPr lang="pl-PL"/>
        </a:p>
      </dgm:t>
    </dgm:pt>
    <dgm:pt modelId="{1ED5B774-E61F-4389-A1E3-3E6F73B6E543}" type="sibTrans" cxnId="{47BB7727-CF97-477A-B58F-5EC4E8D31884}">
      <dgm:prSet/>
      <dgm:spPr/>
      <dgm:t>
        <a:bodyPr/>
        <a:lstStyle/>
        <a:p>
          <a:endParaRPr lang="pl-PL"/>
        </a:p>
      </dgm:t>
    </dgm:pt>
    <dgm:pt modelId="{761574E7-A5D7-4F59-94DC-A0A1374A03F6}">
      <dgm:prSet phldrT="[Tekst]" custT="1"/>
      <dgm:spPr/>
      <dgm:t>
        <a:bodyPr/>
        <a:lstStyle/>
        <a:p>
          <a:r>
            <a:rPr lang="en-GB" sz="2800" b="1" noProof="0" dirty="0"/>
            <a:t>Managers</a:t>
          </a:r>
        </a:p>
        <a:p>
          <a:r>
            <a:rPr lang="en-GB" sz="2000" noProof="0" dirty="0"/>
            <a:t>Ensure implementation of the vision and goals achievement</a:t>
          </a:r>
        </a:p>
        <a:p>
          <a:r>
            <a:rPr lang="en-GB" sz="2000" noProof="0" dirty="0"/>
            <a:t>- manage work</a:t>
          </a:r>
          <a:r>
            <a:rPr lang="pl-PL" sz="2000" dirty="0"/>
            <a:t> </a:t>
          </a:r>
        </a:p>
        <a:p>
          <a:r>
            <a:rPr lang="pl-PL" sz="2000" dirty="0"/>
            <a:t> </a:t>
          </a:r>
        </a:p>
      </dgm:t>
    </dgm:pt>
    <dgm:pt modelId="{3626D591-0EF5-496D-92F2-EB17AF2E85C4}" type="parTrans" cxnId="{3F7823E8-1B99-4E60-8783-C3D7E93DC789}">
      <dgm:prSet/>
      <dgm:spPr/>
      <dgm:t>
        <a:bodyPr/>
        <a:lstStyle/>
        <a:p>
          <a:endParaRPr lang="pl-PL"/>
        </a:p>
      </dgm:t>
    </dgm:pt>
    <dgm:pt modelId="{FD67B1DE-D8CC-4F1B-A96E-BC83FE7D83DD}" type="sibTrans" cxnId="{3F7823E8-1B99-4E60-8783-C3D7E93DC789}">
      <dgm:prSet/>
      <dgm:spPr/>
      <dgm:t>
        <a:bodyPr/>
        <a:lstStyle/>
        <a:p>
          <a:endParaRPr lang="pl-PL"/>
        </a:p>
      </dgm:t>
    </dgm:pt>
    <dgm:pt modelId="{20E942EC-6448-4904-9501-045078CBCBE4}" type="pres">
      <dgm:prSet presAssocID="{74B79018-D34E-425D-91C0-2FE22969D811}" presName="compositeShape" presStyleCnt="0">
        <dgm:presLayoutVars>
          <dgm:chMax val="7"/>
          <dgm:dir/>
          <dgm:resizeHandles val="exact"/>
        </dgm:presLayoutVars>
      </dgm:prSet>
      <dgm:spPr/>
    </dgm:pt>
    <dgm:pt modelId="{A225E1FC-88AE-44DD-A262-6D4198C39967}" type="pres">
      <dgm:prSet presAssocID="{D3CD4C37-A34E-4305-95AD-7FF8461B5377}" presName="circ1" presStyleLbl="vennNode1" presStyleIdx="0" presStyleCnt="2" custScaleX="106392" custLinFactNeighborX="-257" custLinFactNeighborY="-2835"/>
      <dgm:spPr/>
    </dgm:pt>
    <dgm:pt modelId="{24EE30BD-94D1-487A-AE17-C5BB85276892}" type="pres">
      <dgm:prSet presAssocID="{D3CD4C37-A34E-4305-95AD-7FF8461B5377}" presName="circ1Tx" presStyleLbl="revTx" presStyleIdx="0" presStyleCnt="0">
        <dgm:presLayoutVars>
          <dgm:chMax val="0"/>
          <dgm:chPref val="0"/>
          <dgm:bulletEnabled val="1"/>
        </dgm:presLayoutVars>
      </dgm:prSet>
      <dgm:spPr/>
    </dgm:pt>
    <dgm:pt modelId="{251D8281-4894-4955-9192-E1F605807543}" type="pres">
      <dgm:prSet presAssocID="{761574E7-A5D7-4F59-94DC-A0A1374A03F6}" presName="circ2" presStyleLbl="vennNode1" presStyleIdx="1" presStyleCnt="2" custScaleX="106707" custLinFactNeighborX="7046" custLinFactNeighborY="696"/>
      <dgm:spPr/>
    </dgm:pt>
    <dgm:pt modelId="{C479F7DE-75B8-46B7-8E9F-361D62BFC9F1}" type="pres">
      <dgm:prSet presAssocID="{761574E7-A5D7-4F59-94DC-A0A1374A03F6}" presName="circ2Tx" presStyleLbl="revTx" presStyleIdx="0" presStyleCnt="0">
        <dgm:presLayoutVars>
          <dgm:chMax val="0"/>
          <dgm:chPref val="0"/>
          <dgm:bulletEnabled val="1"/>
        </dgm:presLayoutVars>
      </dgm:prSet>
      <dgm:spPr/>
    </dgm:pt>
  </dgm:ptLst>
  <dgm:cxnLst>
    <dgm:cxn modelId="{47BB7727-CF97-477A-B58F-5EC4E8D31884}" srcId="{74B79018-D34E-425D-91C0-2FE22969D811}" destId="{D3CD4C37-A34E-4305-95AD-7FF8461B5377}" srcOrd="0" destOrd="0" parTransId="{842E26EA-CB45-487B-B726-BD655C427A60}" sibTransId="{1ED5B774-E61F-4389-A1E3-3E6F73B6E543}"/>
    <dgm:cxn modelId="{59369E6F-3F36-4015-9B5B-7F2ED7141D7B}" type="presOf" srcId="{D3CD4C37-A34E-4305-95AD-7FF8461B5377}" destId="{24EE30BD-94D1-487A-AE17-C5BB85276892}" srcOrd="1" destOrd="0" presId="urn:microsoft.com/office/officeart/2005/8/layout/venn1"/>
    <dgm:cxn modelId="{91E442AD-CB12-4AAA-921E-CC0280A9319E}" type="presOf" srcId="{74B79018-D34E-425D-91C0-2FE22969D811}" destId="{20E942EC-6448-4904-9501-045078CBCBE4}" srcOrd="0" destOrd="0" presId="urn:microsoft.com/office/officeart/2005/8/layout/venn1"/>
    <dgm:cxn modelId="{4BE643DA-F434-4E52-83D6-240C614F0D7C}" type="presOf" srcId="{D3CD4C37-A34E-4305-95AD-7FF8461B5377}" destId="{A225E1FC-88AE-44DD-A262-6D4198C39967}" srcOrd="0" destOrd="0" presId="urn:microsoft.com/office/officeart/2005/8/layout/venn1"/>
    <dgm:cxn modelId="{8BC4DAE7-56AE-4956-BB2A-B5FABE445801}" type="presOf" srcId="{761574E7-A5D7-4F59-94DC-A0A1374A03F6}" destId="{251D8281-4894-4955-9192-E1F605807543}" srcOrd="0" destOrd="0" presId="urn:microsoft.com/office/officeart/2005/8/layout/venn1"/>
    <dgm:cxn modelId="{3F7823E8-1B99-4E60-8783-C3D7E93DC789}" srcId="{74B79018-D34E-425D-91C0-2FE22969D811}" destId="{761574E7-A5D7-4F59-94DC-A0A1374A03F6}" srcOrd="1" destOrd="0" parTransId="{3626D591-0EF5-496D-92F2-EB17AF2E85C4}" sibTransId="{FD67B1DE-D8CC-4F1B-A96E-BC83FE7D83DD}"/>
    <dgm:cxn modelId="{32B9C2EC-3834-41C9-92E9-38CC717C74DC}" type="presOf" srcId="{761574E7-A5D7-4F59-94DC-A0A1374A03F6}" destId="{C479F7DE-75B8-46B7-8E9F-361D62BFC9F1}" srcOrd="1" destOrd="0" presId="urn:microsoft.com/office/officeart/2005/8/layout/venn1"/>
    <dgm:cxn modelId="{FA9C71B2-A32C-4FD9-83AE-2B393B0C900E}" type="presParOf" srcId="{20E942EC-6448-4904-9501-045078CBCBE4}" destId="{A225E1FC-88AE-44DD-A262-6D4198C39967}" srcOrd="0" destOrd="0" presId="urn:microsoft.com/office/officeart/2005/8/layout/venn1"/>
    <dgm:cxn modelId="{136AE8F5-85B7-43EA-BB42-8638665321E7}" type="presParOf" srcId="{20E942EC-6448-4904-9501-045078CBCBE4}" destId="{24EE30BD-94D1-487A-AE17-C5BB85276892}" srcOrd="1" destOrd="0" presId="urn:microsoft.com/office/officeart/2005/8/layout/venn1"/>
    <dgm:cxn modelId="{E8B152D6-6D0D-4102-9658-51340413A400}" type="presParOf" srcId="{20E942EC-6448-4904-9501-045078CBCBE4}" destId="{251D8281-4894-4955-9192-E1F605807543}" srcOrd="2" destOrd="0" presId="urn:microsoft.com/office/officeart/2005/8/layout/venn1"/>
    <dgm:cxn modelId="{A81C343F-F19D-40B4-9F2D-63B386AAA181}" type="presParOf" srcId="{20E942EC-6448-4904-9501-045078CBCBE4}" destId="{C479F7DE-75B8-46B7-8E9F-361D62BFC9F1}"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69AE9-87EC-4CB4-9C21-FF0B04376DE7}" type="doc">
      <dgm:prSet loTypeId="urn:microsoft.com/office/officeart/2005/8/layout/venn1" loCatId="relationship" qsTypeId="urn:microsoft.com/office/officeart/2005/8/quickstyle/simple1" qsCatId="simple" csTypeId="urn:microsoft.com/office/officeart/2005/8/colors/accent1_2" csCatId="accent1" phldr="1"/>
      <dgm:spPr/>
    </dgm:pt>
    <dgm:pt modelId="{D4181148-1992-4E38-8365-5A9A9DB47C54}">
      <dgm:prSet phldrT="[Tekst]" custT="1"/>
      <dgm:spPr/>
      <dgm:t>
        <a:bodyPr/>
        <a:lstStyle/>
        <a:p>
          <a:r>
            <a:rPr lang="en-GB" sz="1800" b="1" noProof="0" dirty="0"/>
            <a:t>Leader</a:t>
          </a:r>
        </a:p>
        <a:p>
          <a:r>
            <a:rPr lang="en-GB" sz="1200" noProof="0" dirty="0"/>
            <a:t>Character, values, experience, opinions</a:t>
          </a:r>
        </a:p>
      </dgm:t>
    </dgm:pt>
    <dgm:pt modelId="{4416C7FA-8B4B-440C-9ECE-C92598DD92D5}" type="parTrans" cxnId="{819ED765-8809-4464-99CB-6E18AF72BC1A}">
      <dgm:prSet/>
      <dgm:spPr/>
      <dgm:t>
        <a:bodyPr/>
        <a:lstStyle/>
        <a:p>
          <a:endParaRPr lang="pl-PL"/>
        </a:p>
      </dgm:t>
    </dgm:pt>
    <dgm:pt modelId="{C36796A6-334D-4FD6-8277-AF7C3B63ED46}" type="sibTrans" cxnId="{819ED765-8809-4464-99CB-6E18AF72BC1A}">
      <dgm:prSet/>
      <dgm:spPr/>
      <dgm:t>
        <a:bodyPr/>
        <a:lstStyle/>
        <a:p>
          <a:endParaRPr lang="pl-PL"/>
        </a:p>
      </dgm:t>
    </dgm:pt>
    <dgm:pt modelId="{7AC66995-E0FE-4011-B2C2-2CFFCB92D88D}">
      <dgm:prSet phldrT="[Tekst]" custT="1"/>
      <dgm:spPr/>
      <dgm:t>
        <a:bodyPr/>
        <a:lstStyle/>
        <a:p>
          <a:r>
            <a:rPr lang="en-GB" sz="1800" b="1" noProof="0" dirty="0"/>
            <a:t>Situation </a:t>
          </a:r>
        </a:p>
        <a:p>
          <a:r>
            <a:rPr lang="en-GB" sz="1200" noProof="0" dirty="0"/>
            <a:t>Type of the task, organizational variables   </a:t>
          </a:r>
        </a:p>
      </dgm:t>
    </dgm:pt>
    <dgm:pt modelId="{D9844955-2DDD-4928-9FC5-0A79CCF5FE6A}" type="parTrans" cxnId="{FD10DE7B-3BD2-400E-99D8-8735A946FBEA}">
      <dgm:prSet/>
      <dgm:spPr/>
      <dgm:t>
        <a:bodyPr/>
        <a:lstStyle/>
        <a:p>
          <a:endParaRPr lang="pl-PL"/>
        </a:p>
      </dgm:t>
    </dgm:pt>
    <dgm:pt modelId="{952DBEDF-4396-4440-A44B-3CDEF970F916}" type="sibTrans" cxnId="{FD10DE7B-3BD2-400E-99D8-8735A946FBEA}">
      <dgm:prSet/>
      <dgm:spPr/>
      <dgm:t>
        <a:bodyPr/>
        <a:lstStyle/>
        <a:p>
          <a:endParaRPr lang="pl-PL"/>
        </a:p>
      </dgm:t>
    </dgm:pt>
    <dgm:pt modelId="{23B9CF65-C2DC-49C6-9AD6-3AA98642992C}">
      <dgm:prSet phldrT="[Tekst]" custT="1"/>
      <dgm:spPr/>
      <dgm:t>
        <a:bodyPr/>
        <a:lstStyle/>
        <a:p>
          <a:r>
            <a:rPr lang="en-GB" sz="1800" b="1" noProof="0" dirty="0"/>
            <a:t>Followers</a:t>
          </a:r>
        </a:p>
        <a:p>
          <a:r>
            <a:rPr lang="en-GB" sz="1200" noProof="0" dirty="0"/>
            <a:t>Character, values, experience, opinions</a:t>
          </a:r>
        </a:p>
      </dgm:t>
    </dgm:pt>
    <dgm:pt modelId="{499F28F2-1D5C-434A-8747-CAA992936F29}" type="parTrans" cxnId="{EAC54CBA-7BD7-4E94-B20E-8CC851119FFA}">
      <dgm:prSet/>
      <dgm:spPr/>
      <dgm:t>
        <a:bodyPr/>
        <a:lstStyle/>
        <a:p>
          <a:endParaRPr lang="pl-PL"/>
        </a:p>
      </dgm:t>
    </dgm:pt>
    <dgm:pt modelId="{246A080A-EA23-44DF-AA71-7DE89F73E749}" type="sibTrans" cxnId="{EAC54CBA-7BD7-4E94-B20E-8CC851119FFA}">
      <dgm:prSet/>
      <dgm:spPr/>
      <dgm:t>
        <a:bodyPr/>
        <a:lstStyle/>
        <a:p>
          <a:endParaRPr lang="pl-PL"/>
        </a:p>
      </dgm:t>
    </dgm:pt>
    <dgm:pt modelId="{B1CB0D7F-A0D5-428A-A95C-2120EE3EF76E}" type="pres">
      <dgm:prSet presAssocID="{8BF69AE9-87EC-4CB4-9C21-FF0B04376DE7}" presName="compositeShape" presStyleCnt="0">
        <dgm:presLayoutVars>
          <dgm:chMax val="7"/>
          <dgm:dir/>
          <dgm:resizeHandles val="exact"/>
        </dgm:presLayoutVars>
      </dgm:prSet>
      <dgm:spPr/>
    </dgm:pt>
    <dgm:pt modelId="{DAB38379-DAE1-43B6-8EDF-F2C70B650D77}" type="pres">
      <dgm:prSet presAssocID="{D4181148-1992-4E38-8365-5A9A9DB47C54}" presName="circ1" presStyleLbl="vennNode1" presStyleIdx="0" presStyleCnt="3"/>
      <dgm:spPr/>
    </dgm:pt>
    <dgm:pt modelId="{45D87429-00DA-4F67-8836-681D24A4458A}" type="pres">
      <dgm:prSet presAssocID="{D4181148-1992-4E38-8365-5A9A9DB47C54}" presName="circ1Tx" presStyleLbl="revTx" presStyleIdx="0" presStyleCnt="0">
        <dgm:presLayoutVars>
          <dgm:chMax val="0"/>
          <dgm:chPref val="0"/>
          <dgm:bulletEnabled val="1"/>
        </dgm:presLayoutVars>
      </dgm:prSet>
      <dgm:spPr/>
    </dgm:pt>
    <dgm:pt modelId="{6B6DC4BE-6673-49BB-B5F7-D4A1289C8524}" type="pres">
      <dgm:prSet presAssocID="{7AC66995-E0FE-4011-B2C2-2CFFCB92D88D}" presName="circ2" presStyleLbl="vennNode1" presStyleIdx="1" presStyleCnt="3" custLinFactNeighborX="7436" custLinFactNeighborY="1750"/>
      <dgm:spPr/>
    </dgm:pt>
    <dgm:pt modelId="{20291523-5ED4-4D10-9064-037CBE97D4D7}" type="pres">
      <dgm:prSet presAssocID="{7AC66995-E0FE-4011-B2C2-2CFFCB92D88D}" presName="circ2Tx" presStyleLbl="revTx" presStyleIdx="0" presStyleCnt="0">
        <dgm:presLayoutVars>
          <dgm:chMax val="0"/>
          <dgm:chPref val="0"/>
          <dgm:bulletEnabled val="1"/>
        </dgm:presLayoutVars>
      </dgm:prSet>
      <dgm:spPr/>
    </dgm:pt>
    <dgm:pt modelId="{4887F152-7281-4581-9B3F-673318CE29C4}" type="pres">
      <dgm:prSet presAssocID="{23B9CF65-C2DC-49C6-9AD6-3AA98642992C}" presName="circ3" presStyleLbl="vennNode1" presStyleIdx="2" presStyleCnt="3" custLinFactNeighborX="-3776" custLinFactNeighborY="-676"/>
      <dgm:spPr/>
    </dgm:pt>
    <dgm:pt modelId="{3331BCDC-D784-4E42-8842-7A2F62D3608D}" type="pres">
      <dgm:prSet presAssocID="{23B9CF65-C2DC-49C6-9AD6-3AA98642992C}" presName="circ3Tx" presStyleLbl="revTx" presStyleIdx="0" presStyleCnt="0">
        <dgm:presLayoutVars>
          <dgm:chMax val="0"/>
          <dgm:chPref val="0"/>
          <dgm:bulletEnabled val="1"/>
        </dgm:presLayoutVars>
      </dgm:prSet>
      <dgm:spPr/>
    </dgm:pt>
  </dgm:ptLst>
  <dgm:cxnLst>
    <dgm:cxn modelId="{38195637-D5AC-43BE-905E-B3B0175CCA15}" type="presOf" srcId="{7AC66995-E0FE-4011-B2C2-2CFFCB92D88D}" destId="{20291523-5ED4-4D10-9064-037CBE97D4D7}" srcOrd="1" destOrd="0" presId="urn:microsoft.com/office/officeart/2005/8/layout/venn1"/>
    <dgm:cxn modelId="{AEA9E062-C9C7-49BB-8265-874A24EDCD01}" type="presOf" srcId="{7AC66995-E0FE-4011-B2C2-2CFFCB92D88D}" destId="{6B6DC4BE-6673-49BB-B5F7-D4A1289C8524}" srcOrd="0" destOrd="0" presId="urn:microsoft.com/office/officeart/2005/8/layout/venn1"/>
    <dgm:cxn modelId="{819ED765-8809-4464-99CB-6E18AF72BC1A}" srcId="{8BF69AE9-87EC-4CB4-9C21-FF0B04376DE7}" destId="{D4181148-1992-4E38-8365-5A9A9DB47C54}" srcOrd="0" destOrd="0" parTransId="{4416C7FA-8B4B-440C-9ECE-C92598DD92D5}" sibTransId="{C36796A6-334D-4FD6-8277-AF7C3B63ED46}"/>
    <dgm:cxn modelId="{FD10DE7B-3BD2-400E-99D8-8735A946FBEA}" srcId="{8BF69AE9-87EC-4CB4-9C21-FF0B04376DE7}" destId="{7AC66995-E0FE-4011-B2C2-2CFFCB92D88D}" srcOrd="1" destOrd="0" parTransId="{D9844955-2DDD-4928-9FC5-0A79CCF5FE6A}" sibTransId="{952DBEDF-4396-4440-A44B-3CDEF970F916}"/>
    <dgm:cxn modelId="{DA30DA9D-3ED5-4615-A5E4-3028C6475C27}" type="presOf" srcId="{23B9CF65-C2DC-49C6-9AD6-3AA98642992C}" destId="{4887F152-7281-4581-9B3F-673318CE29C4}" srcOrd="0" destOrd="0" presId="urn:microsoft.com/office/officeart/2005/8/layout/venn1"/>
    <dgm:cxn modelId="{08AE82AD-7A40-4D99-AA1F-5FD452B0FA55}" type="presOf" srcId="{8BF69AE9-87EC-4CB4-9C21-FF0B04376DE7}" destId="{B1CB0D7F-A0D5-428A-A95C-2120EE3EF76E}" srcOrd="0" destOrd="0" presId="urn:microsoft.com/office/officeart/2005/8/layout/venn1"/>
    <dgm:cxn modelId="{EAC54CBA-7BD7-4E94-B20E-8CC851119FFA}" srcId="{8BF69AE9-87EC-4CB4-9C21-FF0B04376DE7}" destId="{23B9CF65-C2DC-49C6-9AD6-3AA98642992C}" srcOrd="2" destOrd="0" parTransId="{499F28F2-1D5C-434A-8747-CAA992936F29}" sibTransId="{246A080A-EA23-44DF-AA71-7DE89F73E749}"/>
    <dgm:cxn modelId="{2A5D48BE-6005-46A2-8B0E-FC01EC25F234}" type="presOf" srcId="{D4181148-1992-4E38-8365-5A9A9DB47C54}" destId="{DAB38379-DAE1-43B6-8EDF-F2C70B650D77}" srcOrd="0" destOrd="0" presId="urn:microsoft.com/office/officeart/2005/8/layout/venn1"/>
    <dgm:cxn modelId="{1558F6CD-D194-46D5-B6FC-13DC4C7428F6}" type="presOf" srcId="{D4181148-1992-4E38-8365-5A9A9DB47C54}" destId="{45D87429-00DA-4F67-8836-681D24A4458A}" srcOrd="1" destOrd="0" presId="urn:microsoft.com/office/officeart/2005/8/layout/venn1"/>
    <dgm:cxn modelId="{3B6BBAFC-0B1E-4C3B-AF21-3BA5096FFC58}" type="presOf" srcId="{23B9CF65-C2DC-49C6-9AD6-3AA98642992C}" destId="{3331BCDC-D784-4E42-8842-7A2F62D3608D}" srcOrd="1" destOrd="0" presId="urn:microsoft.com/office/officeart/2005/8/layout/venn1"/>
    <dgm:cxn modelId="{73E89A06-9198-41B1-AA3E-F656703CB47C}" type="presParOf" srcId="{B1CB0D7F-A0D5-428A-A95C-2120EE3EF76E}" destId="{DAB38379-DAE1-43B6-8EDF-F2C70B650D77}" srcOrd="0" destOrd="0" presId="urn:microsoft.com/office/officeart/2005/8/layout/venn1"/>
    <dgm:cxn modelId="{A57954C8-BC79-474F-A099-FEFD408E4306}" type="presParOf" srcId="{B1CB0D7F-A0D5-428A-A95C-2120EE3EF76E}" destId="{45D87429-00DA-4F67-8836-681D24A4458A}" srcOrd="1" destOrd="0" presId="urn:microsoft.com/office/officeart/2005/8/layout/venn1"/>
    <dgm:cxn modelId="{6705B0F2-F5D7-4040-9A11-436EE29B1D7B}" type="presParOf" srcId="{B1CB0D7F-A0D5-428A-A95C-2120EE3EF76E}" destId="{6B6DC4BE-6673-49BB-B5F7-D4A1289C8524}" srcOrd="2" destOrd="0" presId="urn:microsoft.com/office/officeart/2005/8/layout/venn1"/>
    <dgm:cxn modelId="{6E5AE767-BEAC-46EC-ABAF-ADA6751095D5}" type="presParOf" srcId="{B1CB0D7F-A0D5-428A-A95C-2120EE3EF76E}" destId="{20291523-5ED4-4D10-9064-037CBE97D4D7}" srcOrd="3" destOrd="0" presId="urn:microsoft.com/office/officeart/2005/8/layout/venn1"/>
    <dgm:cxn modelId="{5370F8B6-33E9-4FD5-AE00-274DB4ADD03B}" type="presParOf" srcId="{B1CB0D7F-A0D5-428A-A95C-2120EE3EF76E}" destId="{4887F152-7281-4581-9B3F-673318CE29C4}" srcOrd="4" destOrd="0" presId="urn:microsoft.com/office/officeart/2005/8/layout/venn1"/>
    <dgm:cxn modelId="{1110BA77-6CC8-4170-AC4D-46AFBB047960}" type="presParOf" srcId="{B1CB0D7F-A0D5-428A-A95C-2120EE3EF76E}" destId="{3331BCDC-D784-4E42-8842-7A2F62D3608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3177-292A-4F81-A13A-FFB58EF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7A81B4E-74AF-4A9B-B433-ED2808F24AB2}">
      <dgm:prSet phldrT="[Tekst]"/>
      <dgm:spPr/>
      <dgm:t>
        <a:bodyPr/>
        <a:lstStyle/>
        <a:p>
          <a:r>
            <a:rPr lang="en-US" dirty="0"/>
            <a:t>Thought</a:t>
          </a:r>
          <a:endParaRPr lang="pl-PL" dirty="0"/>
        </a:p>
      </dgm:t>
    </dgm:pt>
    <dgm:pt modelId="{6F211ECB-D819-4D2B-B47F-701A5BA82D54}" type="parTrans" cxnId="{531DAA0C-D5FB-4BE2-B153-2CB36D62F5FA}">
      <dgm:prSet/>
      <dgm:spPr/>
      <dgm:t>
        <a:bodyPr/>
        <a:lstStyle/>
        <a:p>
          <a:endParaRPr lang="pl-PL"/>
        </a:p>
      </dgm:t>
    </dgm:pt>
    <dgm:pt modelId="{F805558B-3F16-44B6-BE95-F890B1B422CB}" type="sibTrans" cxnId="{531DAA0C-D5FB-4BE2-B153-2CB36D62F5FA}">
      <dgm:prSet/>
      <dgm:spPr/>
      <dgm:t>
        <a:bodyPr/>
        <a:lstStyle/>
        <a:p>
          <a:endParaRPr lang="pl-PL"/>
        </a:p>
      </dgm:t>
    </dgm:pt>
    <dgm:pt modelId="{440827DE-40A0-4CAB-BB82-F28ECFFE5DDF}">
      <dgm:prSet phldrT="[Tekst]"/>
      <dgm:spPr/>
      <dgm:t>
        <a:bodyPr/>
        <a:lstStyle/>
        <a:p>
          <a:r>
            <a:rPr lang="en-US"/>
            <a:t>Encoding</a:t>
          </a:r>
          <a:endParaRPr lang="pl-PL"/>
        </a:p>
      </dgm:t>
    </dgm:pt>
    <dgm:pt modelId="{307339CC-B534-4996-A406-279E0D2CDAE2}" type="parTrans" cxnId="{1B087AC2-0678-4100-AD6A-F1B4BA5F2130}">
      <dgm:prSet/>
      <dgm:spPr/>
      <dgm:t>
        <a:bodyPr/>
        <a:lstStyle/>
        <a:p>
          <a:endParaRPr lang="pl-PL"/>
        </a:p>
      </dgm:t>
    </dgm:pt>
    <dgm:pt modelId="{4040E710-D99E-4EDB-9768-1F9B331D2A6F}" type="sibTrans" cxnId="{1B087AC2-0678-4100-AD6A-F1B4BA5F2130}">
      <dgm:prSet/>
      <dgm:spPr/>
      <dgm:t>
        <a:bodyPr/>
        <a:lstStyle/>
        <a:p>
          <a:endParaRPr lang="pl-PL"/>
        </a:p>
      </dgm:t>
    </dgm:pt>
    <dgm:pt modelId="{F06CFDFB-A90C-4126-B231-721A3794034F}">
      <dgm:prSet phldrT="[Tekst]"/>
      <dgm:spPr/>
      <dgm:t>
        <a:bodyPr/>
        <a:lstStyle/>
        <a:p>
          <a:r>
            <a:rPr lang="en-US"/>
            <a:t>Decoding</a:t>
          </a:r>
          <a:endParaRPr lang="pl-PL"/>
        </a:p>
      </dgm:t>
    </dgm:pt>
    <dgm:pt modelId="{38E8F665-F910-4D12-A8D0-C322206B88F6}" type="parTrans" cxnId="{845C71C3-C2F4-4F4A-AE23-E243ABF0A1F9}">
      <dgm:prSet/>
      <dgm:spPr/>
      <dgm:t>
        <a:bodyPr/>
        <a:lstStyle/>
        <a:p>
          <a:endParaRPr lang="pl-PL"/>
        </a:p>
      </dgm:t>
    </dgm:pt>
    <dgm:pt modelId="{39BA64C4-A568-42A7-AFB5-5F0D7C538932}" type="sibTrans" cxnId="{845C71C3-C2F4-4F4A-AE23-E243ABF0A1F9}">
      <dgm:prSet/>
      <dgm:spPr/>
      <dgm:t>
        <a:bodyPr/>
        <a:lstStyle/>
        <a:p>
          <a:endParaRPr lang="pl-PL"/>
        </a:p>
      </dgm:t>
    </dgm:pt>
    <dgm:pt modelId="{22428178-0027-4053-A91B-C47BE5F1AC5A}" type="pres">
      <dgm:prSet presAssocID="{242D3177-292A-4F81-A13A-FFB58EF773FB}" presName="CompostProcess" presStyleCnt="0">
        <dgm:presLayoutVars>
          <dgm:dir/>
          <dgm:resizeHandles val="exact"/>
        </dgm:presLayoutVars>
      </dgm:prSet>
      <dgm:spPr/>
    </dgm:pt>
    <dgm:pt modelId="{DE0432A0-E8B7-4E32-ABDE-8D4230871EAB}" type="pres">
      <dgm:prSet presAssocID="{242D3177-292A-4F81-A13A-FFB58EF773FB}" presName="arrow" presStyleLbl="bgShp" presStyleIdx="0" presStyleCnt="1"/>
      <dgm:spPr/>
    </dgm:pt>
    <dgm:pt modelId="{AC69C971-CC6D-4FB1-A4B9-D049289EE3C0}" type="pres">
      <dgm:prSet presAssocID="{242D3177-292A-4F81-A13A-FFB58EF773FB}" presName="linearProcess" presStyleCnt="0"/>
      <dgm:spPr/>
    </dgm:pt>
    <dgm:pt modelId="{938573B3-0439-4523-A694-5264ACE271C4}" type="pres">
      <dgm:prSet presAssocID="{07A81B4E-74AF-4A9B-B433-ED2808F24AB2}" presName="textNode" presStyleLbl="node1" presStyleIdx="0" presStyleCnt="3">
        <dgm:presLayoutVars>
          <dgm:bulletEnabled val="1"/>
        </dgm:presLayoutVars>
      </dgm:prSet>
      <dgm:spPr/>
    </dgm:pt>
    <dgm:pt modelId="{C266A1D0-D55D-40DF-8F27-C9AEDC0F2629}" type="pres">
      <dgm:prSet presAssocID="{F805558B-3F16-44B6-BE95-F890B1B422CB}" presName="sibTrans" presStyleCnt="0"/>
      <dgm:spPr/>
    </dgm:pt>
    <dgm:pt modelId="{1BEC3671-FB16-46E1-94F8-09B64FABDC16}" type="pres">
      <dgm:prSet presAssocID="{440827DE-40A0-4CAB-BB82-F28ECFFE5DDF}" presName="textNode" presStyleLbl="node1" presStyleIdx="1" presStyleCnt="3">
        <dgm:presLayoutVars>
          <dgm:bulletEnabled val="1"/>
        </dgm:presLayoutVars>
      </dgm:prSet>
      <dgm:spPr/>
    </dgm:pt>
    <dgm:pt modelId="{464546F8-7BF3-4EE9-942A-CDFD67CBC8B3}" type="pres">
      <dgm:prSet presAssocID="{4040E710-D99E-4EDB-9768-1F9B331D2A6F}" presName="sibTrans" presStyleCnt="0"/>
      <dgm:spPr/>
    </dgm:pt>
    <dgm:pt modelId="{88D083D6-5F81-4DD7-A9B3-477D6FDC14D4}" type="pres">
      <dgm:prSet presAssocID="{F06CFDFB-A90C-4126-B231-721A3794034F}" presName="textNode" presStyleLbl="node1" presStyleIdx="2" presStyleCnt="3">
        <dgm:presLayoutVars>
          <dgm:bulletEnabled val="1"/>
        </dgm:presLayoutVars>
      </dgm:prSet>
      <dgm:spPr/>
    </dgm:pt>
  </dgm:ptLst>
  <dgm:cxnLst>
    <dgm:cxn modelId="{531DAA0C-D5FB-4BE2-B153-2CB36D62F5FA}" srcId="{242D3177-292A-4F81-A13A-FFB58EF773FB}" destId="{07A81B4E-74AF-4A9B-B433-ED2808F24AB2}" srcOrd="0" destOrd="0" parTransId="{6F211ECB-D819-4D2B-B47F-701A5BA82D54}" sibTransId="{F805558B-3F16-44B6-BE95-F890B1B422CB}"/>
    <dgm:cxn modelId="{A5E99E14-0241-400E-9C66-EE47698DB7D6}" type="presOf" srcId="{242D3177-292A-4F81-A13A-FFB58EF773FB}" destId="{22428178-0027-4053-A91B-C47BE5F1AC5A}" srcOrd="0" destOrd="0" presId="urn:microsoft.com/office/officeart/2005/8/layout/hProcess9"/>
    <dgm:cxn modelId="{8AFFD118-2AE2-41C1-BA9C-8992C12D5031}" type="presOf" srcId="{440827DE-40A0-4CAB-BB82-F28ECFFE5DDF}" destId="{1BEC3671-FB16-46E1-94F8-09B64FABDC16}" srcOrd="0" destOrd="0" presId="urn:microsoft.com/office/officeart/2005/8/layout/hProcess9"/>
    <dgm:cxn modelId="{7C69898A-75B1-415A-B23E-91553A9CB194}" type="presOf" srcId="{07A81B4E-74AF-4A9B-B433-ED2808F24AB2}" destId="{938573B3-0439-4523-A694-5264ACE271C4}" srcOrd="0" destOrd="0" presId="urn:microsoft.com/office/officeart/2005/8/layout/hProcess9"/>
    <dgm:cxn modelId="{1B087AC2-0678-4100-AD6A-F1B4BA5F2130}" srcId="{242D3177-292A-4F81-A13A-FFB58EF773FB}" destId="{440827DE-40A0-4CAB-BB82-F28ECFFE5DDF}" srcOrd="1" destOrd="0" parTransId="{307339CC-B534-4996-A406-279E0D2CDAE2}" sibTransId="{4040E710-D99E-4EDB-9768-1F9B331D2A6F}"/>
    <dgm:cxn modelId="{845C71C3-C2F4-4F4A-AE23-E243ABF0A1F9}" srcId="{242D3177-292A-4F81-A13A-FFB58EF773FB}" destId="{F06CFDFB-A90C-4126-B231-721A3794034F}" srcOrd="2" destOrd="0" parTransId="{38E8F665-F910-4D12-A8D0-C322206B88F6}" sibTransId="{39BA64C4-A568-42A7-AFB5-5F0D7C538932}"/>
    <dgm:cxn modelId="{111DE1D1-1149-49E1-9582-277B253F5858}" type="presOf" srcId="{F06CFDFB-A90C-4126-B231-721A3794034F}" destId="{88D083D6-5F81-4DD7-A9B3-477D6FDC14D4}" srcOrd="0" destOrd="0" presId="urn:microsoft.com/office/officeart/2005/8/layout/hProcess9"/>
    <dgm:cxn modelId="{97444868-97AC-4D07-BA92-D5F779D900C7}" type="presParOf" srcId="{22428178-0027-4053-A91B-C47BE5F1AC5A}" destId="{DE0432A0-E8B7-4E32-ABDE-8D4230871EAB}" srcOrd="0" destOrd="0" presId="urn:microsoft.com/office/officeart/2005/8/layout/hProcess9"/>
    <dgm:cxn modelId="{87277C14-AF8B-4EE2-857F-DA8829217AA4}" type="presParOf" srcId="{22428178-0027-4053-A91B-C47BE5F1AC5A}" destId="{AC69C971-CC6D-4FB1-A4B9-D049289EE3C0}" srcOrd="1" destOrd="0" presId="urn:microsoft.com/office/officeart/2005/8/layout/hProcess9"/>
    <dgm:cxn modelId="{77AC1DA5-7708-41A9-B0AE-FAA71A5B6852}" type="presParOf" srcId="{AC69C971-CC6D-4FB1-A4B9-D049289EE3C0}" destId="{938573B3-0439-4523-A694-5264ACE271C4}" srcOrd="0" destOrd="0" presId="urn:microsoft.com/office/officeart/2005/8/layout/hProcess9"/>
    <dgm:cxn modelId="{ADABD517-0F5A-4118-96A8-41CA843DE590}" type="presParOf" srcId="{AC69C971-CC6D-4FB1-A4B9-D049289EE3C0}" destId="{C266A1D0-D55D-40DF-8F27-C9AEDC0F2629}" srcOrd="1" destOrd="0" presId="urn:microsoft.com/office/officeart/2005/8/layout/hProcess9"/>
    <dgm:cxn modelId="{645954E1-C1F7-43B1-BA8A-563304B0E35D}" type="presParOf" srcId="{AC69C971-CC6D-4FB1-A4B9-D049289EE3C0}" destId="{1BEC3671-FB16-46E1-94F8-09B64FABDC16}" srcOrd="2" destOrd="0" presId="urn:microsoft.com/office/officeart/2005/8/layout/hProcess9"/>
    <dgm:cxn modelId="{BBA3E90C-B21C-45BB-919D-F4F242B3479F}" type="presParOf" srcId="{AC69C971-CC6D-4FB1-A4B9-D049289EE3C0}" destId="{464546F8-7BF3-4EE9-942A-CDFD67CBC8B3}" srcOrd="3" destOrd="0" presId="urn:microsoft.com/office/officeart/2005/8/layout/hProcess9"/>
    <dgm:cxn modelId="{521FE26B-4389-4D22-9659-0AE927068C88}" type="presParOf" srcId="{AC69C971-CC6D-4FB1-A4B9-D049289EE3C0}" destId="{88D083D6-5F81-4DD7-A9B3-477D6FDC14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13E63-DDD9-4900-890A-F41366357C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l-PL"/>
        </a:p>
      </dgm:t>
    </dgm:pt>
    <dgm:pt modelId="{D8484CA7-EBDF-4340-B303-423D4A3D5382}">
      <dgm:prSet phldrT="[Tekst]"/>
      <dgm:spPr/>
      <dgm:t>
        <a:bodyPr/>
        <a:lstStyle/>
        <a:p>
          <a:r>
            <a:rPr lang="en-GB" noProof="0" dirty="0"/>
            <a:t>Effective feedback </a:t>
          </a:r>
        </a:p>
      </dgm:t>
    </dgm:pt>
    <dgm:pt modelId="{B8C2079E-3EE8-4A74-9CCF-447AF19141CE}" type="parTrans" cxnId="{4834AF23-1E53-45F5-99DC-1FCAF94A974A}">
      <dgm:prSet/>
      <dgm:spPr/>
      <dgm:t>
        <a:bodyPr/>
        <a:lstStyle/>
        <a:p>
          <a:endParaRPr lang="pl-PL"/>
        </a:p>
      </dgm:t>
    </dgm:pt>
    <dgm:pt modelId="{C7C39C62-7327-41A1-AD66-4C6BB364B517}" type="sibTrans" cxnId="{4834AF23-1E53-45F5-99DC-1FCAF94A974A}">
      <dgm:prSet/>
      <dgm:spPr/>
      <dgm:t>
        <a:bodyPr/>
        <a:lstStyle/>
        <a:p>
          <a:endParaRPr lang="pl-PL"/>
        </a:p>
      </dgm:t>
    </dgm:pt>
    <dgm:pt modelId="{92E8552D-DF54-4B9C-88BA-7690767ADEC6}">
      <dgm:prSet phldrT="[Tekst]"/>
      <dgm:spPr/>
      <dgm:t>
        <a:bodyPr/>
        <a:lstStyle/>
        <a:p>
          <a:r>
            <a:rPr lang="en-GB" noProof="0" dirty="0"/>
            <a:t>Balanced </a:t>
          </a:r>
        </a:p>
      </dgm:t>
    </dgm:pt>
    <dgm:pt modelId="{8AC5AEDA-0673-449C-8912-749B5F2D0BD5}" type="parTrans" cxnId="{FD97BCA1-41B9-4C0F-A3AA-C54910E51F8A}">
      <dgm:prSet/>
      <dgm:spPr/>
      <dgm:t>
        <a:bodyPr/>
        <a:lstStyle/>
        <a:p>
          <a:endParaRPr lang="pl-PL"/>
        </a:p>
      </dgm:t>
    </dgm:pt>
    <dgm:pt modelId="{FC2D8E89-3031-4DB3-B98C-54084CC5EA71}" type="sibTrans" cxnId="{FD97BCA1-41B9-4C0F-A3AA-C54910E51F8A}">
      <dgm:prSet/>
      <dgm:spPr/>
      <dgm:t>
        <a:bodyPr/>
        <a:lstStyle/>
        <a:p>
          <a:endParaRPr lang="pl-PL"/>
        </a:p>
      </dgm:t>
    </dgm:pt>
    <dgm:pt modelId="{5080CA5F-8ED6-4E00-BDB4-138C07FEB675}">
      <dgm:prSet phldrT="[Tekst]"/>
      <dgm:spPr/>
      <dgm:t>
        <a:bodyPr/>
        <a:lstStyle/>
        <a:p>
          <a:r>
            <a:rPr lang="en-GB" noProof="0" dirty="0"/>
            <a:t>Clear </a:t>
          </a:r>
        </a:p>
      </dgm:t>
    </dgm:pt>
    <dgm:pt modelId="{98C3D112-2C83-4D65-BC4A-55D6A752F4BB}" type="parTrans" cxnId="{46D2A29C-DF88-4E5F-B39E-E3191606C071}">
      <dgm:prSet/>
      <dgm:spPr/>
      <dgm:t>
        <a:bodyPr/>
        <a:lstStyle/>
        <a:p>
          <a:endParaRPr lang="pl-PL"/>
        </a:p>
      </dgm:t>
    </dgm:pt>
    <dgm:pt modelId="{D9568377-4490-47F2-B48E-5C1C8A454FE7}" type="sibTrans" cxnId="{46D2A29C-DF88-4E5F-B39E-E3191606C071}">
      <dgm:prSet/>
      <dgm:spPr/>
      <dgm:t>
        <a:bodyPr/>
        <a:lstStyle/>
        <a:p>
          <a:endParaRPr lang="pl-PL"/>
        </a:p>
      </dgm:t>
    </dgm:pt>
    <dgm:pt modelId="{F259B5EB-8CD8-46BA-981E-779F9A4906AA}">
      <dgm:prSet phldrT="[Tekst]"/>
      <dgm:spPr/>
      <dgm:t>
        <a:bodyPr/>
        <a:lstStyle/>
        <a:p>
          <a:r>
            <a:rPr lang="en-GB" noProof="0" dirty="0"/>
            <a:t>Owned</a:t>
          </a:r>
        </a:p>
      </dgm:t>
    </dgm:pt>
    <dgm:pt modelId="{1D331150-A102-4C5E-A219-B6C17A4BDD36}" type="parTrans" cxnId="{F8E9FF58-432F-4542-A21F-0C12EF8DA254}">
      <dgm:prSet/>
      <dgm:spPr/>
      <dgm:t>
        <a:bodyPr/>
        <a:lstStyle/>
        <a:p>
          <a:endParaRPr lang="pl-PL"/>
        </a:p>
      </dgm:t>
    </dgm:pt>
    <dgm:pt modelId="{56B8730F-3566-486A-8983-40C9F8AEA9F5}" type="sibTrans" cxnId="{F8E9FF58-432F-4542-A21F-0C12EF8DA254}">
      <dgm:prSet/>
      <dgm:spPr/>
      <dgm:t>
        <a:bodyPr/>
        <a:lstStyle/>
        <a:p>
          <a:endParaRPr lang="pl-PL"/>
        </a:p>
      </dgm:t>
    </dgm:pt>
    <dgm:pt modelId="{CACA6E06-511B-413C-8B25-5E7063A480EE}">
      <dgm:prSet phldrT="[Tekst]"/>
      <dgm:spPr/>
      <dgm:t>
        <a:bodyPr/>
        <a:lstStyle/>
        <a:p>
          <a:r>
            <a:rPr lang="en-GB" noProof="0" dirty="0"/>
            <a:t>Regular</a:t>
          </a:r>
          <a:r>
            <a:rPr lang="pl-PL" dirty="0"/>
            <a:t> </a:t>
          </a:r>
        </a:p>
      </dgm:t>
    </dgm:pt>
    <dgm:pt modelId="{E8873AEF-314F-4C67-86F3-FAA80D61DDB5}" type="parTrans" cxnId="{B96A0E81-DB90-4428-B30D-AD2BF15F1349}">
      <dgm:prSet/>
      <dgm:spPr/>
      <dgm:t>
        <a:bodyPr/>
        <a:lstStyle/>
        <a:p>
          <a:endParaRPr lang="pl-PL"/>
        </a:p>
      </dgm:t>
    </dgm:pt>
    <dgm:pt modelId="{FB9044A9-19A4-4956-A3DA-6B959624FB03}" type="sibTrans" cxnId="{B96A0E81-DB90-4428-B30D-AD2BF15F1349}">
      <dgm:prSet/>
      <dgm:spPr/>
      <dgm:t>
        <a:bodyPr/>
        <a:lstStyle/>
        <a:p>
          <a:endParaRPr lang="pl-PL"/>
        </a:p>
      </dgm:t>
    </dgm:pt>
    <dgm:pt modelId="{B8D1AD89-41C2-4362-8F2D-656FA4384A6C}">
      <dgm:prSet phldrT="[Tekst]" custScaleX="129866" custScaleY="120949" custRadScaleRad="101060" custRadScaleInc="-82575"/>
      <dgm:spPr/>
      <dgm:t>
        <a:bodyPr/>
        <a:lstStyle/>
        <a:p>
          <a:endParaRPr lang="pl-PL"/>
        </a:p>
      </dgm:t>
    </dgm:pt>
    <dgm:pt modelId="{AE050F43-4FA9-4C05-A53A-6B484B595134}" type="parTrans" cxnId="{05FCB312-DE02-4ED7-9EA9-1B67D84948CD}">
      <dgm:prSet/>
      <dgm:spPr/>
      <dgm:t>
        <a:bodyPr/>
        <a:lstStyle/>
        <a:p>
          <a:endParaRPr lang="pl-PL"/>
        </a:p>
      </dgm:t>
    </dgm:pt>
    <dgm:pt modelId="{83FA0F5F-B41D-41A7-B643-650F28A38769}" type="sibTrans" cxnId="{05FCB312-DE02-4ED7-9EA9-1B67D84948CD}">
      <dgm:prSet/>
      <dgm:spPr/>
      <dgm:t>
        <a:bodyPr/>
        <a:lstStyle/>
        <a:p>
          <a:endParaRPr lang="pl-PL"/>
        </a:p>
      </dgm:t>
    </dgm:pt>
    <dgm:pt modelId="{2AB7F181-6D75-47F4-9F85-B52DF0DC587A}">
      <dgm:prSet phldrT="[Tekst]"/>
      <dgm:spPr/>
      <dgm:t>
        <a:bodyPr/>
        <a:lstStyle/>
        <a:p>
          <a:r>
            <a:rPr lang="en-GB" noProof="0" dirty="0"/>
            <a:t>Specific</a:t>
          </a:r>
        </a:p>
      </dgm:t>
    </dgm:pt>
    <dgm:pt modelId="{CF679E7C-5A22-49E9-919F-806F44DEDC81}" type="parTrans" cxnId="{3ADF1BC8-C04E-4857-83A5-5C9260100B38}">
      <dgm:prSet/>
      <dgm:spPr/>
      <dgm:t>
        <a:bodyPr/>
        <a:lstStyle/>
        <a:p>
          <a:endParaRPr lang="pl-PL"/>
        </a:p>
      </dgm:t>
    </dgm:pt>
    <dgm:pt modelId="{5EF32ABE-2F78-488A-A266-4A42B4046833}" type="sibTrans" cxnId="{3ADF1BC8-C04E-4857-83A5-5C9260100B38}">
      <dgm:prSet/>
      <dgm:spPr/>
      <dgm:t>
        <a:bodyPr/>
        <a:lstStyle/>
        <a:p>
          <a:endParaRPr lang="pl-PL"/>
        </a:p>
      </dgm:t>
    </dgm:pt>
    <dgm:pt modelId="{C283246F-7808-B74B-8D50-C07CCE2FBCAD}">
      <dgm:prSet phldrT="[Tekst]"/>
      <dgm:spPr/>
      <dgm:t>
        <a:bodyPr/>
        <a:lstStyle/>
        <a:p>
          <a:r>
            <a:rPr lang="en-GB" noProof="0" dirty="0"/>
            <a:t>Given in a good time </a:t>
          </a:r>
        </a:p>
      </dgm:t>
    </dgm:pt>
    <dgm:pt modelId="{FC0B39BF-DE0F-7140-90FE-989D3AE0743C}" type="parTrans" cxnId="{B569777B-5B81-5F4A-96A7-225D0F33C5BF}">
      <dgm:prSet/>
      <dgm:spPr/>
      <dgm:t>
        <a:bodyPr/>
        <a:lstStyle/>
        <a:p>
          <a:endParaRPr lang="pl-PL"/>
        </a:p>
      </dgm:t>
    </dgm:pt>
    <dgm:pt modelId="{88C7E303-E8DC-1E42-9166-77D5A16720AC}" type="sibTrans" cxnId="{B569777B-5B81-5F4A-96A7-225D0F33C5BF}">
      <dgm:prSet/>
      <dgm:spPr/>
      <dgm:t>
        <a:bodyPr/>
        <a:lstStyle/>
        <a:p>
          <a:endParaRPr lang="pl-PL"/>
        </a:p>
      </dgm:t>
    </dgm:pt>
    <dgm:pt modelId="{8A28EB95-20C7-4B45-BB90-B1DF75DA590D}" type="pres">
      <dgm:prSet presAssocID="{D8513E63-DDD9-4900-890A-F41366357C2F}" presName="composite" presStyleCnt="0">
        <dgm:presLayoutVars>
          <dgm:chMax val="1"/>
          <dgm:dir/>
          <dgm:resizeHandles val="exact"/>
        </dgm:presLayoutVars>
      </dgm:prSet>
      <dgm:spPr/>
    </dgm:pt>
    <dgm:pt modelId="{44673779-8E5F-4D44-826C-7E3AC49099B5}" type="pres">
      <dgm:prSet presAssocID="{D8513E63-DDD9-4900-890A-F41366357C2F}" presName="radial" presStyleCnt="0">
        <dgm:presLayoutVars>
          <dgm:animLvl val="ctr"/>
        </dgm:presLayoutVars>
      </dgm:prSet>
      <dgm:spPr/>
    </dgm:pt>
    <dgm:pt modelId="{129F39AF-684D-4283-AB5B-94C3C6DDDBB3}" type="pres">
      <dgm:prSet presAssocID="{D8484CA7-EBDF-4340-B303-423D4A3D5382}" presName="centerShape" presStyleLbl="vennNode1" presStyleIdx="0" presStyleCnt="7"/>
      <dgm:spPr/>
    </dgm:pt>
    <dgm:pt modelId="{D240B154-E054-4E29-8645-D16AE2337542}" type="pres">
      <dgm:prSet presAssocID="{92E8552D-DF54-4B9C-88BA-7690767ADEC6}" presName="node" presStyleLbl="vennNode1" presStyleIdx="1" presStyleCnt="7" custScaleX="142292" custScaleY="124670" custRadScaleRad="88719" custRadScaleInc="5105">
        <dgm:presLayoutVars>
          <dgm:bulletEnabled val="1"/>
        </dgm:presLayoutVars>
      </dgm:prSet>
      <dgm:spPr/>
    </dgm:pt>
    <dgm:pt modelId="{7FF2653D-1FE8-4B52-A34E-5F908ACD15D4}" type="pres">
      <dgm:prSet presAssocID="{5080CA5F-8ED6-4E00-BDB4-138C07FEB675}" presName="node" presStyleLbl="vennNode1" presStyleIdx="2" presStyleCnt="7" custScaleX="154314" custScaleY="135108" custRadScaleRad="108590" custRadScaleInc="13282">
        <dgm:presLayoutVars>
          <dgm:bulletEnabled val="1"/>
        </dgm:presLayoutVars>
      </dgm:prSet>
      <dgm:spPr/>
    </dgm:pt>
    <dgm:pt modelId="{A324432B-07ED-4BFF-A2AC-4CADD128E9B7}" type="pres">
      <dgm:prSet presAssocID="{F259B5EB-8CD8-46BA-981E-779F9A4906AA}" presName="node" presStyleLbl="vennNode1" presStyleIdx="3" presStyleCnt="7" custScaleX="166140" custScaleY="144691" custRadScaleRad="111985" custRadScaleInc="5915">
        <dgm:presLayoutVars>
          <dgm:bulletEnabled val="1"/>
        </dgm:presLayoutVars>
      </dgm:prSet>
      <dgm:spPr/>
    </dgm:pt>
    <dgm:pt modelId="{E1AA75C4-0344-48C4-8899-39531955D10C}" type="pres">
      <dgm:prSet presAssocID="{CACA6E06-511B-413C-8B25-5E7063A480EE}" presName="node" presStyleLbl="vennNode1" presStyleIdx="4" presStyleCnt="7" custScaleX="154628" custScaleY="140771" custRadScaleRad="99896" custRadScaleInc="16433">
        <dgm:presLayoutVars>
          <dgm:bulletEnabled val="1"/>
        </dgm:presLayoutVars>
      </dgm:prSet>
      <dgm:spPr/>
    </dgm:pt>
    <dgm:pt modelId="{298619B4-051A-4B05-A48E-0EFFC30FA59B}" type="pres">
      <dgm:prSet presAssocID="{2AB7F181-6D75-47F4-9F85-B52DF0DC587A}" presName="node" presStyleLbl="vennNode1" presStyleIdx="5" presStyleCnt="7" custScaleX="137260" custScaleY="139906" custRadScaleRad="108269" custRadScaleInc="8248">
        <dgm:presLayoutVars>
          <dgm:bulletEnabled val="1"/>
        </dgm:presLayoutVars>
      </dgm:prSet>
      <dgm:spPr/>
    </dgm:pt>
    <dgm:pt modelId="{A538BB80-4996-7945-9A15-358E04AB75C6}" type="pres">
      <dgm:prSet presAssocID="{C283246F-7808-B74B-8D50-C07CCE2FBCAD}" presName="node" presStyleLbl="vennNode1" presStyleIdx="6" presStyleCnt="7" custScaleX="148420" custScaleY="116911" custRadScaleRad="106079" custRadScaleInc="-3130">
        <dgm:presLayoutVars>
          <dgm:bulletEnabled val="1"/>
        </dgm:presLayoutVars>
      </dgm:prSet>
      <dgm:spPr/>
    </dgm:pt>
  </dgm:ptLst>
  <dgm:cxnLst>
    <dgm:cxn modelId="{17524B06-0D22-454B-8CB7-6AF6A3D62964}" type="presOf" srcId="{5080CA5F-8ED6-4E00-BDB4-138C07FEB675}" destId="{7FF2653D-1FE8-4B52-A34E-5F908ACD15D4}" srcOrd="0" destOrd="0" presId="urn:microsoft.com/office/officeart/2005/8/layout/radial3"/>
    <dgm:cxn modelId="{05FCB312-DE02-4ED7-9EA9-1B67D84948CD}" srcId="{D8513E63-DDD9-4900-890A-F41366357C2F}" destId="{B8D1AD89-41C2-4362-8F2D-656FA4384A6C}" srcOrd="1" destOrd="0" parTransId="{AE050F43-4FA9-4C05-A53A-6B484B595134}" sibTransId="{83FA0F5F-B41D-41A7-B643-650F28A38769}"/>
    <dgm:cxn modelId="{4834AF23-1E53-45F5-99DC-1FCAF94A974A}" srcId="{D8513E63-DDD9-4900-890A-F41366357C2F}" destId="{D8484CA7-EBDF-4340-B303-423D4A3D5382}" srcOrd="0" destOrd="0" parTransId="{B8C2079E-3EE8-4A74-9CCF-447AF19141CE}" sibTransId="{C7C39C62-7327-41A1-AD66-4C6BB364B517}"/>
    <dgm:cxn modelId="{7722B93C-5C31-4154-83FC-6E4EA6114D7E}" type="presOf" srcId="{D8513E63-DDD9-4900-890A-F41366357C2F}" destId="{8A28EB95-20C7-4B45-BB90-B1DF75DA590D}" srcOrd="0" destOrd="0" presId="urn:microsoft.com/office/officeart/2005/8/layout/radial3"/>
    <dgm:cxn modelId="{F8E9FF58-432F-4542-A21F-0C12EF8DA254}" srcId="{D8484CA7-EBDF-4340-B303-423D4A3D5382}" destId="{F259B5EB-8CD8-46BA-981E-779F9A4906AA}" srcOrd="2" destOrd="0" parTransId="{1D331150-A102-4C5E-A219-B6C17A4BDD36}" sibTransId="{56B8730F-3566-486A-8983-40C9F8AEA9F5}"/>
    <dgm:cxn modelId="{B569777B-5B81-5F4A-96A7-225D0F33C5BF}" srcId="{D8484CA7-EBDF-4340-B303-423D4A3D5382}" destId="{C283246F-7808-B74B-8D50-C07CCE2FBCAD}" srcOrd="5" destOrd="0" parTransId="{FC0B39BF-DE0F-7140-90FE-989D3AE0743C}" sibTransId="{88C7E303-E8DC-1E42-9166-77D5A16720AC}"/>
    <dgm:cxn modelId="{B96A0E81-DB90-4428-B30D-AD2BF15F1349}" srcId="{D8484CA7-EBDF-4340-B303-423D4A3D5382}" destId="{CACA6E06-511B-413C-8B25-5E7063A480EE}" srcOrd="3" destOrd="0" parTransId="{E8873AEF-314F-4C67-86F3-FAA80D61DDB5}" sibTransId="{FB9044A9-19A4-4956-A3DA-6B959624FB03}"/>
    <dgm:cxn modelId="{7A2C5983-29C6-447A-B894-64E0018A454B}" type="presOf" srcId="{2AB7F181-6D75-47F4-9F85-B52DF0DC587A}" destId="{298619B4-051A-4B05-A48E-0EFFC30FA59B}" srcOrd="0" destOrd="0" presId="urn:microsoft.com/office/officeart/2005/8/layout/radial3"/>
    <dgm:cxn modelId="{4D909B8E-D9D1-411F-94C5-187C80972CA9}" type="presOf" srcId="{D8484CA7-EBDF-4340-B303-423D4A3D5382}" destId="{129F39AF-684D-4283-AB5B-94C3C6DDDBB3}" srcOrd="0" destOrd="0" presId="urn:microsoft.com/office/officeart/2005/8/layout/radial3"/>
    <dgm:cxn modelId="{4E5D6898-A5CE-45E2-BBD0-6882C2A46657}" type="presOf" srcId="{92E8552D-DF54-4B9C-88BA-7690767ADEC6}" destId="{D240B154-E054-4E29-8645-D16AE2337542}" srcOrd="0" destOrd="0" presId="urn:microsoft.com/office/officeart/2005/8/layout/radial3"/>
    <dgm:cxn modelId="{46D2A29C-DF88-4E5F-B39E-E3191606C071}" srcId="{D8484CA7-EBDF-4340-B303-423D4A3D5382}" destId="{5080CA5F-8ED6-4E00-BDB4-138C07FEB675}" srcOrd="1" destOrd="0" parTransId="{98C3D112-2C83-4D65-BC4A-55D6A752F4BB}" sibTransId="{D9568377-4490-47F2-B48E-5C1C8A454FE7}"/>
    <dgm:cxn modelId="{FD97BCA1-41B9-4C0F-A3AA-C54910E51F8A}" srcId="{D8484CA7-EBDF-4340-B303-423D4A3D5382}" destId="{92E8552D-DF54-4B9C-88BA-7690767ADEC6}" srcOrd="0" destOrd="0" parTransId="{8AC5AEDA-0673-449C-8912-749B5F2D0BD5}" sibTransId="{FC2D8E89-3031-4DB3-B98C-54084CC5EA71}"/>
    <dgm:cxn modelId="{5476F0B6-0D74-4C7B-BA92-1075C0BB7EC8}" type="presOf" srcId="{F259B5EB-8CD8-46BA-981E-779F9A4906AA}" destId="{A324432B-07ED-4BFF-A2AC-4CADD128E9B7}" srcOrd="0" destOrd="0" presId="urn:microsoft.com/office/officeart/2005/8/layout/radial3"/>
    <dgm:cxn modelId="{3ADF1BC8-C04E-4857-83A5-5C9260100B38}" srcId="{D8484CA7-EBDF-4340-B303-423D4A3D5382}" destId="{2AB7F181-6D75-47F4-9F85-B52DF0DC587A}" srcOrd="4" destOrd="0" parTransId="{CF679E7C-5A22-49E9-919F-806F44DEDC81}" sibTransId="{5EF32ABE-2F78-488A-A266-4A42B4046833}"/>
    <dgm:cxn modelId="{B167CCF0-9B5B-1A48-8280-1BAFC666944C}" type="presOf" srcId="{C283246F-7808-B74B-8D50-C07CCE2FBCAD}" destId="{A538BB80-4996-7945-9A15-358E04AB75C6}" srcOrd="0" destOrd="0" presId="urn:microsoft.com/office/officeart/2005/8/layout/radial3"/>
    <dgm:cxn modelId="{C5031AFD-568B-4709-8078-BC1EAE5F3C13}" type="presOf" srcId="{CACA6E06-511B-413C-8B25-5E7063A480EE}" destId="{E1AA75C4-0344-48C4-8899-39531955D10C}" srcOrd="0" destOrd="0" presId="urn:microsoft.com/office/officeart/2005/8/layout/radial3"/>
    <dgm:cxn modelId="{6D16B331-1BAD-4526-9749-AF90F638B7AA}" type="presParOf" srcId="{8A28EB95-20C7-4B45-BB90-B1DF75DA590D}" destId="{44673779-8E5F-4D44-826C-7E3AC49099B5}" srcOrd="0" destOrd="0" presId="urn:microsoft.com/office/officeart/2005/8/layout/radial3"/>
    <dgm:cxn modelId="{D684EF35-95FF-4FC3-B4E6-BDCE5FAADC5F}" type="presParOf" srcId="{44673779-8E5F-4D44-826C-7E3AC49099B5}" destId="{129F39AF-684D-4283-AB5B-94C3C6DDDBB3}" srcOrd="0" destOrd="0" presId="urn:microsoft.com/office/officeart/2005/8/layout/radial3"/>
    <dgm:cxn modelId="{79404A72-D63F-45C8-8609-9B1F50C9F74B}" type="presParOf" srcId="{44673779-8E5F-4D44-826C-7E3AC49099B5}" destId="{D240B154-E054-4E29-8645-D16AE2337542}" srcOrd="1" destOrd="0" presId="urn:microsoft.com/office/officeart/2005/8/layout/radial3"/>
    <dgm:cxn modelId="{533355FE-46F5-4FED-A2C5-AEAB3B931275}" type="presParOf" srcId="{44673779-8E5F-4D44-826C-7E3AC49099B5}" destId="{7FF2653D-1FE8-4B52-A34E-5F908ACD15D4}" srcOrd="2" destOrd="0" presId="urn:microsoft.com/office/officeart/2005/8/layout/radial3"/>
    <dgm:cxn modelId="{8FF23F40-7227-4FA1-B96D-ED0E79DD65B5}" type="presParOf" srcId="{44673779-8E5F-4D44-826C-7E3AC49099B5}" destId="{A324432B-07ED-4BFF-A2AC-4CADD128E9B7}" srcOrd="3" destOrd="0" presId="urn:microsoft.com/office/officeart/2005/8/layout/radial3"/>
    <dgm:cxn modelId="{0756A0A4-73B7-49FB-AD8F-3C7C74097EFB}" type="presParOf" srcId="{44673779-8E5F-4D44-826C-7E3AC49099B5}" destId="{E1AA75C4-0344-48C4-8899-39531955D10C}" srcOrd="4" destOrd="0" presId="urn:microsoft.com/office/officeart/2005/8/layout/radial3"/>
    <dgm:cxn modelId="{6EB57638-5A9B-4793-ABA1-719294F0DB77}" type="presParOf" srcId="{44673779-8E5F-4D44-826C-7E3AC49099B5}" destId="{298619B4-051A-4B05-A48E-0EFFC30FA59B}" srcOrd="5" destOrd="0" presId="urn:microsoft.com/office/officeart/2005/8/layout/radial3"/>
    <dgm:cxn modelId="{9AA0A8A8-D72A-D241-BD51-835374910950}" type="presParOf" srcId="{44673779-8E5F-4D44-826C-7E3AC49099B5}" destId="{A538BB80-4996-7945-9A15-358E04AB75C6}"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5429F-B6B9-3B47-92CA-50A47421906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5923D2CB-0EE4-D744-B035-6C7DDFAAE3FA}">
      <dgm:prSet phldrT="[Tekst]" custT="1"/>
      <dgm:spPr/>
      <dgm:t>
        <a:bodyPr/>
        <a:lstStyle/>
        <a:p>
          <a:r>
            <a:rPr lang="pl-PL" sz="1400" b="1" dirty="0"/>
            <a:t>Forming</a:t>
          </a:r>
        </a:p>
      </dgm:t>
    </dgm:pt>
    <dgm:pt modelId="{2891BE31-5641-A54D-8496-2AFC167D4851}" type="parTrans" cxnId="{0B8F3713-B4B5-CC43-A9CF-4A48868F684F}">
      <dgm:prSet/>
      <dgm:spPr/>
      <dgm:t>
        <a:bodyPr/>
        <a:lstStyle/>
        <a:p>
          <a:endParaRPr lang="pl-PL"/>
        </a:p>
      </dgm:t>
    </dgm:pt>
    <dgm:pt modelId="{E356A9C3-29EA-CA4C-BD79-6F267B93207B}" type="sibTrans" cxnId="{0B8F3713-B4B5-CC43-A9CF-4A48868F684F}">
      <dgm:prSet/>
      <dgm:spPr/>
      <dgm:t>
        <a:bodyPr/>
        <a:lstStyle/>
        <a:p>
          <a:endParaRPr lang="pl-PL"/>
        </a:p>
      </dgm:t>
    </dgm:pt>
    <dgm:pt modelId="{B111FE6C-D0A1-FB4D-BEF3-55EEA95ABB71}">
      <dgm:prSet phldrT="[Tekst]" custT="1"/>
      <dgm:spPr/>
      <dgm:t>
        <a:bodyPr/>
        <a:lstStyle/>
        <a:p>
          <a:r>
            <a:rPr lang="en-GB" sz="1200" b="0" noProof="0" dirty="0"/>
            <a:t>when people start to resolve their differences, appreciate colleagues' strengths</a:t>
          </a:r>
        </a:p>
      </dgm:t>
    </dgm:pt>
    <dgm:pt modelId="{6186EDDB-AC06-2B41-A7B6-28AB69A0BFCD}" type="parTrans" cxnId="{E131F540-600C-2D45-88A8-96B87C225D87}">
      <dgm:prSet/>
      <dgm:spPr/>
      <dgm:t>
        <a:bodyPr/>
        <a:lstStyle/>
        <a:p>
          <a:endParaRPr lang="pl-PL"/>
        </a:p>
      </dgm:t>
    </dgm:pt>
    <dgm:pt modelId="{0F06FE99-DD60-F44C-B909-43D96B572131}" type="sibTrans" cxnId="{E131F540-600C-2D45-88A8-96B87C225D87}">
      <dgm:prSet/>
      <dgm:spPr/>
      <dgm:t>
        <a:bodyPr/>
        <a:lstStyle/>
        <a:p>
          <a:endParaRPr lang="pl-PL"/>
        </a:p>
      </dgm:t>
    </dgm:pt>
    <dgm:pt modelId="{72A0FBA5-2E7D-0544-AA0E-AAD517826153}">
      <dgm:prSet phldrT="[Tekst]" custT="1"/>
      <dgm:spPr/>
      <dgm:t>
        <a:bodyPr/>
        <a:lstStyle/>
        <a:p>
          <a:r>
            <a:rPr lang="pl-PL" sz="1400" b="1" dirty="0"/>
            <a:t>Performing</a:t>
          </a:r>
        </a:p>
      </dgm:t>
    </dgm:pt>
    <dgm:pt modelId="{2677585E-6B4E-D043-BBE2-B1409F87B1F4}" type="parTrans" cxnId="{8204C5FE-488E-0741-93AD-61B18EC15846}">
      <dgm:prSet/>
      <dgm:spPr/>
      <dgm:t>
        <a:bodyPr/>
        <a:lstStyle/>
        <a:p>
          <a:endParaRPr lang="pl-PL"/>
        </a:p>
      </dgm:t>
    </dgm:pt>
    <dgm:pt modelId="{3D010EC2-E146-694A-987B-79E43F99FF94}" type="sibTrans" cxnId="{8204C5FE-488E-0741-93AD-61B18EC15846}">
      <dgm:prSet/>
      <dgm:spPr/>
      <dgm:t>
        <a:bodyPr/>
        <a:lstStyle/>
        <a:p>
          <a:endParaRPr lang="pl-PL"/>
        </a:p>
      </dgm:t>
    </dgm:pt>
    <dgm:pt modelId="{F5A48417-4230-7547-AC45-398034FA210A}">
      <dgm:prSet phldrT="[Tekst]" custT="1"/>
      <dgm:spPr/>
      <dgm:t>
        <a:bodyPr/>
        <a:lstStyle/>
        <a:p>
          <a:r>
            <a:rPr lang="pl-PL" sz="1400" b="1" dirty="0" err="1"/>
            <a:t>Norming</a:t>
          </a:r>
          <a:r>
            <a:rPr lang="pl-PL" sz="1400" b="1" dirty="0"/>
            <a:t>  </a:t>
          </a:r>
        </a:p>
      </dgm:t>
    </dgm:pt>
    <dgm:pt modelId="{CAD6E668-0A81-F747-B211-394245FC5B5A}" type="parTrans" cxnId="{69DD2924-0EFD-5443-A633-CE2C325EA504}">
      <dgm:prSet/>
      <dgm:spPr/>
      <dgm:t>
        <a:bodyPr/>
        <a:lstStyle/>
        <a:p>
          <a:endParaRPr lang="pl-PL"/>
        </a:p>
      </dgm:t>
    </dgm:pt>
    <dgm:pt modelId="{1D7118A7-ED25-4744-96C9-18BBAA707328}" type="sibTrans" cxnId="{69DD2924-0EFD-5443-A633-CE2C325EA504}">
      <dgm:prSet/>
      <dgm:spPr/>
      <dgm:t>
        <a:bodyPr/>
        <a:lstStyle/>
        <a:p>
          <a:endParaRPr lang="pl-PL"/>
        </a:p>
      </dgm:t>
    </dgm:pt>
    <dgm:pt modelId="{672963DE-4267-284B-9552-8D0302D6D11E}">
      <dgm:prSet phldrT="[Tekst]" custT="1"/>
      <dgm:spPr/>
      <dgm:t>
        <a:bodyPr/>
        <a:lstStyle/>
        <a:p>
          <a:r>
            <a:rPr lang="pl-PL" sz="1400" b="1" dirty="0" err="1"/>
            <a:t>Storming</a:t>
          </a:r>
          <a:r>
            <a:rPr lang="pl-PL" sz="1400" b="1" dirty="0"/>
            <a:t> </a:t>
          </a:r>
        </a:p>
      </dgm:t>
    </dgm:pt>
    <dgm:pt modelId="{66B190D2-095B-0144-B9FE-34C6A514E330}" type="parTrans" cxnId="{8792DDEA-2224-8147-B025-83879C738ED1}">
      <dgm:prSet/>
      <dgm:spPr/>
      <dgm:t>
        <a:bodyPr/>
        <a:lstStyle/>
        <a:p>
          <a:endParaRPr lang="pl-PL"/>
        </a:p>
      </dgm:t>
    </dgm:pt>
    <dgm:pt modelId="{DEF5D8B4-8758-624C-A2B8-4991623598D7}" type="sibTrans" cxnId="{8792DDEA-2224-8147-B025-83879C738ED1}">
      <dgm:prSet/>
      <dgm:spPr/>
      <dgm:t>
        <a:bodyPr/>
        <a:lstStyle/>
        <a:p>
          <a:endParaRPr lang="pl-PL"/>
        </a:p>
      </dgm:t>
    </dgm:pt>
    <dgm:pt modelId="{F4AFF7F9-C9DC-CC44-94FF-0476D4260CBC}">
      <dgm:prSet phldrT="[Tekst]" custT="1"/>
      <dgm:spPr/>
      <dgm:t>
        <a:bodyPr/>
        <a:lstStyle/>
        <a:p>
          <a:r>
            <a:rPr lang="en-GB" sz="1200" b="0" noProof="0" dirty="0"/>
            <a:t>the team is forming  and members start to know each other </a:t>
          </a:r>
        </a:p>
      </dgm:t>
    </dgm:pt>
    <dgm:pt modelId="{5768B288-EEF9-4F4E-BEB6-8C7E533CA49D}" type="parTrans" cxnId="{215903D0-3AD9-8044-9DC7-C4A42C68FB12}">
      <dgm:prSet/>
      <dgm:spPr/>
      <dgm:t>
        <a:bodyPr/>
        <a:lstStyle/>
        <a:p>
          <a:endParaRPr lang="pl-PL"/>
        </a:p>
      </dgm:t>
    </dgm:pt>
    <dgm:pt modelId="{E5E73DBD-56B9-E743-ACC6-55F6E7535621}" type="sibTrans" cxnId="{215903D0-3AD9-8044-9DC7-C4A42C68FB12}">
      <dgm:prSet/>
      <dgm:spPr/>
      <dgm:t>
        <a:bodyPr/>
        <a:lstStyle/>
        <a:p>
          <a:endParaRPr lang="pl-PL"/>
        </a:p>
      </dgm:t>
    </dgm:pt>
    <dgm:pt modelId="{B5D0503C-EDB4-E149-A874-0BF45A651D47}">
      <dgm:prSet phldrT="[Tekst]" custT="1"/>
      <dgm:spPr/>
      <dgm:t>
        <a:bodyPr/>
        <a:lstStyle/>
        <a:p>
          <a:r>
            <a:rPr lang="en-GB" sz="1200" noProof="0" dirty="0"/>
            <a:t>people start to push against the boundaries established in the forming stage</a:t>
          </a:r>
          <a:endParaRPr lang="en-GB" sz="1200" b="1" noProof="0" dirty="0"/>
        </a:p>
      </dgm:t>
    </dgm:pt>
    <dgm:pt modelId="{F0A29AB8-5A67-0B4C-9727-E8FD2435FF19}" type="parTrans" cxnId="{C0585C64-78B0-DD4A-823E-E64B7D0D4BCE}">
      <dgm:prSet/>
      <dgm:spPr/>
      <dgm:t>
        <a:bodyPr/>
        <a:lstStyle/>
        <a:p>
          <a:endParaRPr lang="pl-PL"/>
        </a:p>
      </dgm:t>
    </dgm:pt>
    <dgm:pt modelId="{E494A0FB-7ED5-C744-BDE8-29E5C674AA10}" type="sibTrans" cxnId="{C0585C64-78B0-DD4A-823E-E64B7D0D4BCE}">
      <dgm:prSet/>
      <dgm:spPr/>
      <dgm:t>
        <a:bodyPr/>
        <a:lstStyle/>
        <a:p>
          <a:endParaRPr lang="pl-PL"/>
        </a:p>
      </dgm:t>
    </dgm:pt>
    <dgm:pt modelId="{990D53FB-725D-5F45-AF7B-26C06BAD84F9}">
      <dgm:prSet phldrT="[Tekst]" custT="1"/>
      <dgm:spPr/>
      <dgm:t>
        <a:bodyPr/>
        <a:lstStyle/>
        <a:p>
          <a:r>
            <a:rPr lang="en-GB" sz="1200" noProof="0" dirty="0"/>
            <a:t>the team reaches the performing stage when hard work leads to the achievement of the team's goal</a:t>
          </a:r>
          <a:endParaRPr lang="en-GB" sz="1200" b="1" noProof="0" dirty="0"/>
        </a:p>
      </dgm:t>
    </dgm:pt>
    <dgm:pt modelId="{05B25FAB-95F0-EE48-A00C-725E391C7943}" type="parTrans" cxnId="{D6EA7F1D-7172-2648-9150-116B54850092}">
      <dgm:prSet/>
      <dgm:spPr/>
      <dgm:t>
        <a:bodyPr/>
        <a:lstStyle/>
        <a:p>
          <a:endParaRPr lang="pl-PL"/>
        </a:p>
      </dgm:t>
    </dgm:pt>
    <dgm:pt modelId="{FD3A24B2-8EC7-874D-85BD-67061A32799B}" type="sibTrans" cxnId="{D6EA7F1D-7172-2648-9150-116B54850092}">
      <dgm:prSet/>
      <dgm:spPr/>
      <dgm:t>
        <a:bodyPr/>
        <a:lstStyle/>
        <a:p>
          <a:endParaRPr lang="pl-PL"/>
        </a:p>
      </dgm:t>
    </dgm:pt>
    <dgm:pt modelId="{38A99EFC-3DE6-F54E-A3F1-E29D4F9FA7DE}" type="pres">
      <dgm:prSet presAssocID="{A835429F-B6B9-3B47-92CA-50A474219062}" presName="Name0" presStyleCnt="0">
        <dgm:presLayoutVars>
          <dgm:dir/>
          <dgm:animLvl val="lvl"/>
          <dgm:resizeHandles val="exact"/>
        </dgm:presLayoutVars>
      </dgm:prSet>
      <dgm:spPr/>
    </dgm:pt>
    <dgm:pt modelId="{F2FDE82B-EE30-204E-9AA9-F22B487A57DF}" type="pres">
      <dgm:prSet presAssocID="{5923D2CB-0EE4-D744-B035-6C7DDFAAE3FA}" presName="linNode" presStyleCnt="0"/>
      <dgm:spPr/>
    </dgm:pt>
    <dgm:pt modelId="{92906DD7-4426-5E4B-BCC5-0DFF975E0100}" type="pres">
      <dgm:prSet presAssocID="{5923D2CB-0EE4-D744-B035-6C7DDFAAE3FA}" presName="parentText" presStyleLbl="node1" presStyleIdx="0" presStyleCnt="4">
        <dgm:presLayoutVars>
          <dgm:chMax val="1"/>
          <dgm:bulletEnabled val="1"/>
        </dgm:presLayoutVars>
      </dgm:prSet>
      <dgm:spPr/>
    </dgm:pt>
    <dgm:pt modelId="{4BE2EFAA-7601-094A-8DB3-2DF646C7CFAA}" type="pres">
      <dgm:prSet presAssocID="{5923D2CB-0EE4-D744-B035-6C7DDFAAE3FA}" presName="descendantText" presStyleLbl="alignAccFollowNode1" presStyleIdx="0" presStyleCnt="4">
        <dgm:presLayoutVars>
          <dgm:bulletEnabled val="1"/>
        </dgm:presLayoutVars>
      </dgm:prSet>
      <dgm:spPr/>
    </dgm:pt>
    <dgm:pt modelId="{670B6BFD-D83C-114F-9A0E-3EAD909C3015}" type="pres">
      <dgm:prSet presAssocID="{E356A9C3-29EA-CA4C-BD79-6F267B93207B}" presName="sp" presStyleCnt="0"/>
      <dgm:spPr/>
    </dgm:pt>
    <dgm:pt modelId="{75A4036B-2486-014E-88BC-33D0786A5773}" type="pres">
      <dgm:prSet presAssocID="{672963DE-4267-284B-9552-8D0302D6D11E}" presName="linNode" presStyleCnt="0"/>
      <dgm:spPr/>
    </dgm:pt>
    <dgm:pt modelId="{1264239B-A688-1848-9669-DA5BCF70378B}" type="pres">
      <dgm:prSet presAssocID="{672963DE-4267-284B-9552-8D0302D6D11E}" presName="parentText" presStyleLbl="node1" presStyleIdx="1" presStyleCnt="4">
        <dgm:presLayoutVars>
          <dgm:chMax val="1"/>
          <dgm:bulletEnabled val="1"/>
        </dgm:presLayoutVars>
      </dgm:prSet>
      <dgm:spPr/>
    </dgm:pt>
    <dgm:pt modelId="{9FABA270-6767-C94F-89B1-229CA575F4B5}" type="pres">
      <dgm:prSet presAssocID="{672963DE-4267-284B-9552-8D0302D6D11E}" presName="descendantText" presStyleLbl="alignAccFollowNode1" presStyleIdx="1" presStyleCnt="4">
        <dgm:presLayoutVars>
          <dgm:bulletEnabled val="1"/>
        </dgm:presLayoutVars>
      </dgm:prSet>
      <dgm:spPr/>
    </dgm:pt>
    <dgm:pt modelId="{145678BA-CA17-2946-A973-56DC88C9AC87}" type="pres">
      <dgm:prSet presAssocID="{DEF5D8B4-8758-624C-A2B8-4991623598D7}" presName="sp" presStyleCnt="0"/>
      <dgm:spPr/>
    </dgm:pt>
    <dgm:pt modelId="{B79A1B05-8273-1443-9D7C-11408CD382E9}" type="pres">
      <dgm:prSet presAssocID="{F5A48417-4230-7547-AC45-398034FA210A}" presName="linNode" presStyleCnt="0"/>
      <dgm:spPr/>
    </dgm:pt>
    <dgm:pt modelId="{B4732EB0-87D3-F84C-AE85-E1035D2E6893}" type="pres">
      <dgm:prSet presAssocID="{F5A48417-4230-7547-AC45-398034FA210A}" presName="parentText" presStyleLbl="node1" presStyleIdx="2" presStyleCnt="4">
        <dgm:presLayoutVars>
          <dgm:chMax val="1"/>
          <dgm:bulletEnabled val="1"/>
        </dgm:presLayoutVars>
      </dgm:prSet>
      <dgm:spPr/>
    </dgm:pt>
    <dgm:pt modelId="{BCC61AFE-A8EC-254B-AD10-CD48C71378D8}" type="pres">
      <dgm:prSet presAssocID="{F5A48417-4230-7547-AC45-398034FA210A}" presName="descendantText" presStyleLbl="alignAccFollowNode1" presStyleIdx="2" presStyleCnt="4" custScaleX="102791" custLinFactNeighborX="7319" custLinFactNeighborY="-883">
        <dgm:presLayoutVars>
          <dgm:bulletEnabled val="1"/>
        </dgm:presLayoutVars>
      </dgm:prSet>
      <dgm:spPr/>
    </dgm:pt>
    <dgm:pt modelId="{659BA469-1543-1243-9966-6D4CBC3617BB}" type="pres">
      <dgm:prSet presAssocID="{1D7118A7-ED25-4744-96C9-18BBAA707328}" presName="sp" presStyleCnt="0"/>
      <dgm:spPr/>
    </dgm:pt>
    <dgm:pt modelId="{48F4CA71-CFDC-354D-89D3-DF1C69EEC7F6}" type="pres">
      <dgm:prSet presAssocID="{72A0FBA5-2E7D-0544-AA0E-AAD517826153}" presName="linNode" presStyleCnt="0"/>
      <dgm:spPr/>
    </dgm:pt>
    <dgm:pt modelId="{4B48CE3F-60AA-3E4E-B928-45B710797B26}" type="pres">
      <dgm:prSet presAssocID="{72A0FBA5-2E7D-0544-AA0E-AAD517826153}" presName="parentText" presStyleLbl="node1" presStyleIdx="3" presStyleCnt="4">
        <dgm:presLayoutVars>
          <dgm:chMax val="1"/>
          <dgm:bulletEnabled val="1"/>
        </dgm:presLayoutVars>
      </dgm:prSet>
      <dgm:spPr/>
    </dgm:pt>
    <dgm:pt modelId="{E03A1819-1A66-774F-8FEA-AB899908C210}" type="pres">
      <dgm:prSet presAssocID="{72A0FBA5-2E7D-0544-AA0E-AAD517826153}" presName="descendantText" presStyleLbl="alignAccFollowNode1" presStyleIdx="3" presStyleCnt="4">
        <dgm:presLayoutVars>
          <dgm:bulletEnabled val="1"/>
        </dgm:presLayoutVars>
      </dgm:prSet>
      <dgm:spPr/>
    </dgm:pt>
  </dgm:ptLst>
  <dgm:cxnLst>
    <dgm:cxn modelId="{0B8F3713-B4B5-CC43-A9CF-4A48868F684F}" srcId="{A835429F-B6B9-3B47-92CA-50A474219062}" destId="{5923D2CB-0EE4-D744-B035-6C7DDFAAE3FA}" srcOrd="0" destOrd="0" parTransId="{2891BE31-5641-A54D-8496-2AFC167D4851}" sibTransId="{E356A9C3-29EA-CA4C-BD79-6F267B93207B}"/>
    <dgm:cxn modelId="{9F338914-B402-4B46-8138-7EBB41AD5D0D}" type="presOf" srcId="{F4AFF7F9-C9DC-CC44-94FF-0476D4260CBC}" destId="{4BE2EFAA-7601-094A-8DB3-2DF646C7CFAA}" srcOrd="0" destOrd="0" presId="urn:microsoft.com/office/officeart/2005/8/layout/vList5"/>
    <dgm:cxn modelId="{A3BE271A-D13E-8546-BBED-00007DD58F39}" type="presOf" srcId="{672963DE-4267-284B-9552-8D0302D6D11E}" destId="{1264239B-A688-1848-9669-DA5BCF70378B}" srcOrd="0" destOrd="0" presId="urn:microsoft.com/office/officeart/2005/8/layout/vList5"/>
    <dgm:cxn modelId="{D6EA7F1D-7172-2648-9150-116B54850092}" srcId="{72A0FBA5-2E7D-0544-AA0E-AAD517826153}" destId="{990D53FB-725D-5F45-AF7B-26C06BAD84F9}" srcOrd="0" destOrd="0" parTransId="{05B25FAB-95F0-EE48-A00C-725E391C7943}" sibTransId="{FD3A24B2-8EC7-874D-85BD-67061A32799B}"/>
    <dgm:cxn modelId="{69DD2924-0EFD-5443-A633-CE2C325EA504}" srcId="{A835429F-B6B9-3B47-92CA-50A474219062}" destId="{F5A48417-4230-7547-AC45-398034FA210A}" srcOrd="2" destOrd="0" parTransId="{CAD6E668-0A81-F747-B211-394245FC5B5A}" sibTransId="{1D7118A7-ED25-4744-96C9-18BBAA707328}"/>
    <dgm:cxn modelId="{99DFE233-863C-7144-AEF2-49ED3279E17C}" type="presOf" srcId="{B5D0503C-EDB4-E149-A874-0BF45A651D47}" destId="{9FABA270-6767-C94F-89B1-229CA575F4B5}" srcOrd="0" destOrd="0" presId="urn:microsoft.com/office/officeart/2005/8/layout/vList5"/>
    <dgm:cxn modelId="{A89FD93B-F732-F947-B8AE-FA7EAEDBB1C4}" type="presOf" srcId="{F5A48417-4230-7547-AC45-398034FA210A}" destId="{B4732EB0-87D3-F84C-AE85-E1035D2E6893}" srcOrd="0" destOrd="0" presId="urn:microsoft.com/office/officeart/2005/8/layout/vList5"/>
    <dgm:cxn modelId="{E131F540-600C-2D45-88A8-96B87C225D87}" srcId="{F5A48417-4230-7547-AC45-398034FA210A}" destId="{B111FE6C-D0A1-FB4D-BEF3-55EEA95ABB71}" srcOrd="0" destOrd="0" parTransId="{6186EDDB-AC06-2B41-A7B6-28AB69A0BFCD}" sibTransId="{0F06FE99-DD60-F44C-B909-43D96B572131}"/>
    <dgm:cxn modelId="{C0585C64-78B0-DD4A-823E-E64B7D0D4BCE}" srcId="{672963DE-4267-284B-9552-8D0302D6D11E}" destId="{B5D0503C-EDB4-E149-A874-0BF45A651D47}" srcOrd="0" destOrd="0" parTransId="{F0A29AB8-5A67-0B4C-9727-E8FD2435FF19}" sibTransId="{E494A0FB-7ED5-C744-BDE8-29E5C674AA10}"/>
    <dgm:cxn modelId="{98CA2166-E5E7-C746-8301-8B6C54F3B3AE}" type="presOf" srcId="{5923D2CB-0EE4-D744-B035-6C7DDFAAE3FA}" destId="{92906DD7-4426-5E4B-BCC5-0DFF975E0100}" srcOrd="0" destOrd="0" presId="urn:microsoft.com/office/officeart/2005/8/layout/vList5"/>
    <dgm:cxn modelId="{5FB2236E-EB5A-5040-96A2-BE67880312A5}" type="presOf" srcId="{A835429F-B6B9-3B47-92CA-50A474219062}" destId="{38A99EFC-3DE6-F54E-A3F1-E29D4F9FA7DE}" srcOrd="0" destOrd="0" presId="urn:microsoft.com/office/officeart/2005/8/layout/vList5"/>
    <dgm:cxn modelId="{E48D8070-EDF1-7A4C-A79B-749A02F2068C}" type="presOf" srcId="{990D53FB-725D-5F45-AF7B-26C06BAD84F9}" destId="{E03A1819-1A66-774F-8FEA-AB899908C210}" srcOrd="0" destOrd="0" presId="urn:microsoft.com/office/officeart/2005/8/layout/vList5"/>
    <dgm:cxn modelId="{215903D0-3AD9-8044-9DC7-C4A42C68FB12}" srcId="{5923D2CB-0EE4-D744-B035-6C7DDFAAE3FA}" destId="{F4AFF7F9-C9DC-CC44-94FF-0476D4260CBC}" srcOrd="0" destOrd="0" parTransId="{5768B288-EEF9-4F4E-BEB6-8C7E533CA49D}" sibTransId="{E5E73DBD-56B9-E743-ACC6-55F6E7535621}"/>
    <dgm:cxn modelId="{F0E019DD-808C-4D45-95F9-D8ED9872F72B}" type="presOf" srcId="{72A0FBA5-2E7D-0544-AA0E-AAD517826153}" destId="{4B48CE3F-60AA-3E4E-B928-45B710797B26}" srcOrd="0" destOrd="0" presId="urn:microsoft.com/office/officeart/2005/8/layout/vList5"/>
    <dgm:cxn modelId="{1F2B6BE1-05FD-6649-A315-40D245168AA0}" type="presOf" srcId="{B111FE6C-D0A1-FB4D-BEF3-55EEA95ABB71}" destId="{BCC61AFE-A8EC-254B-AD10-CD48C71378D8}" srcOrd="0" destOrd="0" presId="urn:microsoft.com/office/officeart/2005/8/layout/vList5"/>
    <dgm:cxn modelId="{8792DDEA-2224-8147-B025-83879C738ED1}" srcId="{A835429F-B6B9-3B47-92CA-50A474219062}" destId="{672963DE-4267-284B-9552-8D0302D6D11E}" srcOrd="1" destOrd="0" parTransId="{66B190D2-095B-0144-B9FE-34C6A514E330}" sibTransId="{DEF5D8B4-8758-624C-A2B8-4991623598D7}"/>
    <dgm:cxn modelId="{8204C5FE-488E-0741-93AD-61B18EC15846}" srcId="{A835429F-B6B9-3B47-92CA-50A474219062}" destId="{72A0FBA5-2E7D-0544-AA0E-AAD517826153}" srcOrd="3" destOrd="0" parTransId="{2677585E-6B4E-D043-BBE2-B1409F87B1F4}" sibTransId="{3D010EC2-E146-694A-987B-79E43F99FF94}"/>
    <dgm:cxn modelId="{F17562F9-16B0-B544-B97D-8354C28F8EFE}" type="presParOf" srcId="{38A99EFC-3DE6-F54E-A3F1-E29D4F9FA7DE}" destId="{F2FDE82B-EE30-204E-9AA9-F22B487A57DF}" srcOrd="0" destOrd="0" presId="urn:microsoft.com/office/officeart/2005/8/layout/vList5"/>
    <dgm:cxn modelId="{272BC4E5-369F-6447-879C-162B30959BCF}" type="presParOf" srcId="{F2FDE82B-EE30-204E-9AA9-F22B487A57DF}" destId="{92906DD7-4426-5E4B-BCC5-0DFF975E0100}" srcOrd="0" destOrd="0" presId="urn:microsoft.com/office/officeart/2005/8/layout/vList5"/>
    <dgm:cxn modelId="{D77FA670-1D4E-AF49-91DE-856C7EF96944}" type="presParOf" srcId="{F2FDE82B-EE30-204E-9AA9-F22B487A57DF}" destId="{4BE2EFAA-7601-094A-8DB3-2DF646C7CFAA}" srcOrd="1" destOrd="0" presId="urn:microsoft.com/office/officeart/2005/8/layout/vList5"/>
    <dgm:cxn modelId="{5D49E83A-066A-6246-B4F6-D385436BA147}" type="presParOf" srcId="{38A99EFC-3DE6-F54E-A3F1-E29D4F9FA7DE}" destId="{670B6BFD-D83C-114F-9A0E-3EAD909C3015}" srcOrd="1" destOrd="0" presId="urn:microsoft.com/office/officeart/2005/8/layout/vList5"/>
    <dgm:cxn modelId="{7F9E9075-E0E8-1B40-A387-173D77A67808}" type="presParOf" srcId="{38A99EFC-3DE6-F54E-A3F1-E29D4F9FA7DE}" destId="{75A4036B-2486-014E-88BC-33D0786A5773}" srcOrd="2" destOrd="0" presId="urn:microsoft.com/office/officeart/2005/8/layout/vList5"/>
    <dgm:cxn modelId="{7C799EB6-8F2B-A14F-A839-061F7D7C06BD}" type="presParOf" srcId="{75A4036B-2486-014E-88BC-33D0786A5773}" destId="{1264239B-A688-1848-9669-DA5BCF70378B}" srcOrd="0" destOrd="0" presId="urn:microsoft.com/office/officeart/2005/8/layout/vList5"/>
    <dgm:cxn modelId="{CED42245-842E-8F41-8CC8-ACB5A7603E94}" type="presParOf" srcId="{75A4036B-2486-014E-88BC-33D0786A5773}" destId="{9FABA270-6767-C94F-89B1-229CA575F4B5}" srcOrd="1" destOrd="0" presId="urn:microsoft.com/office/officeart/2005/8/layout/vList5"/>
    <dgm:cxn modelId="{0B63C901-2BBB-6F44-915A-4214A5566AD7}" type="presParOf" srcId="{38A99EFC-3DE6-F54E-A3F1-E29D4F9FA7DE}" destId="{145678BA-CA17-2946-A973-56DC88C9AC87}" srcOrd="3" destOrd="0" presId="urn:microsoft.com/office/officeart/2005/8/layout/vList5"/>
    <dgm:cxn modelId="{FE78727B-EEE5-5044-A748-2B75BE042396}" type="presParOf" srcId="{38A99EFC-3DE6-F54E-A3F1-E29D4F9FA7DE}" destId="{B79A1B05-8273-1443-9D7C-11408CD382E9}" srcOrd="4" destOrd="0" presId="urn:microsoft.com/office/officeart/2005/8/layout/vList5"/>
    <dgm:cxn modelId="{689EEBFB-64C5-9942-85BC-E43D794FBFD7}" type="presParOf" srcId="{B79A1B05-8273-1443-9D7C-11408CD382E9}" destId="{B4732EB0-87D3-F84C-AE85-E1035D2E6893}" srcOrd="0" destOrd="0" presId="urn:microsoft.com/office/officeart/2005/8/layout/vList5"/>
    <dgm:cxn modelId="{E1619D09-7D6B-744F-9D1D-B00B12740313}" type="presParOf" srcId="{B79A1B05-8273-1443-9D7C-11408CD382E9}" destId="{BCC61AFE-A8EC-254B-AD10-CD48C71378D8}" srcOrd="1" destOrd="0" presId="urn:microsoft.com/office/officeart/2005/8/layout/vList5"/>
    <dgm:cxn modelId="{A981851A-7DBB-1544-ABF0-18DEBE203004}" type="presParOf" srcId="{38A99EFC-3DE6-F54E-A3F1-E29D4F9FA7DE}" destId="{659BA469-1543-1243-9966-6D4CBC3617BB}" srcOrd="5" destOrd="0" presId="urn:microsoft.com/office/officeart/2005/8/layout/vList5"/>
    <dgm:cxn modelId="{1EA49799-A1B6-B14F-B6EA-B0AF5091220D}" type="presParOf" srcId="{38A99EFC-3DE6-F54E-A3F1-E29D4F9FA7DE}" destId="{48F4CA71-CFDC-354D-89D3-DF1C69EEC7F6}" srcOrd="6" destOrd="0" presId="urn:microsoft.com/office/officeart/2005/8/layout/vList5"/>
    <dgm:cxn modelId="{0EBBD3E3-158D-B64F-852C-8E72AD6753D8}" type="presParOf" srcId="{48F4CA71-CFDC-354D-89D3-DF1C69EEC7F6}" destId="{4B48CE3F-60AA-3E4E-B928-45B710797B26}" srcOrd="0" destOrd="0" presId="urn:microsoft.com/office/officeart/2005/8/layout/vList5"/>
    <dgm:cxn modelId="{9022CAE2-F2E1-E047-9900-69EBA8B9E1F4}" type="presParOf" srcId="{48F4CA71-CFDC-354D-89D3-DF1C69EEC7F6}" destId="{E03A1819-1A66-774F-8FEA-AB899908C2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E1FC-88AE-44DD-A262-6D4198C39967}">
      <dsp:nvSpPr>
        <dsp:cNvPr id="0" name=""/>
        <dsp:cNvSpPr/>
      </dsp:nvSpPr>
      <dsp:spPr>
        <a:xfrm>
          <a:off x="599970" y="0"/>
          <a:ext cx="3153253"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t>Leaders</a:t>
          </a:r>
        </a:p>
        <a:p>
          <a:pPr marL="0" lvl="0" indent="0" algn="ctr" defTabSz="1244600">
            <a:lnSpc>
              <a:spcPct val="90000"/>
            </a:lnSpc>
            <a:spcBef>
              <a:spcPct val="0"/>
            </a:spcBef>
            <a:spcAft>
              <a:spcPct val="35000"/>
            </a:spcAft>
            <a:buNone/>
          </a:pPr>
          <a:r>
            <a:rPr lang="en-GB" sz="2000" kern="1200" noProof="0" dirty="0"/>
            <a:t>Motivate and inspire people, empower and energise them -  lead people </a:t>
          </a:r>
        </a:p>
        <a:p>
          <a:pPr marL="0" lvl="0" indent="0" algn="ctr" defTabSz="1244600">
            <a:lnSpc>
              <a:spcPct val="90000"/>
            </a:lnSpc>
            <a:spcBef>
              <a:spcPct val="0"/>
            </a:spcBef>
            <a:spcAft>
              <a:spcPct val="35000"/>
            </a:spcAft>
            <a:buNone/>
          </a:pPr>
          <a:r>
            <a:rPr lang="pl-PL" sz="4100" kern="1200" dirty="0"/>
            <a:t> </a:t>
          </a:r>
        </a:p>
      </dsp:txBody>
      <dsp:txXfrm>
        <a:off x="1040290" y="349496"/>
        <a:ext cx="1818091" cy="2264813"/>
      </dsp:txXfrm>
    </dsp:sp>
    <dsp:sp modelId="{251D8281-4894-4955-9192-E1F605807543}">
      <dsp:nvSpPr>
        <dsp:cNvPr id="0" name=""/>
        <dsp:cNvSpPr/>
      </dsp:nvSpPr>
      <dsp:spPr>
        <a:xfrm>
          <a:off x="2947826" y="16211"/>
          <a:ext cx="3162589"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t>Managers</a:t>
          </a:r>
        </a:p>
        <a:p>
          <a:pPr marL="0" lvl="0" indent="0" algn="ctr" defTabSz="1244600">
            <a:lnSpc>
              <a:spcPct val="90000"/>
            </a:lnSpc>
            <a:spcBef>
              <a:spcPct val="0"/>
            </a:spcBef>
            <a:spcAft>
              <a:spcPct val="35000"/>
            </a:spcAft>
            <a:buNone/>
          </a:pPr>
          <a:r>
            <a:rPr lang="en-GB" sz="2000" kern="1200" noProof="0" dirty="0"/>
            <a:t>Ensure implementation of the vision and goals achievement</a:t>
          </a:r>
        </a:p>
        <a:p>
          <a:pPr marL="0" lvl="0" indent="0" algn="ctr" defTabSz="1244600">
            <a:lnSpc>
              <a:spcPct val="90000"/>
            </a:lnSpc>
            <a:spcBef>
              <a:spcPct val="0"/>
            </a:spcBef>
            <a:spcAft>
              <a:spcPct val="35000"/>
            </a:spcAft>
            <a:buNone/>
          </a:pPr>
          <a:r>
            <a:rPr lang="en-GB" sz="2000" kern="1200" noProof="0" dirty="0"/>
            <a:t>- manage work</a:t>
          </a:r>
          <a:r>
            <a:rPr lang="pl-PL" sz="2000" kern="1200" dirty="0"/>
            <a:t> </a:t>
          </a:r>
        </a:p>
        <a:p>
          <a:pPr marL="0" lvl="0" indent="0" algn="ctr" defTabSz="1244600">
            <a:lnSpc>
              <a:spcPct val="90000"/>
            </a:lnSpc>
            <a:spcBef>
              <a:spcPct val="0"/>
            </a:spcBef>
            <a:spcAft>
              <a:spcPct val="35000"/>
            </a:spcAft>
            <a:buNone/>
          </a:pPr>
          <a:r>
            <a:rPr lang="pl-PL" sz="2000" kern="1200" dirty="0"/>
            <a:t> </a:t>
          </a:r>
        </a:p>
      </dsp:txBody>
      <dsp:txXfrm>
        <a:off x="3845318" y="365707"/>
        <a:ext cx="1823474" cy="22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8379-DAE1-43B6-8EDF-F2C70B650D77}">
      <dsp:nvSpPr>
        <dsp:cNvPr id="0" name=""/>
        <dsp:cNvSpPr/>
      </dsp:nvSpPr>
      <dsp:spPr>
        <a:xfrm>
          <a:off x="2042663" y="41747"/>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Leader</a:t>
          </a:r>
        </a:p>
        <a:p>
          <a:pPr marL="0" lvl="0" indent="0" algn="ctr" defTabSz="800100">
            <a:lnSpc>
              <a:spcPct val="90000"/>
            </a:lnSpc>
            <a:spcBef>
              <a:spcPct val="0"/>
            </a:spcBef>
            <a:spcAft>
              <a:spcPct val="35000"/>
            </a:spcAft>
            <a:buNone/>
          </a:pPr>
          <a:r>
            <a:rPr lang="en-GB" sz="1200" kern="1200" noProof="0" dirty="0"/>
            <a:t>Character, values, experience, opinions</a:t>
          </a:r>
        </a:p>
      </dsp:txBody>
      <dsp:txXfrm>
        <a:off x="2309850" y="392430"/>
        <a:ext cx="1469526" cy="901755"/>
      </dsp:txXfrm>
    </dsp:sp>
    <dsp:sp modelId="{6B6DC4BE-6673-49BB-B5F7-D4A1289C8524}">
      <dsp:nvSpPr>
        <dsp:cNvPr id="0" name=""/>
        <dsp:cNvSpPr/>
      </dsp:nvSpPr>
      <dsp:spPr>
        <a:xfrm>
          <a:off x="2914747" y="1329253"/>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Situation </a:t>
          </a:r>
        </a:p>
        <a:p>
          <a:pPr marL="0" lvl="0" indent="0" algn="ctr" defTabSz="800100">
            <a:lnSpc>
              <a:spcPct val="90000"/>
            </a:lnSpc>
            <a:spcBef>
              <a:spcPct val="0"/>
            </a:spcBef>
            <a:spcAft>
              <a:spcPct val="35000"/>
            </a:spcAft>
            <a:buNone/>
          </a:pPr>
          <a:r>
            <a:rPr lang="en-GB" sz="1200" kern="1200" noProof="0" dirty="0"/>
            <a:t>Type of the task, organizational variables   </a:t>
          </a:r>
        </a:p>
      </dsp:txBody>
      <dsp:txXfrm>
        <a:off x="3527606" y="1846928"/>
        <a:ext cx="1202340" cy="1102145"/>
      </dsp:txXfrm>
    </dsp:sp>
    <dsp:sp modelId="{4887F152-7281-4581-9B3F-673318CE29C4}">
      <dsp:nvSpPr>
        <dsp:cNvPr id="0" name=""/>
        <dsp:cNvSpPr/>
      </dsp:nvSpPr>
      <dsp:spPr>
        <a:xfrm>
          <a:off x="1243921" y="1280639"/>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t>Followers</a:t>
          </a:r>
        </a:p>
        <a:p>
          <a:pPr marL="0" lvl="0" indent="0" algn="ctr" defTabSz="800100">
            <a:lnSpc>
              <a:spcPct val="90000"/>
            </a:lnSpc>
            <a:spcBef>
              <a:spcPct val="0"/>
            </a:spcBef>
            <a:spcAft>
              <a:spcPct val="35000"/>
            </a:spcAft>
            <a:buNone/>
          </a:pPr>
          <a:r>
            <a:rPr lang="en-GB" sz="1200" kern="1200" noProof="0" dirty="0"/>
            <a:t>Character, values, experience, opinions</a:t>
          </a:r>
        </a:p>
      </dsp:txBody>
      <dsp:txXfrm>
        <a:off x="1432622" y="1798313"/>
        <a:ext cx="1202340" cy="110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A0-E8B7-4E32-ABDE-8D4230871EAB}">
      <dsp:nvSpPr>
        <dsp:cNvPr id="0" name=""/>
        <dsp:cNvSpPr/>
      </dsp:nvSpPr>
      <dsp:spPr>
        <a:xfrm>
          <a:off x="308949" y="0"/>
          <a:ext cx="3501427" cy="1340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73B3-0439-4523-A694-5264ACE271C4}">
      <dsp:nvSpPr>
        <dsp:cNvPr id="0" name=""/>
        <dsp:cNvSpPr/>
      </dsp:nvSpPr>
      <dsp:spPr>
        <a:xfrm>
          <a:off x="2086" y="402047"/>
          <a:ext cx="1321030"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Thought</a:t>
          </a:r>
          <a:endParaRPr lang="pl-PL" sz="2000" kern="1200" dirty="0"/>
        </a:p>
      </dsp:txBody>
      <dsp:txXfrm>
        <a:off x="28254" y="428215"/>
        <a:ext cx="1268694" cy="483726"/>
      </dsp:txXfrm>
    </dsp:sp>
    <dsp:sp modelId="{1BEC3671-FB16-46E1-94F8-09B64FABDC16}">
      <dsp:nvSpPr>
        <dsp:cNvPr id="0" name=""/>
        <dsp:cNvSpPr/>
      </dsp:nvSpPr>
      <dsp:spPr>
        <a:xfrm>
          <a:off x="1399148" y="402047"/>
          <a:ext cx="1321030"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Encoding</a:t>
          </a:r>
          <a:endParaRPr lang="pl-PL" sz="2000" kern="1200"/>
        </a:p>
      </dsp:txBody>
      <dsp:txXfrm>
        <a:off x="1425316" y="428215"/>
        <a:ext cx="1268694" cy="483726"/>
      </dsp:txXfrm>
    </dsp:sp>
    <dsp:sp modelId="{88D083D6-5F81-4DD7-A9B3-477D6FDC14D4}">
      <dsp:nvSpPr>
        <dsp:cNvPr id="0" name=""/>
        <dsp:cNvSpPr/>
      </dsp:nvSpPr>
      <dsp:spPr>
        <a:xfrm>
          <a:off x="2796209" y="402047"/>
          <a:ext cx="1321030"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Decoding</a:t>
          </a:r>
          <a:endParaRPr lang="pl-PL" sz="2000" kern="1200"/>
        </a:p>
      </dsp:txBody>
      <dsp:txXfrm>
        <a:off x="2822377" y="428215"/>
        <a:ext cx="1268694" cy="48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39AF-684D-4283-AB5B-94C3C6DDDBB3}">
      <dsp:nvSpPr>
        <dsp:cNvPr id="0" name=""/>
        <dsp:cNvSpPr/>
      </dsp:nvSpPr>
      <dsp:spPr>
        <a:xfrm>
          <a:off x="2525840" y="692886"/>
          <a:ext cx="1817254" cy="1817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noProof="0" dirty="0"/>
            <a:t>Effective feedback </a:t>
          </a:r>
        </a:p>
      </dsp:txBody>
      <dsp:txXfrm>
        <a:off x="2791971" y="959017"/>
        <a:ext cx="1284992" cy="1284992"/>
      </dsp:txXfrm>
    </dsp:sp>
    <dsp:sp modelId="{D240B154-E054-4E29-8645-D16AE2337542}">
      <dsp:nvSpPr>
        <dsp:cNvPr id="0" name=""/>
        <dsp:cNvSpPr/>
      </dsp:nvSpPr>
      <dsp:spPr>
        <a:xfrm>
          <a:off x="2844118" y="-13324"/>
          <a:ext cx="1292903" cy="11327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Balanced </a:t>
          </a:r>
        </a:p>
      </dsp:txBody>
      <dsp:txXfrm>
        <a:off x="3033459" y="152569"/>
        <a:ext cx="914221" cy="800999"/>
      </dsp:txXfrm>
    </dsp:sp>
    <dsp:sp modelId="{7FF2653D-1FE8-4B52-A34E-5F908ACD15D4}">
      <dsp:nvSpPr>
        <dsp:cNvPr id="0" name=""/>
        <dsp:cNvSpPr/>
      </dsp:nvSpPr>
      <dsp:spPr>
        <a:xfrm>
          <a:off x="3924671" y="505649"/>
          <a:ext cx="1402139" cy="12276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Clear </a:t>
          </a:r>
        </a:p>
      </dsp:txBody>
      <dsp:txXfrm>
        <a:off x="4130010" y="685431"/>
        <a:ext cx="991461" cy="868064"/>
      </dsp:txXfrm>
    </dsp:sp>
    <dsp:sp modelId="{A324432B-07ED-4BFF-A2AC-4CADD128E9B7}">
      <dsp:nvSpPr>
        <dsp:cNvPr id="0" name=""/>
        <dsp:cNvSpPr/>
      </dsp:nvSpPr>
      <dsp:spPr>
        <a:xfrm>
          <a:off x="3784183" y="1676582"/>
          <a:ext cx="1509593" cy="1314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Owned</a:t>
          </a:r>
        </a:p>
      </dsp:txBody>
      <dsp:txXfrm>
        <a:off x="4005258" y="1869116"/>
        <a:ext cx="1067443" cy="929633"/>
      </dsp:txXfrm>
    </dsp:sp>
    <dsp:sp modelId="{E1AA75C4-0344-48C4-8899-39531955D10C}">
      <dsp:nvSpPr>
        <dsp:cNvPr id="0" name=""/>
        <dsp:cNvSpPr/>
      </dsp:nvSpPr>
      <dsp:spPr>
        <a:xfrm>
          <a:off x="2529530" y="2126730"/>
          <a:ext cx="1404992" cy="12790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Regular</a:t>
          </a:r>
          <a:r>
            <a:rPr lang="pl-PL" sz="1600" kern="1200" dirty="0"/>
            <a:t> </a:t>
          </a:r>
        </a:p>
      </dsp:txBody>
      <dsp:txXfrm>
        <a:off x="2735286" y="2314047"/>
        <a:ext cx="993480" cy="904449"/>
      </dsp:txXfrm>
    </dsp:sp>
    <dsp:sp modelId="{298619B4-051A-4B05-A48E-0EFFC30FA59B}">
      <dsp:nvSpPr>
        <dsp:cNvPr id="0" name=""/>
        <dsp:cNvSpPr/>
      </dsp:nvSpPr>
      <dsp:spPr>
        <a:xfrm>
          <a:off x="1650100" y="1508444"/>
          <a:ext cx="1247181" cy="1271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Specific</a:t>
          </a:r>
        </a:p>
      </dsp:txBody>
      <dsp:txXfrm>
        <a:off x="1832745" y="1694610"/>
        <a:ext cx="881891" cy="898891"/>
      </dsp:txXfrm>
    </dsp:sp>
    <dsp:sp modelId="{A538BB80-4996-7945-9A15-358E04AB75C6}">
      <dsp:nvSpPr>
        <dsp:cNvPr id="0" name=""/>
        <dsp:cNvSpPr/>
      </dsp:nvSpPr>
      <dsp:spPr>
        <a:xfrm>
          <a:off x="1652987" y="478641"/>
          <a:ext cx="1348584" cy="106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Given in a good time </a:t>
          </a:r>
        </a:p>
      </dsp:txBody>
      <dsp:txXfrm>
        <a:off x="1850483" y="634209"/>
        <a:ext cx="953592" cy="751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EFAA-7601-094A-8DB3-2DF646C7CFAA}">
      <dsp:nvSpPr>
        <dsp:cNvPr id="0" name=""/>
        <dsp:cNvSpPr/>
      </dsp:nvSpPr>
      <dsp:spPr>
        <a:xfrm rot="5400000">
          <a:off x="4380956" y="-18887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0" kern="1200" noProof="0" dirty="0"/>
            <a:t>the team is forming  and members start to know each other </a:t>
          </a:r>
        </a:p>
      </dsp:txBody>
      <dsp:txXfrm rot="-5400000">
        <a:off x="2435962" y="77730"/>
        <a:ext cx="4309089" cy="397591"/>
      </dsp:txXfrm>
    </dsp:sp>
    <dsp:sp modelId="{92906DD7-4426-5E4B-BCC5-0DFF975E0100}">
      <dsp:nvSpPr>
        <dsp:cNvPr id="0" name=""/>
        <dsp:cNvSpPr/>
      </dsp:nvSpPr>
      <dsp:spPr>
        <a:xfrm>
          <a:off x="0" y="11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a:t>Forming</a:t>
          </a:r>
        </a:p>
      </dsp:txBody>
      <dsp:txXfrm>
        <a:off x="26886" y="28031"/>
        <a:ext cx="2382189" cy="496989"/>
      </dsp:txXfrm>
    </dsp:sp>
    <dsp:sp modelId="{9FABA270-6767-C94F-89B1-229CA575F4B5}">
      <dsp:nvSpPr>
        <dsp:cNvPr id="0" name=""/>
        <dsp:cNvSpPr/>
      </dsp:nvSpPr>
      <dsp:spPr>
        <a:xfrm rot="5400000">
          <a:off x="4380956" y="-13104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noProof="0" dirty="0"/>
            <a:t>people start to push against the boundaries established in the forming stage</a:t>
          </a:r>
          <a:endParaRPr lang="en-GB" sz="1200" b="1" kern="1200" noProof="0" dirty="0"/>
        </a:p>
      </dsp:txBody>
      <dsp:txXfrm rot="-5400000">
        <a:off x="2435962" y="656030"/>
        <a:ext cx="4309089" cy="397591"/>
      </dsp:txXfrm>
    </dsp:sp>
    <dsp:sp modelId="{1264239B-A688-1848-9669-DA5BCF70378B}">
      <dsp:nvSpPr>
        <dsp:cNvPr id="0" name=""/>
        <dsp:cNvSpPr/>
      </dsp:nvSpPr>
      <dsp:spPr>
        <a:xfrm>
          <a:off x="0" y="5794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err="1"/>
            <a:t>Storming</a:t>
          </a:r>
          <a:r>
            <a:rPr lang="pl-PL" sz="1400" b="1" kern="1200" dirty="0"/>
            <a:t> </a:t>
          </a:r>
        </a:p>
      </dsp:txBody>
      <dsp:txXfrm>
        <a:off x="26886" y="606331"/>
        <a:ext cx="2382189" cy="496989"/>
      </dsp:txXfrm>
    </dsp:sp>
    <dsp:sp modelId="{BCC61AFE-A8EC-254B-AD10-CD48C71378D8}">
      <dsp:nvSpPr>
        <dsp:cNvPr id="0" name=""/>
        <dsp:cNvSpPr/>
      </dsp:nvSpPr>
      <dsp:spPr>
        <a:xfrm rot="5400000">
          <a:off x="4359646" y="-757373"/>
          <a:ext cx="440609" cy="43732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0" kern="1200" noProof="0" dirty="0"/>
            <a:t>when people start to resolve their differences, appreciate colleagues' strengths</a:t>
          </a:r>
        </a:p>
      </dsp:txBody>
      <dsp:txXfrm rot="-5400000">
        <a:off x="2393343" y="1230439"/>
        <a:ext cx="4351707" cy="397591"/>
      </dsp:txXfrm>
    </dsp:sp>
    <dsp:sp modelId="{B4732EB0-87D3-F84C-AE85-E1035D2E6893}">
      <dsp:nvSpPr>
        <dsp:cNvPr id="0" name=""/>
        <dsp:cNvSpPr/>
      </dsp:nvSpPr>
      <dsp:spPr>
        <a:xfrm>
          <a:off x="0" y="1157745"/>
          <a:ext cx="239314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err="1"/>
            <a:t>Norming</a:t>
          </a:r>
          <a:r>
            <a:rPr lang="pl-PL" sz="1400" b="1" kern="1200" dirty="0"/>
            <a:t>  </a:t>
          </a:r>
        </a:p>
      </dsp:txBody>
      <dsp:txXfrm>
        <a:off x="26886" y="1184631"/>
        <a:ext cx="2339369" cy="496989"/>
      </dsp:txXfrm>
    </dsp:sp>
    <dsp:sp modelId="{E03A1819-1A66-774F-8FEA-AB899908C210}">
      <dsp:nvSpPr>
        <dsp:cNvPr id="0" name=""/>
        <dsp:cNvSpPr/>
      </dsp:nvSpPr>
      <dsp:spPr>
        <a:xfrm rot="5400000">
          <a:off x="4380956" y="-1538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noProof="0" dirty="0"/>
            <a:t>the team reaches the performing stage when hard work leads to the achievement of the team's goal</a:t>
          </a:r>
          <a:endParaRPr lang="en-GB" sz="1200" b="1" kern="1200" noProof="0" dirty="0"/>
        </a:p>
      </dsp:txBody>
      <dsp:txXfrm rot="-5400000">
        <a:off x="2435962" y="1812630"/>
        <a:ext cx="4309089" cy="397591"/>
      </dsp:txXfrm>
    </dsp:sp>
    <dsp:sp modelId="{4B48CE3F-60AA-3E4E-B928-45B710797B26}">
      <dsp:nvSpPr>
        <dsp:cNvPr id="0" name=""/>
        <dsp:cNvSpPr/>
      </dsp:nvSpPr>
      <dsp:spPr>
        <a:xfrm>
          <a:off x="0" y="17360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a:t>Performing</a:t>
          </a:r>
        </a:p>
      </dsp:txBody>
      <dsp:txXfrm>
        <a:off x="26886" y="1762931"/>
        <a:ext cx="2382189" cy="49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017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7.jpg"/><Relationship Id="rId4" Type="http://schemas.openxmlformats.org/officeDocument/2006/relationships/diagramData" Target="../diagrams/data4.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11045"/>
            <a:ext cx="386397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GB" sz="2400" b="0" dirty="0" err="1">
                <a:latin typeface="Cambria"/>
                <a:ea typeface="Cambria"/>
                <a:cs typeface="Cambria"/>
                <a:sym typeface="Cambria"/>
              </a:rPr>
              <a:t>ARTCademy</a:t>
            </a:r>
            <a:endParaRPr lang="en-GB"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GB" sz="2400" b="0" dirty="0">
                <a:solidFill>
                  <a:srgbClr val="E06666"/>
                </a:solidFill>
                <a:latin typeface="Cambria"/>
                <a:ea typeface="Cambria"/>
                <a:cs typeface="Cambria"/>
                <a:sym typeface="Cambria"/>
              </a:rPr>
              <a:t>“Arts and Crafts Academy”</a:t>
            </a:r>
            <a:endParaRPr lang="en-GB"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809090"/>
            <a:ext cx="8626109" cy="642945"/>
          </a:xfrm>
        </p:spPr>
        <p:txBody>
          <a:bodyPr/>
          <a:lstStyle/>
          <a:p>
            <a:r>
              <a:rPr lang="en-GB" sz="3200" dirty="0">
                <a:solidFill>
                  <a:srgbClr val="F24F4F"/>
                </a:solidFill>
                <a:latin typeface="Cambria" panose="02040503050406030204" pitchFamily="18" charset="0"/>
              </a:rPr>
              <a:t>Transformation leaders</a:t>
            </a:r>
          </a:p>
        </p:txBody>
      </p:sp>
      <p:sp>
        <p:nvSpPr>
          <p:cNvPr id="3" name="2 Marcador de texto"/>
          <p:cNvSpPr>
            <a:spLocks noGrp="1"/>
          </p:cNvSpPr>
          <p:nvPr>
            <p:ph type="body" idx="1"/>
          </p:nvPr>
        </p:nvSpPr>
        <p:spPr>
          <a:xfrm>
            <a:off x="188011" y="1496311"/>
            <a:ext cx="8764792" cy="2756093"/>
          </a:xfrm>
        </p:spPr>
        <p:txBody>
          <a:bodyPr/>
          <a:lstStyle/>
          <a:p>
            <a:pPr marL="139700" indent="0" algn="l">
              <a:lnSpc>
                <a:spcPct val="150000"/>
              </a:lnSpc>
              <a:buNone/>
            </a:pPr>
            <a:r>
              <a:rPr lang="en-GB" dirty="0">
                <a:solidFill>
                  <a:schemeClr val="tx1"/>
                </a:solidFill>
              </a:rPr>
              <a:t>Transformational approach to leadership is understood as the one that causes changes to social and individual systems as it creates valuable and positive changes in the followers with the end goal of developing followers into leaders.</a:t>
            </a:r>
          </a:p>
          <a:p>
            <a:pPr marL="139700" indent="0" algn="l">
              <a:lnSpc>
                <a:spcPct val="150000"/>
              </a:lnSpc>
              <a:buNone/>
            </a:pPr>
            <a:endParaRPr lang="en-GB" dirty="0">
              <a:solidFill>
                <a:schemeClr val="tx1"/>
              </a:solidFill>
            </a:endParaRPr>
          </a:p>
          <a:p>
            <a:pPr marL="139700" indent="0">
              <a:lnSpc>
                <a:spcPct val="150000"/>
              </a:lnSpc>
              <a:buNone/>
            </a:pPr>
            <a:r>
              <a:rPr lang="en-GB" dirty="0">
                <a:solidFill>
                  <a:schemeClr val="tx1"/>
                </a:solidFill>
              </a:rPr>
              <a:t>Some quotations of transformative leaders:</a:t>
            </a:r>
          </a:p>
          <a:p>
            <a:pPr marL="139700" indent="0">
              <a:lnSpc>
                <a:spcPct val="150000"/>
              </a:lnSpc>
              <a:buNone/>
            </a:pPr>
            <a:r>
              <a:rPr lang="en-GB" i="1" dirty="0">
                <a:solidFill>
                  <a:schemeClr val="tx1"/>
                </a:solidFill>
              </a:rPr>
              <a:t>Edwards Deming: “A bad system will beat a good person every time.”</a:t>
            </a:r>
          </a:p>
          <a:p>
            <a:pPr marL="139700" indent="0">
              <a:lnSpc>
                <a:spcPct val="150000"/>
              </a:lnSpc>
              <a:buNone/>
            </a:pPr>
            <a:r>
              <a:rPr lang="en-GB" i="1" dirty="0">
                <a:solidFill>
                  <a:schemeClr val="tx1"/>
                </a:solidFill>
              </a:rPr>
              <a:t>Peter Drucker</a:t>
            </a:r>
            <a:r>
              <a:rPr lang="en-GB" b="1" i="1" dirty="0">
                <a:solidFill>
                  <a:schemeClr val="tx1"/>
                </a:solidFill>
              </a:rPr>
              <a:t>:</a:t>
            </a:r>
            <a:r>
              <a:rPr lang="en-GB" i="1" dirty="0">
                <a:solidFill>
                  <a:schemeClr val="tx1"/>
                </a:solidFill>
              </a:rPr>
              <a:t> “If you want something new, you have to stop doing something old.”</a:t>
            </a:r>
          </a:p>
          <a:p>
            <a:pPr marL="139700" indent="0">
              <a:lnSpc>
                <a:spcPct val="150000"/>
              </a:lnSpc>
              <a:buNone/>
            </a:pPr>
            <a:r>
              <a:rPr lang="en-GB" i="1" dirty="0">
                <a:solidFill>
                  <a:schemeClr val="tx1"/>
                </a:solidFill>
              </a:rPr>
              <a:t>John D. Rockefeller: “Good leadership consists of showing average people how the superior people work</a:t>
            </a:r>
            <a:r>
              <a:rPr lang="en-GB" dirty="0">
                <a:solidFill>
                  <a:schemeClr val="tx1"/>
                </a:solidFill>
              </a:rPr>
              <a:t>.”</a:t>
            </a:r>
          </a:p>
          <a:p>
            <a:pPr marL="139700" indent="0">
              <a:buNone/>
            </a:pPr>
            <a:endParaRPr lang="en-US" i="1" dirty="0"/>
          </a:p>
          <a:p>
            <a:pPr algn="l"/>
            <a:endParaRPr lang="en-US" i="1" dirty="0"/>
          </a:p>
          <a:p>
            <a:endParaRPr lang="es-ES" dirty="0"/>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Leadership Styles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7988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05522"/>
            <a:ext cx="7138200" cy="1740024"/>
          </a:xfrm>
        </p:spPr>
        <p:txBody>
          <a:bodyPr/>
          <a:lstStyle/>
          <a:p>
            <a:r>
              <a:rPr lang="en-GB" b="0" dirty="0">
                <a:solidFill>
                  <a:srgbClr val="F24F4F"/>
                </a:solidFill>
                <a:latin typeface="Cambria" panose="02040503050406030204" pitchFamily="18" charset="0"/>
              </a:rPr>
              <a:t>UNIT 3.</a:t>
            </a:r>
            <a:br>
              <a:rPr lang="en-GB" b="0" dirty="0">
                <a:solidFill>
                  <a:srgbClr val="F24F4F"/>
                </a:solidFill>
                <a:latin typeface="Cambria" panose="02040503050406030204" pitchFamily="18" charset="0"/>
              </a:rPr>
            </a:br>
            <a:r>
              <a:rPr lang="en-GB" b="0" dirty="0">
                <a:solidFill>
                  <a:srgbClr val="F24F4F"/>
                </a:solidFill>
                <a:latin typeface="Cambria" panose="02040503050406030204" pitchFamily="18" charset="0"/>
              </a:rPr>
              <a:t>EFFECTIVE COMMUNICATION IN LEADING PEOPLE</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0665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5" y="701520"/>
            <a:ext cx="7619564" cy="663099"/>
          </a:xfrm>
        </p:spPr>
        <p:txBody>
          <a:bodyPr/>
          <a:lstStyle/>
          <a:p>
            <a:r>
              <a:rPr lang="en-GB" sz="3200" dirty="0">
                <a:solidFill>
                  <a:srgbClr val="F24F4F"/>
                </a:solidFill>
                <a:latin typeface="Cambria" panose="02040503050406030204" pitchFamily="18" charset="0"/>
              </a:rPr>
              <a:t>The process of effective communication </a:t>
            </a:r>
          </a:p>
        </p:txBody>
      </p:sp>
      <p:sp>
        <p:nvSpPr>
          <p:cNvPr id="3" name="2 Marcador de texto"/>
          <p:cNvSpPr>
            <a:spLocks noGrp="1"/>
          </p:cNvSpPr>
          <p:nvPr>
            <p:ph type="body" idx="1"/>
          </p:nvPr>
        </p:nvSpPr>
        <p:spPr>
          <a:xfrm>
            <a:off x="608457" y="2796467"/>
            <a:ext cx="7927085" cy="1794803"/>
          </a:xfrm>
        </p:spPr>
        <p:txBody>
          <a:bodyPr/>
          <a:lstStyle/>
          <a:p>
            <a:pPr algn="l">
              <a:lnSpc>
                <a:spcPct val="150000"/>
              </a:lnSpc>
            </a:pPr>
            <a:r>
              <a:rPr lang="en-GB" dirty="0">
                <a:solidFill>
                  <a:schemeClr val="tx1"/>
                </a:solidFill>
              </a:rPr>
              <a:t>Thought: First, information exists in the mind of the sender. This can be a concept, idea, information, or feeling.</a:t>
            </a:r>
          </a:p>
          <a:p>
            <a:pPr algn="l">
              <a:lnSpc>
                <a:spcPct val="150000"/>
              </a:lnSpc>
            </a:pPr>
            <a:r>
              <a:rPr lang="en-GB" dirty="0">
                <a:solidFill>
                  <a:schemeClr val="tx1"/>
                </a:solidFill>
              </a:rPr>
              <a:t>Encoding: Next, a message is sent to the receiver in words or other symbols.</a:t>
            </a:r>
          </a:p>
          <a:p>
            <a:pPr algn="l">
              <a:lnSpc>
                <a:spcPct val="150000"/>
              </a:lnSpc>
            </a:pPr>
            <a:r>
              <a:rPr lang="en-GB" dirty="0">
                <a:solidFill>
                  <a:schemeClr val="tx1"/>
                </a:solidFill>
              </a:rPr>
              <a:t>Decoding: Lastly, the receiver translates the words or symbols into a concept or information that a person can understand.</a:t>
            </a:r>
          </a:p>
          <a:p>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a:t>Unit 3. EFFECTIVE COMMUNICATION IN LEADING PEOPLE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4192141"/>
              </p:ext>
            </p:extLst>
          </p:nvPr>
        </p:nvGraphicFramePr>
        <p:xfrm>
          <a:off x="2736426" y="1623393"/>
          <a:ext cx="4119327" cy="13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75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899" y="790143"/>
            <a:ext cx="7138200" cy="577267"/>
          </a:xfrm>
        </p:spPr>
        <p:txBody>
          <a:bodyPr/>
          <a:lstStyle/>
          <a:p>
            <a:r>
              <a:rPr lang="pl-PL" dirty="0">
                <a:solidFill>
                  <a:srgbClr val="F24F4F"/>
                </a:solidFill>
                <a:latin typeface="Cambria" panose="02040503050406030204" pitchFamily="18" charset="0"/>
              </a:rPr>
              <a:t> </a:t>
            </a:r>
            <a:r>
              <a:rPr lang="en-GB" dirty="0">
                <a:solidFill>
                  <a:srgbClr val="F24F4F"/>
                </a:solidFill>
                <a:latin typeface="Cambria" panose="02040503050406030204" pitchFamily="18" charset="0"/>
              </a:rPr>
              <a:t>Communication Forms</a:t>
            </a:r>
          </a:p>
        </p:txBody>
      </p:sp>
      <p:sp>
        <p:nvSpPr>
          <p:cNvPr id="3" name="2 Marcador de texto"/>
          <p:cNvSpPr>
            <a:spLocks noGrp="1"/>
          </p:cNvSpPr>
          <p:nvPr>
            <p:ph type="body" idx="1"/>
          </p:nvPr>
        </p:nvSpPr>
        <p:spPr>
          <a:xfrm>
            <a:off x="6893" y="1439919"/>
            <a:ext cx="7138198" cy="2540273"/>
          </a:xfrm>
        </p:spPr>
        <p:txBody>
          <a:bodyPr/>
          <a:lstStyle/>
          <a:p>
            <a:pPr algn="l" eaLnBrk="1" hangingPunct="1">
              <a:lnSpc>
                <a:spcPct val="80000"/>
              </a:lnSpc>
              <a:buNone/>
            </a:pPr>
            <a:endParaRPr lang="en-GB" dirty="0">
              <a:solidFill>
                <a:schemeClr val="tx1"/>
              </a:solidFill>
            </a:endParaRPr>
          </a:p>
          <a:p>
            <a:pPr algn="l">
              <a:lnSpc>
                <a:spcPct val="80000"/>
              </a:lnSpc>
            </a:pPr>
            <a:r>
              <a:rPr lang="en-GB" b="1" i="1" dirty="0">
                <a:solidFill>
                  <a:schemeClr val="tx1"/>
                </a:solidFill>
              </a:rPr>
              <a:t>Verbal communication</a:t>
            </a:r>
            <a:r>
              <a:rPr lang="en-GB" b="1" dirty="0">
                <a:solidFill>
                  <a:schemeClr val="tx1"/>
                </a:solidFill>
              </a:rPr>
              <a:t> that consists of delivering information by the spoken words</a:t>
            </a:r>
          </a:p>
          <a:p>
            <a:pPr marL="139700" indent="0" algn="l">
              <a:lnSpc>
                <a:spcPct val="80000"/>
              </a:lnSpc>
              <a:buNone/>
            </a:pPr>
            <a:endParaRPr lang="en-GB" b="1" dirty="0">
              <a:solidFill>
                <a:schemeClr val="tx1"/>
              </a:solidFill>
            </a:endParaRPr>
          </a:p>
          <a:p>
            <a:pPr algn="l"/>
            <a:r>
              <a:rPr lang="en-GB" b="1" i="1" dirty="0">
                <a:solidFill>
                  <a:schemeClr val="tx1"/>
                </a:solidFill>
              </a:rPr>
              <a:t>Non-verbal communication </a:t>
            </a:r>
            <a:r>
              <a:rPr lang="en-GB" b="1" dirty="0">
                <a:solidFill>
                  <a:schemeClr val="tx1"/>
                </a:solidFill>
              </a:rPr>
              <a:t>that is the process of communication through sending and receiving wordless cues between people </a:t>
            </a:r>
          </a:p>
          <a:p>
            <a:pPr algn="just">
              <a:lnSpc>
                <a:spcPct val="80000"/>
              </a:lnSpc>
              <a:buNone/>
            </a:pPr>
            <a:r>
              <a:rPr lang="en-GB" sz="1200" dirty="0">
                <a:solidFill>
                  <a:schemeClr val="tx1"/>
                </a:solidFill>
              </a:rPr>
              <a:t>Non-verbal communication encompasses much more that only body language.</a:t>
            </a:r>
          </a:p>
          <a:p>
            <a:pPr algn="just" eaLnBrk="1" hangingPunct="1">
              <a:lnSpc>
                <a:spcPct val="80000"/>
              </a:lnSpc>
              <a:buNone/>
            </a:pPr>
            <a:r>
              <a:rPr lang="en-GB" sz="1200" dirty="0">
                <a:solidFill>
                  <a:schemeClr val="tx1"/>
                </a:solidFill>
              </a:rPr>
              <a:t>Non-verbal communication encompasses: Appearance (cloths),Zones – Distance, Facial expression (eye contact), Body language (gestures), Touch, Voice (tone, pitch, force), Good manners.</a:t>
            </a:r>
          </a:p>
          <a:p>
            <a:pPr algn="l"/>
            <a:endParaRPr lang="en-GB" dirty="0">
              <a:solidFill>
                <a:schemeClr val="tx1"/>
              </a:solidFill>
            </a:endParaRPr>
          </a:p>
          <a:p>
            <a:pPr marL="139700" indent="0" algn="l">
              <a:buNone/>
            </a:pPr>
            <a:r>
              <a:rPr lang="en-GB" dirty="0">
                <a:solidFill>
                  <a:schemeClr val="tx1"/>
                </a:solidFill>
              </a:rPr>
              <a:t>There is also the </a:t>
            </a:r>
            <a:r>
              <a:rPr lang="en-GB" b="1" i="1" dirty="0">
                <a:solidFill>
                  <a:schemeClr val="tx1"/>
                </a:solidFill>
              </a:rPr>
              <a:t>written communication </a:t>
            </a:r>
            <a:r>
              <a:rPr lang="en-GB" dirty="0">
                <a:solidFill>
                  <a:schemeClr val="tx1"/>
                </a:solidFill>
              </a:rPr>
              <a:t>that is simply the conveyance of information or instruction by utilizing the written words.</a:t>
            </a: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a:t>Unit 3. EFFECTIVE COMMUNICATION IN LEADING PEOPLE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Prostokąt 8">
            <a:extLst>
              <a:ext uri="{FF2B5EF4-FFF2-40B4-BE49-F238E27FC236}">
                <a16:creationId xmlns:a16="http://schemas.microsoft.com/office/drawing/2014/main" id="{ADE8B59B-3D5D-4F46-8AA6-60E64EFD0D57}"/>
              </a:ext>
            </a:extLst>
          </p:cNvPr>
          <p:cNvSpPr/>
          <p:nvPr/>
        </p:nvSpPr>
        <p:spPr>
          <a:xfrm>
            <a:off x="714247" y="4052701"/>
            <a:ext cx="7715505" cy="437043"/>
          </a:xfrm>
          <a:prstGeom prst="rect">
            <a:avLst/>
          </a:prstGeom>
        </p:spPr>
        <p:txBody>
          <a:bodyPr wrap="square">
            <a:spAutoFit/>
          </a:bodyPr>
          <a:lstStyle/>
          <a:p>
            <a:pPr algn="just" eaLnBrk="1" hangingPunct="1">
              <a:lnSpc>
                <a:spcPct val="80000"/>
              </a:lnSpc>
              <a:buNone/>
            </a:pPr>
            <a:r>
              <a:rPr lang="en-GB" b="1" i="1" dirty="0"/>
              <a:t>To be an effective team leader, you need to be fluent in all forms of communication!</a:t>
            </a:r>
            <a:r>
              <a:rPr lang="en-GB" i="1" dirty="0"/>
              <a:t> </a:t>
            </a:r>
          </a:p>
          <a:p>
            <a:pPr algn="just" eaLnBrk="1" hangingPunct="1">
              <a:lnSpc>
                <a:spcPct val="80000"/>
              </a:lnSpc>
              <a:buNone/>
            </a:pPr>
            <a:endParaRPr lang="en-US" b="1" i="1" dirty="0"/>
          </a:p>
        </p:txBody>
      </p:sp>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016" y="1926108"/>
            <a:ext cx="2240386" cy="1472023"/>
          </a:xfrm>
          <a:prstGeom prst="rect">
            <a:avLst/>
          </a:prstGeom>
        </p:spPr>
      </p:pic>
    </p:spTree>
    <p:extLst>
      <p:ext uri="{BB962C8B-B14F-4D97-AF65-F5344CB8AC3E}">
        <p14:creationId xmlns:p14="http://schemas.microsoft.com/office/powerpoint/2010/main" val="2399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627407"/>
            <a:ext cx="7138200" cy="616400"/>
          </a:xfrm>
        </p:spPr>
        <p:txBody>
          <a:bodyPr/>
          <a:lstStyle/>
          <a:p>
            <a:r>
              <a:rPr lang="en-GB" dirty="0">
                <a:solidFill>
                  <a:srgbClr val="F24F4F"/>
                </a:solidFill>
                <a:latin typeface="Cambria" panose="02040503050406030204" pitchFamily="18" charset="0"/>
              </a:rPr>
              <a:t>Effective feedback </a:t>
            </a:r>
          </a:p>
        </p:txBody>
      </p:sp>
      <p:sp>
        <p:nvSpPr>
          <p:cNvPr id="3" name="2 Marcador de texto"/>
          <p:cNvSpPr>
            <a:spLocks noGrp="1"/>
          </p:cNvSpPr>
          <p:nvPr>
            <p:ph type="body" idx="1"/>
          </p:nvPr>
        </p:nvSpPr>
        <p:spPr>
          <a:xfrm>
            <a:off x="60960" y="1061618"/>
            <a:ext cx="3081735" cy="3318521"/>
          </a:xfrm>
        </p:spPr>
        <p:txBody>
          <a:bodyPr/>
          <a:lstStyle/>
          <a:p>
            <a:pPr algn="l">
              <a:lnSpc>
                <a:spcPct val="150000"/>
              </a:lnSpc>
              <a:buNone/>
            </a:pPr>
            <a:r>
              <a:rPr lang="en-GB" dirty="0">
                <a:solidFill>
                  <a:schemeClr val="tx1"/>
                </a:solidFill>
              </a:rPr>
              <a:t> </a:t>
            </a:r>
            <a:r>
              <a:rPr lang="en-GB" sz="1200" dirty="0">
                <a:solidFill>
                  <a:schemeClr val="tx1"/>
                </a:solidFill>
              </a:rPr>
              <a:t>Feedback is important in leading people, it is key in the mentoring relationship, and performs a valuable role in:</a:t>
            </a:r>
          </a:p>
          <a:p>
            <a:pPr algn="l">
              <a:lnSpc>
                <a:spcPct val="150000"/>
              </a:lnSpc>
            </a:pPr>
            <a:r>
              <a:rPr lang="en-GB" sz="1200" dirty="0">
                <a:solidFill>
                  <a:schemeClr val="tx1"/>
                </a:solidFill>
              </a:rPr>
              <a:t>improving self awareness</a:t>
            </a:r>
          </a:p>
          <a:p>
            <a:pPr algn="l">
              <a:lnSpc>
                <a:spcPct val="150000"/>
              </a:lnSpc>
            </a:pPr>
            <a:r>
              <a:rPr lang="en-GB" sz="1200" dirty="0">
                <a:solidFill>
                  <a:schemeClr val="tx1"/>
                </a:solidFill>
              </a:rPr>
              <a:t>enhancing self esteem</a:t>
            </a:r>
          </a:p>
          <a:p>
            <a:pPr algn="l">
              <a:lnSpc>
                <a:spcPct val="150000"/>
              </a:lnSpc>
            </a:pPr>
            <a:r>
              <a:rPr lang="en-GB" sz="1200" dirty="0">
                <a:solidFill>
                  <a:schemeClr val="tx1"/>
                </a:solidFill>
              </a:rPr>
              <a:t>raising morale</a:t>
            </a:r>
          </a:p>
          <a:p>
            <a:pPr algn="l">
              <a:lnSpc>
                <a:spcPct val="150000"/>
              </a:lnSpc>
            </a:pPr>
            <a:r>
              <a:rPr lang="en-GB" sz="1200" dirty="0">
                <a:solidFill>
                  <a:schemeClr val="tx1"/>
                </a:solidFill>
              </a:rPr>
              <a:t>encouraging people to want to learn</a:t>
            </a:r>
          </a:p>
          <a:p>
            <a:pPr algn="l">
              <a:lnSpc>
                <a:spcPct val="150000"/>
              </a:lnSpc>
            </a:pPr>
            <a:r>
              <a:rPr lang="en-GB" sz="1200" dirty="0">
                <a:solidFill>
                  <a:schemeClr val="tx1"/>
                </a:solidFill>
              </a:rPr>
              <a:t>offering reassurance</a:t>
            </a:r>
          </a:p>
          <a:p>
            <a:pPr algn="l">
              <a:lnSpc>
                <a:spcPct val="150000"/>
              </a:lnSpc>
            </a:pPr>
            <a:r>
              <a:rPr lang="en-GB" sz="1200" dirty="0">
                <a:solidFill>
                  <a:schemeClr val="tx1"/>
                </a:solidFill>
              </a:rPr>
              <a:t>motivation</a:t>
            </a:r>
          </a:p>
          <a:p>
            <a:pPr algn="l">
              <a:lnSpc>
                <a:spcPct val="150000"/>
              </a:lnSpc>
            </a:pPr>
            <a:r>
              <a:rPr lang="en-GB" sz="1200" dirty="0">
                <a:solidFill>
                  <a:schemeClr val="tx1"/>
                </a:solidFill>
              </a:rPr>
              <a:t>improving individual performance</a:t>
            </a: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a:t>Unit 3. EFFECTIVE COMMUNICATION IN LEADING PEOPLE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2117842257"/>
              </p:ext>
            </p:extLst>
          </p:nvPr>
        </p:nvGraphicFramePr>
        <p:xfrm>
          <a:off x="1524000" y="1327572"/>
          <a:ext cx="6949440" cy="3276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Obraz 9">
            <a:extLst>
              <a:ext uri="{FF2B5EF4-FFF2-40B4-BE49-F238E27FC236}">
                <a16:creationId xmlns:a16="http://schemas.microsoft.com/office/drawing/2014/main" id="{EECEBF0A-7215-EB4A-A307-348019E58D26}"/>
              </a:ext>
            </a:extLst>
          </p:cNvPr>
          <p:cNvPicPr>
            <a:picLocks noChangeAspect="1"/>
          </p:cNvPicPr>
          <p:nvPr/>
        </p:nvPicPr>
        <p:blipFill>
          <a:blip r:embed="rId9"/>
          <a:stretch>
            <a:fillRect/>
          </a:stretch>
        </p:blipFill>
        <p:spPr>
          <a:xfrm>
            <a:off x="7586965" y="1584706"/>
            <a:ext cx="1392936" cy="1114349"/>
          </a:xfrm>
          <a:prstGeom prst="rect">
            <a:avLst/>
          </a:prstGeom>
        </p:spPr>
      </p:pic>
      <p:pic>
        <p:nvPicPr>
          <p:cNvPr id="11" name="Obraz 10">
            <a:extLst>
              <a:ext uri="{FF2B5EF4-FFF2-40B4-BE49-F238E27FC236}">
                <a16:creationId xmlns:a16="http://schemas.microsoft.com/office/drawing/2014/main" id="{36B36B6A-C2D8-C64F-B39A-CD205A910225}"/>
              </a:ext>
            </a:extLst>
          </p:cNvPr>
          <p:cNvPicPr>
            <a:picLocks noChangeAspect="1"/>
          </p:cNvPicPr>
          <p:nvPr/>
        </p:nvPicPr>
        <p:blipFill>
          <a:blip r:embed="rId10"/>
          <a:stretch>
            <a:fillRect/>
          </a:stretch>
        </p:blipFill>
        <p:spPr>
          <a:xfrm>
            <a:off x="7812143" y="2639324"/>
            <a:ext cx="853029" cy="853029"/>
          </a:xfrm>
          <a:prstGeom prst="rect">
            <a:avLst/>
          </a:prstGeom>
        </p:spPr>
      </p:pic>
      <p:sp>
        <p:nvSpPr>
          <p:cNvPr id="12" name="Prostokąt 11"/>
          <p:cNvSpPr/>
          <p:nvPr/>
        </p:nvSpPr>
        <p:spPr>
          <a:xfrm>
            <a:off x="6740782" y="1469114"/>
            <a:ext cx="2053767" cy="307777"/>
          </a:xfrm>
          <a:prstGeom prst="rect">
            <a:avLst/>
          </a:prstGeom>
        </p:spPr>
        <p:txBody>
          <a:bodyPr wrap="none">
            <a:spAutoFit/>
          </a:bodyPr>
          <a:lstStyle/>
          <a:p>
            <a:pPr marL="139700" indent="0">
              <a:buNone/>
            </a:pPr>
            <a:r>
              <a:rPr lang="en-GB" b="1" dirty="0">
                <a:solidFill>
                  <a:schemeClr val="tx1"/>
                </a:solidFill>
              </a:rPr>
              <a:t>Sandwich technique</a:t>
            </a:r>
          </a:p>
        </p:txBody>
      </p:sp>
      <p:sp>
        <p:nvSpPr>
          <p:cNvPr id="13" name="Prostokąt 12"/>
          <p:cNvSpPr/>
          <p:nvPr/>
        </p:nvSpPr>
        <p:spPr>
          <a:xfrm>
            <a:off x="6869975" y="2564274"/>
            <a:ext cx="1497526" cy="307777"/>
          </a:xfrm>
          <a:prstGeom prst="rect">
            <a:avLst/>
          </a:prstGeom>
        </p:spPr>
        <p:txBody>
          <a:bodyPr wrap="none">
            <a:spAutoFit/>
          </a:bodyPr>
          <a:lstStyle/>
          <a:p>
            <a:pPr lvl="0" algn="ctr"/>
            <a:r>
              <a:rPr lang="en-GB" b="1" dirty="0"/>
              <a:t>KISS technique</a:t>
            </a:r>
          </a:p>
        </p:txBody>
      </p:sp>
    </p:spTree>
    <p:extLst>
      <p:ext uri="{BB962C8B-B14F-4D97-AF65-F5344CB8AC3E}">
        <p14:creationId xmlns:p14="http://schemas.microsoft.com/office/powerpoint/2010/main" val="30108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a:solidFill>
                  <a:srgbClr val="F24F4F"/>
                </a:solidFill>
                <a:latin typeface="Cambria" panose="02040503050406030204" pitchFamily="18" charset="0"/>
              </a:rPr>
              <a:t>UNIT 4. TEAM BUILDING AND DEVELOPMENT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6053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779143"/>
            <a:ext cx="7138200" cy="651450"/>
          </a:xfrm>
        </p:spPr>
        <p:txBody>
          <a:bodyPr/>
          <a:lstStyle/>
          <a:p>
            <a:r>
              <a:rPr lang="en-GB" dirty="0">
                <a:solidFill>
                  <a:srgbClr val="F24F4F"/>
                </a:solidFill>
                <a:latin typeface="Cambria" panose="02040503050406030204" pitchFamily="18" charset="0"/>
              </a:rPr>
              <a:t>Effective team characteristics</a:t>
            </a:r>
          </a:p>
        </p:txBody>
      </p:sp>
      <p:sp>
        <p:nvSpPr>
          <p:cNvPr id="3" name="2 Marcador de texto"/>
          <p:cNvSpPr>
            <a:spLocks noGrp="1"/>
          </p:cNvSpPr>
          <p:nvPr>
            <p:ph type="body" idx="1"/>
          </p:nvPr>
        </p:nvSpPr>
        <p:spPr>
          <a:xfrm>
            <a:off x="645520" y="2832415"/>
            <a:ext cx="5107210" cy="1746902"/>
          </a:xfrm>
        </p:spPr>
        <p:txBody>
          <a:bodyPr/>
          <a:lstStyle/>
          <a:p>
            <a:pPr lvl="0" algn="l" fontAlgn="base">
              <a:lnSpc>
                <a:spcPct val="150000"/>
              </a:lnSpc>
            </a:pPr>
            <a:r>
              <a:rPr lang="en-GB" dirty="0"/>
              <a:t>Shared values</a:t>
            </a:r>
          </a:p>
          <a:p>
            <a:pPr lvl="0" algn="l" fontAlgn="base">
              <a:lnSpc>
                <a:spcPct val="150000"/>
              </a:lnSpc>
            </a:pPr>
            <a:r>
              <a:rPr lang="en-GB" dirty="0"/>
              <a:t>Mutual trust</a:t>
            </a:r>
          </a:p>
          <a:p>
            <a:pPr lvl="0" algn="l" fontAlgn="base">
              <a:lnSpc>
                <a:spcPct val="150000"/>
              </a:lnSpc>
            </a:pPr>
            <a:r>
              <a:rPr lang="en-GB" dirty="0"/>
              <a:t>Inspiring vision and goal</a:t>
            </a:r>
          </a:p>
          <a:p>
            <a:pPr lvl="0" algn="l" fontAlgn="base">
              <a:lnSpc>
                <a:spcPct val="150000"/>
              </a:lnSpc>
            </a:pPr>
            <a:r>
              <a:rPr lang="en-GB" dirty="0"/>
              <a:t>Skills required to perform tasks</a:t>
            </a:r>
          </a:p>
          <a:p>
            <a:pPr lvl="0" algn="l" fontAlgn="base">
              <a:lnSpc>
                <a:spcPct val="150000"/>
              </a:lnSpc>
            </a:pPr>
            <a:r>
              <a:rPr lang="en-GB" dirty="0"/>
              <a:t>Rewards – recognition of achievement toward objectives</a:t>
            </a: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a:t>Unit 4. TEAM BUILDING AND DEVELOPMENT</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9" name="Symbol zastępczy zawartości 6" descr="zespol.jpg">
            <a:extLst>
              <a:ext uri="{FF2B5EF4-FFF2-40B4-BE49-F238E27FC236}">
                <a16:creationId xmlns:a16="http://schemas.microsoft.com/office/drawing/2014/main" id="{B635ABC1-873D-6C4E-9480-1DC3DF0E1670}"/>
              </a:ext>
            </a:extLst>
          </p:cNvPr>
          <p:cNvPicPr>
            <a:picLocks noGrp="1" noChangeAspect="1"/>
          </p:cNvPicPr>
          <p:nvPr>
            <p:ph idx="1"/>
          </p:nvPr>
        </p:nvPicPr>
        <p:blipFill>
          <a:blip r:embed="rId4" cstate="print"/>
          <a:stretch>
            <a:fillRect/>
          </a:stretch>
        </p:blipFill>
        <p:spPr>
          <a:xfrm>
            <a:off x="3175565" y="1730872"/>
            <a:ext cx="2317327" cy="1303496"/>
          </a:xfrm>
        </p:spPr>
      </p:pic>
      <p:sp>
        <p:nvSpPr>
          <p:cNvPr id="10" name="Prostokąt 9"/>
          <p:cNvSpPr/>
          <p:nvPr/>
        </p:nvSpPr>
        <p:spPr>
          <a:xfrm>
            <a:off x="97558" y="1562830"/>
            <a:ext cx="4572000" cy="1021883"/>
          </a:xfrm>
          <a:prstGeom prst="rect">
            <a:avLst/>
          </a:prstGeom>
        </p:spPr>
        <p:txBody>
          <a:bodyPr>
            <a:spAutoFit/>
          </a:bodyPr>
          <a:lstStyle/>
          <a:p>
            <a:pPr marL="139700" indent="0">
              <a:lnSpc>
                <a:spcPct val="150000"/>
              </a:lnSpc>
              <a:buNone/>
            </a:pPr>
            <a:r>
              <a:rPr lang="en-GB" b="1" dirty="0"/>
              <a:t>A team is a group of individuals, </a:t>
            </a:r>
          </a:p>
          <a:p>
            <a:pPr marL="139700" indent="0">
              <a:lnSpc>
                <a:spcPct val="150000"/>
              </a:lnSpc>
              <a:buNone/>
            </a:pPr>
            <a:r>
              <a:rPr lang="en-GB" b="1" dirty="0"/>
              <a:t>all working together</a:t>
            </a:r>
          </a:p>
          <a:p>
            <a:pPr marL="139700" indent="0">
              <a:lnSpc>
                <a:spcPct val="150000"/>
              </a:lnSpc>
              <a:buNone/>
            </a:pPr>
            <a:r>
              <a:rPr lang="en-GB" b="1" dirty="0"/>
              <a:t>for a common purpose.</a:t>
            </a:r>
            <a:endParaRPr lang="en-GB" dirty="0"/>
          </a:p>
        </p:txBody>
      </p:sp>
    </p:spTree>
    <p:extLst>
      <p:ext uri="{BB962C8B-B14F-4D97-AF65-F5344CB8AC3E}">
        <p14:creationId xmlns:p14="http://schemas.microsoft.com/office/powerpoint/2010/main" val="368167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06088"/>
          </a:xfrm>
        </p:spPr>
        <p:txBody>
          <a:bodyPr/>
          <a:lstStyle/>
          <a:p>
            <a:r>
              <a:rPr lang="en-GB" dirty="0">
                <a:solidFill>
                  <a:srgbClr val="F24F4F"/>
                </a:solidFill>
                <a:latin typeface="Cambria" panose="02040503050406030204" pitchFamily="18" charset="0"/>
              </a:rPr>
              <a:t>Team development model</a:t>
            </a: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s-ES" err="1"/>
              <a:t>Unit</a:t>
            </a:r>
            <a:r>
              <a:rPr lang="es-ES"/>
              <a:t> 4. TEAM BUILDING AND DEVELOPMENT</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2" name="Prostokąt 11">
            <a:extLst>
              <a:ext uri="{FF2B5EF4-FFF2-40B4-BE49-F238E27FC236}">
                <a16:creationId xmlns:a16="http://schemas.microsoft.com/office/drawing/2014/main" id="{55798036-1210-0B4E-B5A0-B677A3DBBA22}"/>
              </a:ext>
            </a:extLst>
          </p:cNvPr>
          <p:cNvSpPr/>
          <p:nvPr/>
        </p:nvSpPr>
        <p:spPr>
          <a:xfrm>
            <a:off x="287087" y="1461927"/>
            <a:ext cx="8595804" cy="307777"/>
          </a:xfrm>
          <a:prstGeom prst="rect">
            <a:avLst/>
          </a:prstGeom>
        </p:spPr>
        <p:txBody>
          <a:bodyPr wrap="square">
            <a:spAutoFit/>
          </a:bodyPr>
          <a:lstStyle/>
          <a:p>
            <a:pPr algn="just">
              <a:buNone/>
            </a:pPr>
            <a:r>
              <a:rPr lang="en-GB" dirty="0"/>
              <a:t>Identified by Tuckman, offers a foundational definition of the stages teams go through during their lifecycle.</a:t>
            </a:r>
            <a:endParaRPr lang="en-US" dirty="0"/>
          </a:p>
        </p:txBody>
      </p:sp>
      <p:graphicFrame>
        <p:nvGraphicFramePr>
          <p:cNvPr id="13" name="Diagram 12">
            <a:extLst>
              <a:ext uri="{FF2B5EF4-FFF2-40B4-BE49-F238E27FC236}">
                <a16:creationId xmlns:a16="http://schemas.microsoft.com/office/drawing/2014/main" id="{FDD2417B-D4B3-584D-82D6-EA71D4209081}"/>
              </a:ext>
            </a:extLst>
          </p:cNvPr>
          <p:cNvGraphicFramePr/>
          <p:nvPr>
            <p:extLst>
              <p:ext uri="{D42A27DB-BD31-4B8C-83A1-F6EECF244321}">
                <p14:modId xmlns:p14="http://schemas.microsoft.com/office/powerpoint/2010/main" val="1322883620"/>
              </p:ext>
            </p:extLst>
          </p:nvPr>
        </p:nvGraphicFramePr>
        <p:xfrm>
          <a:off x="1310640" y="2037735"/>
          <a:ext cx="6766560" cy="22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19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65600" y="325683"/>
            <a:ext cx="4704080" cy="1263600"/>
          </a:xfrm>
        </p:spPr>
        <p:txBody>
          <a:bodyPr/>
          <a:lstStyle/>
          <a:p>
            <a:r>
              <a:rPr lang="en-GB" dirty="0">
                <a:solidFill>
                  <a:srgbClr val="F24F4F"/>
                </a:solidFill>
                <a:latin typeface="Cambria" panose="02040503050406030204" pitchFamily="18" charset="0"/>
              </a:rPr>
              <a:t>Team roles </a:t>
            </a:r>
          </a:p>
        </p:txBody>
      </p:sp>
      <p:sp>
        <p:nvSpPr>
          <p:cNvPr id="3" name="2 Marcador de texto"/>
          <p:cNvSpPr>
            <a:spLocks noGrp="1"/>
          </p:cNvSpPr>
          <p:nvPr>
            <p:ph type="body" idx="1"/>
          </p:nvPr>
        </p:nvSpPr>
        <p:spPr>
          <a:xfrm>
            <a:off x="685800" y="2037735"/>
            <a:ext cx="5060091" cy="1741500"/>
          </a:xfrm>
        </p:spPr>
        <p:txBody>
          <a:bodyPr/>
          <a:lstStyle/>
          <a:p>
            <a:pPr marL="139700" lvl="0" indent="0" algn="l" fontAlgn="base">
              <a:buNone/>
            </a:pPr>
            <a:endParaRPr lang="es-ES" dirty="0"/>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a:t>Unit 4. TEAM BUILDING AND DEVELOPMENT</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Symbol zastępczy tekstu 10">
            <a:extLst>
              <a:ext uri="{FF2B5EF4-FFF2-40B4-BE49-F238E27FC236}">
                <a16:creationId xmlns:a16="http://schemas.microsoft.com/office/drawing/2014/main" id="{8ED872F5-EE67-F94A-B668-6DC218563741}"/>
              </a:ext>
            </a:extLst>
          </p:cNvPr>
          <p:cNvSpPr>
            <a:spLocks noGrp="1"/>
          </p:cNvSpPr>
          <p:nvPr>
            <p:ph type="body" idx="1"/>
          </p:nvPr>
        </p:nvSpPr>
        <p:spPr>
          <a:xfrm>
            <a:off x="5208950" y="1677041"/>
            <a:ext cx="3520271" cy="2461029"/>
          </a:xfrm>
        </p:spPr>
        <p:txBody>
          <a:bodyPr/>
          <a:lstStyle/>
          <a:p>
            <a:pPr marL="139700" indent="0">
              <a:lnSpc>
                <a:spcPct val="150000"/>
              </a:lnSpc>
              <a:buNone/>
            </a:pPr>
            <a:r>
              <a:rPr lang="en-GB" dirty="0"/>
              <a:t>According to Belbin, the most successful teams require different type of team roles. There are supposed to be members in every team, that are: </a:t>
            </a:r>
          </a:p>
          <a:p>
            <a:pPr>
              <a:lnSpc>
                <a:spcPct val="150000"/>
              </a:lnSpc>
              <a:buFontTx/>
              <a:buChar char="-"/>
            </a:pPr>
            <a:r>
              <a:rPr lang="en-GB" dirty="0"/>
              <a:t>People oriented</a:t>
            </a:r>
          </a:p>
          <a:p>
            <a:pPr>
              <a:lnSpc>
                <a:spcPct val="150000"/>
              </a:lnSpc>
              <a:buFontTx/>
              <a:buChar char="-"/>
            </a:pPr>
            <a:r>
              <a:rPr lang="en-GB" dirty="0"/>
              <a:t>Action oriented </a:t>
            </a:r>
          </a:p>
          <a:p>
            <a:pPr>
              <a:lnSpc>
                <a:spcPct val="150000"/>
              </a:lnSpc>
              <a:buFontTx/>
              <a:buChar char="-"/>
            </a:pPr>
            <a:r>
              <a:rPr lang="en-GB" dirty="0"/>
              <a:t>Thinking oriented</a:t>
            </a:r>
          </a:p>
        </p:txBody>
      </p:sp>
      <p:pic>
        <p:nvPicPr>
          <p:cNvPr id="12" name="Obraz 11">
            <a:extLst>
              <a:ext uri="{FF2B5EF4-FFF2-40B4-BE49-F238E27FC236}">
                <a16:creationId xmlns:a16="http://schemas.microsoft.com/office/drawing/2014/main" id="{300020B5-83C6-6147-AE5E-098C82FACECE}"/>
              </a:ext>
            </a:extLst>
          </p:cNvPr>
          <p:cNvPicPr>
            <a:picLocks noChangeAspect="1"/>
          </p:cNvPicPr>
          <p:nvPr/>
        </p:nvPicPr>
        <p:blipFill>
          <a:blip r:embed="rId4" cstate="print"/>
          <a:stretch>
            <a:fillRect/>
          </a:stretch>
        </p:blipFill>
        <p:spPr>
          <a:xfrm>
            <a:off x="152400" y="1100750"/>
            <a:ext cx="5163934" cy="3464958"/>
          </a:xfrm>
          <a:prstGeom prst="rect">
            <a:avLst/>
          </a:prstGeom>
        </p:spPr>
      </p:pic>
    </p:spTree>
    <p:extLst>
      <p:ext uri="{BB962C8B-B14F-4D97-AF65-F5344CB8AC3E}">
        <p14:creationId xmlns:p14="http://schemas.microsoft.com/office/powerpoint/2010/main" val="250482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a:solidFill>
                  <a:srgbClr val="F24F4F"/>
                </a:solidFill>
                <a:latin typeface="Cambria" panose="02040503050406030204" pitchFamily="18" charset="0"/>
              </a:rPr>
              <a:t>UNIT 5. MOTIVATING PEOPLE</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2394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14402" y="1246220"/>
            <a:ext cx="7324274" cy="1586432"/>
          </a:xfrm>
          <a:prstGeom prst="rect">
            <a:avLst/>
          </a:prstGeom>
        </p:spPr>
        <p:txBody>
          <a:bodyPr spcFirstLastPara="1" wrap="square" lIns="91425" tIns="91425" rIns="91425" bIns="91425" anchor="t" anchorCtr="0">
            <a:noAutofit/>
          </a:bodyPr>
          <a:lstStyle/>
          <a:p>
            <a:pPr lvl="0"/>
            <a:r>
              <a:rPr lang="en-GB" sz="3200" b="0" dirty="0">
                <a:solidFill>
                  <a:srgbClr val="E06666"/>
                </a:solidFill>
                <a:latin typeface="Cambria"/>
                <a:ea typeface="Cambria"/>
                <a:cs typeface="Cambria"/>
                <a:sym typeface="Cambria"/>
              </a:rPr>
              <a:t>Module 1. </a:t>
            </a:r>
            <a:br>
              <a:rPr lang="en-GB" sz="3200" b="0" dirty="0">
                <a:solidFill>
                  <a:srgbClr val="E06666"/>
                </a:solidFill>
                <a:latin typeface="Cambria"/>
                <a:ea typeface="Cambria"/>
                <a:cs typeface="Cambria"/>
                <a:sym typeface="Cambria"/>
              </a:rPr>
            </a:br>
            <a:r>
              <a:rPr lang="en-GB" sz="3200" b="0" dirty="0">
                <a:solidFill>
                  <a:srgbClr val="E06666"/>
                </a:solidFill>
                <a:latin typeface="Cambria"/>
                <a:ea typeface="Cambria"/>
                <a:cs typeface="Cambria"/>
                <a:sym typeface="Cambria"/>
              </a:rPr>
              <a:t>TEAM MANAGEMENT AND LEADERSHIP</a:t>
            </a:r>
            <a:endParaRPr lang="en-GB"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0556" y="718554"/>
            <a:ext cx="7138200" cy="755315"/>
          </a:xfrm>
        </p:spPr>
        <p:txBody>
          <a:bodyPr/>
          <a:lstStyle/>
          <a:p>
            <a:r>
              <a:rPr lang="en-GB" dirty="0">
                <a:solidFill>
                  <a:srgbClr val="F24F4F"/>
                </a:solidFill>
                <a:latin typeface="Cambria" panose="02040503050406030204" pitchFamily="18" charset="0"/>
              </a:rPr>
              <a:t>What is motivation? </a:t>
            </a:r>
            <a:r>
              <a:rPr lang="es-ES"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242696" y="1516670"/>
            <a:ext cx="7301956" cy="2440502"/>
          </a:xfrm>
        </p:spPr>
        <p:txBody>
          <a:bodyPr/>
          <a:lstStyle/>
          <a:p>
            <a:pPr marL="139700" indent="0" algn="just">
              <a:buNone/>
            </a:pPr>
            <a:r>
              <a:rPr lang="en-GB" b="1" dirty="0">
                <a:solidFill>
                  <a:schemeClr val="tx1"/>
                </a:solidFill>
              </a:rPr>
              <a:t>Employee motivation </a:t>
            </a:r>
            <a:r>
              <a:rPr lang="en-GB" dirty="0">
                <a:solidFill>
                  <a:schemeClr val="tx1"/>
                </a:solidFill>
              </a:rPr>
              <a:t>has been broadly defined as the psychological forces that determine the direction of a person's </a:t>
            </a:r>
            <a:r>
              <a:rPr lang="en-GB" dirty="0" err="1">
                <a:solidFill>
                  <a:schemeClr val="tx1"/>
                </a:solidFill>
              </a:rPr>
              <a:t>behavior</a:t>
            </a:r>
            <a:r>
              <a:rPr lang="en-GB" dirty="0">
                <a:solidFill>
                  <a:schemeClr val="tx1"/>
                </a:solidFill>
              </a:rPr>
              <a:t> in a team or an organization. Employee motivation describes how committed is an employee to his job, how engaged he feels with the company's goals and how empowered he feels in his daily work.</a:t>
            </a:r>
          </a:p>
          <a:p>
            <a:pPr algn="l"/>
            <a:endParaRPr lang="en-GB" dirty="0">
              <a:solidFill>
                <a:schemeClr val="tx1"/>
              </a:solidFill>
            </a:endParaRPr>
          </a:p>
          <a:p>
            <a:pPr algn="just"/>
            <a:r>
              <a:rPr lang="en-GB" b="1" i="1" dirty="0">
                <a:solidFill>
                  <a:srgbClr val="FF0000"/>
                </a:solidFill>
              </a:rPr>
              <a:t>Why is it important? </a:t>
            </a:r>
          </a:p>
          <a:p>
            <a:pPr marL="139700" indent="0" algn="just">
              <a:buNone/>
            </a:pPr>
            <a:r>
              <a:rPr lang="en-GB" dirty="0">
                <a:solidFill>
                  <a:schemeClr val="tx1"/>
                </a:solidFill>
              </a:rPr>
              <a:t>Motivated workers  are more satisfied and happy at work, stay focused and work more effectively to meet goals and obtain the rewards they seek. Motivated employees can help to increase quality of the work and productivity as well as reduce costs. </a:t>
            </a: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MOTIVATING PEOPLE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798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n-GB" dirty="0">
                <a:solidFill>
                  <a:srgbClr val="F24F4F"/>
                </a:solidFill>
                <a:latin typeface="Cambria" panose="02040503050406030204" pitchFamily="18" charset="0"/>
              </a:rPr>
              <a:t>Cognitive evaluation theory  </a:t>
            </a:r>
          </a:p>
        </p:txBody>
      </p:sp>
      <p:sp>
        <p:nvSpPr>
          <p:cNvPr id="3" name="2 Marcador de texto"/>
          <p:cNvSpPr>
            <a:spLocks noGrp="1"/>
          </p:cNvSpPr>
          <p:nvPr>
            <p:ph type="body" idx="1"/>
          </p:nvPr>
        </p:nvSpPr>
        <p:spPr>
          <a:xfrm>
            <a:off x="838850" y="1876516"/>
            <a:ext cx="7501811" cy="2085919"/>
          </a:xfrm>
        </p:spPr>
        <p:txBody>
          <a:bodyPr/>
          <a:lstStyle/>
          <a:p>
            <a:pPr algn="l">
              <a:lnSpc>
                <a:spcPct val="150000"/>
              </a:lnSpc>
              <a:buNone/>
            </a:pPr>
            <a:r>
              <a:rPr lang="en-GB" dirty="0">
                <a:solidFill>
                  <a:schemeClr val="tx1"/>
                </a:solidFill>
              </a:rPr>
              <a:t>Job motivation can be extrinsic or intrinsic, meaning an employee's motivating factors can come from internal or external sources.</a:t>
            </a:r>
          </a:p>
          <a:p>
            <a:pPr algn="l">
              <a:lnSpc>
                <a:spcPct val="150000"/>
              </a:lnSpc>
            </a:pPr>
            <a:r>
              <a:rPr lang="en-GB" b="1" dirty="0">
                <a:solidFill>
                  <a:schemeClr val="tx1"/>
                </a:solidFill>
              </a:rPr>
              <a:t>Intrinsic motivators</a:t>
            </a:r>
            <a:r>
              <a:rPr lang="en-GB" dirty="0">
                <a:solidFill>
                  <a:schemeClr val="tx1"/>
                </a:solidFill>
              </a:rPr>
              <a:t>:  achievement, responsibility and competence, motivators that come from the actual performance of the task or job – the intrinsic interest of the work.</a:t>
            </a:r>
          </a:p>
          <a:p>
            <a:pPr algn="l">
              <a:lnSpc>
                <a:spcPct val="150000"/>
              </a:lnSpc>
            </a:pPr>
            <a:r>
              <a:rPr lang="en-GB" b="1" dirty="0">
                <a:solidFill>
                  <a:schemeClr val="tx1"/>
                </a:solidFill>
              </a:rPr>
              <a:t>Extrinsic motivators</a:t>
            </a:r>
            <a:r>
              <a:rPr lang="en-GB" dirty="0">
                <a:solidFill>
                  <a:schemeClr val="tx1"/>
                </a:solidFill>
              </a:rPr>
              <a:t>:  pay, promotion, feedback, working conditions – things that come from a person's environment, controlled by others.</a:t>
            </a:r>
          </a:p>
          <a:p>
            <a:pPr algn="l"/>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MOTIVATING PEOPLE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840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4495" y="308374"/>
            <a:ext cx="6655009" cy="1111741"/>
          </a:xfrm>
        </p:spPr>
        <p:txBody>
          <a:bodyPr/>
          <a:lstStyle/>
          <a:p>
            <a:r>
              <a:rPr lang="en-GB" dirty="0">
                <a:solidFill>
                  <a:srgbClr val="F24F4F"/>
                </a:solidFill>
                <a:latin typeface="Cambria" panose="02040503050406030204" pitchFamily="18" charset="0"/>
              </a:rPr>
              <a:t>Maslow hierarchy of needs</a:t>
            </a:r>
          </a:p>
        </p:txBody>
      </p:sp>
      <p:sp>
        <p:nvSpPr>
          <p:cNvPr id="3" name="2 Marcador de texto"/>
          <p:cNvSpPr>
            <a:spLocks noGrp="1"/>
          </p:cNvSpPr>
          <p:nvPr>
            <p:ph type="body" idx="1"/>
          </p:nvPr>
        </p:nvSpPr>
        <p:spPr>
          <a:xfrm>
            <a:off x="5720576" y="3570372"/>
            <a:ext cx="2518082" cy="379458"/>
          </a:xfrm>
        </p:spPr>
        <p:txBody>
          <a:bodyPr/>
          <a:lstStyle/>
          <a:p>
            <a:endParaRPr lang="es-ES" dirty="0"/>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MOTIVATING PEOPLE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3">
            <a:extLst>
              <a:ext uri="{FF2B5EF4-FFF2-40B4-BE49-F238E27FC236}">
                <a16:creationId xmlns:a16="http://schemas.microsoft.com/office/drawing/2014/main" id="{B659E0A3-6F7F-D849-BBDF-F5A6FBBDA2A5}"/>
              </a:ext>
            </a:extLst>
          </p:cNvPr>
          <p:cNvGraphicFramePr>
            <a:graphicFrameLocks/>
          </p:cNvGraphicFramePr>
          <p:nvPr>
            <p:extLst>
              <p:ext uri="{D42A27DB-BD31-4B8C-83A1-F6EECF244321}">
                <p14:modId xmlns:p14="http://schemas.microsoft.com/office/powerpoint/2010/main" val="1648759900"/>
              </p:ext>
            </p:extLst>
          </p:nvPr>
        </p:nvGraphicFramePr>
        <p:xfrm>
          <a:off x="1100458" y="1946934"/>
          <a:ext cx="6512313" cy="2630147"/>
        </p:xfrm>
        <a:graphic>
          <a:graphicData uri="http://schemas.openxmlformats.org/drawingml/2006/table">
            <a:tbl>
              <a:tblPr firstRow="1" bandRow="1">
                <a:tableStyleId>{5C22544A-7EE6-4342-B048-85BDC9FD1C3A}</a:tableStyleId>
              </a:tblPr>
              <a:tblGrid>
                <a:gridCol w="2170771">
                  <a:extLst>
                    <a:ext uri="{9D8B030D-6E8A-4147-A177-3AD203B41FA5}">
                      <a16:colId xmlns:a16="http://schemas.microsoft.com/office/drawing/2014/main" val="20000"/>
                    </a:ext>
                  </a:extLst>
                </a:gridCol>
                <a:gridCol w="2170771">
                  <a:extLst>
                    <a:ext uri="{9D8B030D-6E8A-4147-A177-3AD203B41FA5}">
                      <a16:colId xmlns:a16="http://schemas.microsoft.com/office/drawing/2014/main" val="20001"/>
                    </a:ext>
                  </a:extLst>
                </a:gridCol>
                <a:gridCol w="2170771">
                  <a:extLst>
                    <a:ext uri="{9D8B030D-6E8A-4147-A177-3AD203B41FA5}">
                      <a16:colId xmlns:a16="http://schemas.microsoft.com/office/drawing/2014/main" val="20002"/>
                    </a:ext>
                  </a:extLst>
                </a:gridCol>
              </a:tblGrid>
              <a:tr h="320597">
                <a:tc>
                  <a:txBody>
                    <a:bodyPr/>
                    <a:lstStyle/>
                    <a:p>
                      <a:pPr algn="ctr"/>
                      <a:r>
                        <a:rPr lang="pl-PL" sz="1100" dirty="0">
                          <a:solidFill>
                            <a:schemeClr val="tx1"/>
                          </a:solidFill>
                        </a:rPr>
                        <a:t> </a:t>
                      </a:r>
                      <a:r>
                        <a:rPr lang="pl-PL" sz="1100" dirty="0" err="1">
                          <a:solidFill>
                            <a:schemeClr val="tx1"/>
                          </a:solidFill>
                        </a:rPr>
                        <a:t>Needs</a:t>
                      </a:r>
                      <a:endParaRPr lang="pl-PL" sz="1100" dirty="0">
                        <a:solidFill>
                          <a:schemeClr val="tx1"/>
                        </a:solidFill>
                      </a:endParaRPr>
                    </a:p>
                  </a:txBody>
                  <a:tcPr marL="28575" marR="28575" marT="28575" marB="28575" anchor="ctr"/>
                </a:tc>
                <a:tc>
                  <a:txBody>
                    <a:bodyPr/>
                    <a:lstStyle/>
                    <a:p>
                      <a:pPr algn="ctr"/>
                      <a:r>
                        <a:rPr lang="pl-PL" sz="1100" dirty="0">
                          <a:solidFill>
                            <a:schemeClr val="tx1"/>
                          </a:solidFill>
                        </a:rPr>
                        <a:t>Home </a:t>
                      </a:r>
                    </a:p>
                  </a:txBody>
                  <a:tcPr marL="68580" marR="68580" marT="34290" marB="34290"/>
                </a:tc>
                <a:tc>
                  <a:txBody>
                    <a:bodyPr/>
                    <a:lstStyle/>
                    <a:p>
                      <a:pPr algn="ctr"/>
                      <a:r>
                        <a:rPr lang="pl-PL" sz="1100" dirty="0">
                          <a:solidFill>
                            <a:schemeClr val="tx1"/>
                          </a:solidFill>
                        </a:rPr>
                        <a:t>At the </a:t>
                      </a:r>
                      <a:r>
                        <a:rPr lang="pl-PL" sz="1100" dirty="0" err="1">
                          <a:solidFill>
                            <a:schemeClr val="tx1"/>
                          </a:solidFill>
                        </a:rPr>
                        <a:t>work</a:t>
                      </a:r>
                      <a:r>
                        <a:rPr lang="pl-PL" sz="1100" dirty="0">
                          <a:solidFill>
                            <a:schemeClr val="tx1"/>
                          </a:solidFill>
                        </a:rPr>
                        <a:t> place </a:t>
                      </a:r>
                    </a:p>
                  </a:txBody>
                  <a:tcPr marL="68580" marR="68580" marT="34290" marB="34290"/>
                </a:tc>
                <a:extLst>
                  <a:ext uri="{0D108BD9-81ED-4DB2-BD59-A6C34878D82A}">
                    <a16:rowId xmlns:a16="http://schemas.microsoft.com/office/drawing/2014/main" val="10000"/>
                  </a:ext>
                </a:extLst>
              </a:tr>
              <a:tr h="452350">
                <a:tc>
                  <a:txBody>
                    <a:bodyPr/>
                    <a:lstStyle/>
                    <a:p>
                      <a:r>
                        <a:rPr lang="en-GB" sz="1100" b="1" noProof="0" dirty="0"/>
                        <a:t>Self-actualization</a:t>
                      </a:r>
                      <a:endParaRPr lang="en-GB" sz="1100" noProof="0" dirty="0"/>
                    </a:p>
                  </a:txBody>
                  <a:tcPr marL="28575" marR="28575" marT="28575" marB="28575" anchor="ctr"/>
                </a:tc>
                <a:tc>
                  <a:txBody>
                    <a:bodyPr/>
                    <a:lstStyle/>
                    <a:p>
                      <a:r>
                        <a:rPr lang="en-GB" sz="1100" noProof="0" dirty="0"/>
                        <a:t>Education, religion, hobbies, personal growth</a:t>
                      </a:r>
                    </a:p>
                  </a:txBody>
                  <a:tcPr marL="28575" marR="28575" marT="28575" marB="28575" anchor="ctr"/>
                </a:tc>
                <a:tc>
                  <a:txBody>
                    <a:bodyPr/>
                    <a:lstStyle/>
                    <a:p>
                      <a:r>
                        <a:rPr lang="en-GB" sz="1100" noProof="0" dirty="0"/>
                        <a:t>Training, advancement, growth, creativity</a:t>
                      </a:r>
                    </a:p>
                  </a:txBody>
                  <a:tcPr marL="28575" marR="28575" marT="28575" marB="28575" anchor="ctr"/>
                </a:tc>
                <a:extLst>
                  <a:ext uri="{0D108BD9-81ED-4DB2-BD59-A6C34878D82A}">
                    <a16:rowId xmlns:a16="http://schemas.microsoft.com/office/drawing/2014/main" val="10001"/>
                  </a:ext>
                </a:extLst>
              </a:tr>
              <a:tr h="452350">
                <a:tc>
                  <a:txBody>
                    <a:bodyPr/>
                    <a:lstStyle/>
                    <a:p>
                      <a:r>
                        <a:rPr lang="en-GB" sz="1100" b="1" noProof="0" dirty="0"/>
                        <a:t>Esteem</a:t>
                      </a:r>
                      <a:endParaRPr lang="en-GB" sz="1100" noProof="0" dirty="0"/>
                    </a:p>
                  </a:txBody>
                  <a:tcPr marL="28575" marR="28575" marT="28575" marB="28575" anchor="ctr"/>
                </a:tc>
                <a:tc>
                  <a:txBody>
                    <a:bodyPr/>
                    <a:lstStyle/>
                    <a:p>
                      <a:r>
                        <a:rPr lang="en-GB" sz="1100" noProof="0"/>
                        <a:t>Approval of family, friends, community</a:t>
                      </a:r>
                    </a:p>
                  </a:txBody>
                  <a:tcPr marL="28575" marR="28575" marT="28575" marB="28575" anchor="ctr"/>
                </a:tc>
                <a:tc>
                  <a:txBody>
                    <a:bodyPr/>
                    <a:lstStyle/>
                    <a:p>
                      <a:r>
                        <a:rPr lang="en-GB" sz="1100" noProof="0" dirty="0"/>
                        <a:t>Recognition, high status, responsibility,</a:t>
                      </a:r>
                    </a:p>
                  </a:txBody>
                  <a:tcPr marL="28575" marR="28575" marT="28575" marB="28575" anchor="ctr"/>
                </a:tc>
                <a:extLst>
                  <a:ext uri="{0D108BD9-81ED-4DB2-BD59-A6C34878D82A}">
                    <a16:rowId xmlns:a16="http://schemas.microsoft.com/office/drawing/2014/main" val="10002"/>
                  </a:ext>
                </a:extLst>
              </a:tr>
              <a:tr h="452350">
                <a:tc>
                  <a:txBody>
                    <a:bodyPr/>
                    <a:lstStyle/>
                    <a:p>
                      <a:r>
                        <a:rPr lang="en-GB" sz="1100" b="1" noProof="0" dirty="0"/>
                        <a:t>Belongingness</a:t>
                      </a:r>
                      <a:endParaRPr lang="en-GB" sz="1100" noProof="0" dirty="0"/>
                    </a:p>
                  </a:txBody>
                  <a:tcPr marL="28575" marR="28575" marT="28575" marB="28575" anchor="ctr"/>
                </a:tc>
                <a:tc>
                  <a:txBody>
                    <a:bodyPr/>
                    <a:lstStyle/>
                    <a:p>
                      <a:r>
                        <a:rPr lang="en-GB" sz="1100" noProof="0"/>
                        <a:t>Family, friends, clubs</a:t>
                      </a:r>
                    </a:p>
                  </a:txBody>
                  <a:tcPr marL="28575" marR="28575" marT="28575" marB="28575" anchor="ctr"/>
                </a:tc>
                <a:tc>
                  <a:txBody>
                    <a:bodyPr/>
                    <a:lstStyle/>
                    <a:p>
                      <a:r>
                        <a:rPr lang="en-GB" sz="1100" noProof="0" dirty="0"/>
                        <a:t>Teams, co-workers, clients, leaders, subordinates, relationships</a:t>
                      </a:r>
                    </a:p>
                  </a:txBody>
                  <a:tcPr marL="28575" marR="28575" marT="28575" marB="28575" anchor="ctr"/>
                </a:tc>
                <a:extLst>
                  <a:ext uri="{0D108BD9-81ED-4DB2-BD59-A6C34878D82A}">
                    <a16:rowId xmlns:a16="http://schemas.microsoft.com/office/drawing/2014/main" val="10003"/>
                  </a:ext>
                </a:extLst>
              </a:tr>
              <a:tr h="452350">
                <a:tc>
                  <a:txBody>
                    <a:bodyPr/>
                    <a:lstStyle/>
                    <a:p>
                      <a:r>
                        <a:rPr lang="en-GB" sz="1100" b="1" noProof="0" dirty="0"/>
                        <a:t>Safety</a:t>
                      </a:r>
                      <a:endParaRPr lang="en-GB" sz="1100" noProof="0" dirty="0"/>
                    </a:p>
                  </a:txBody>
                  <a:tcPr marL="28575" marR="28575" marT="28575" marB="28575" anchor="ctr"/>
                </a:tc>
                <a:tc>
                  <a:txBody>
                    <a:bodyPr/>
                    <a:lstStyle/>
                    <a:p>
                      <a:r>
                        <a:rPr lang="en-GB" sz="1100" noProof="0" dirty="0"/>
                        <a:t>Freedom from war, violence</a:t>
                      </a:r>
                    </a:p>
                  </a:txBody>
                  <a:tcPr marL="28575" marR="28575" marT="28575" marB="28575" anchor="ctr"/>
                </a:tc>
                <a:tc>
                  <a:txBody>
                    <a:bodyPr/>
                    <a:lstStyle/>
                    <a:p>
                      <a:r>
                        <a:rPr lang="en-GB" sz="1100" noProof="0" dirty="0"/>
                        <a:t>Work safety, job security, health insurance</a:t>
                      </a:r>
                    </a:p>
                  </a:txBody>
                  <a:tcPr marL="28575" marR="28575" marT="28575" marB="28575" anchor="ctr"/>
                </a:tc>
                <a:extLst>
                  <a:ext uri="{0D108BD9-81ED-4DB2-BD59-A6C34878D82A}">
                    <a16:rowId xmlns:a16="http://schemas.microsoft.com/office/drawing/2014/main" val="10004"/>
                  </a:ext>
                </a:extLst>
              </a:tr>
              <a:tr h="320597">
                <a:tc>
                  <a:txBody>
                    <a:bodyPr/>
                    <a:lstStyle/>
                    <a:p>
                      <a:r>
                        <a:rPr lang="en-GB" sz="1100" b="1" noProof="0" dirty="0"/>
                        <a:t>Physiological</a:t>
                      </a:r>
                      <a:endParaRPr lang="en-GB" sz="1100" noProof="0" dirty="0"/>
                    </a:p>
                  </a:txBody>
                  <a:tcPr marL="28575" marR="28575" marT="28575" marB="28575" anchor="ctr"/>
                </a:tc>
                <a:tc>
                  <a:txBody>
                    <a:bodyPr/>
                    <a:lstStyle/>
                    <a:p>
                      <a:r>
                        <a:rPr lang="en-GB" sz="1100" noProof="0" dirty="0"/>
                        <a:t>Food, </a:t>
                      </a:r>
                    </a:p>
                  </a:txBody>
                  <a:tcPr marL="28575" marR="28575" marT="28575" marB="28575" anchor="ctr"/>
                </a:tc>
                <a:tc>
                  <a:txBody>
                    <a:bodyPr/>
                    <a:lstStyle/>
                    <a:p>
                      <a:r>
                        <a:rPr lang="en-GB" sz="1100" noProof="0" dirty="0"/>
                        <a:t>Heat, air-conditioning, base salary, breaks, </a:t>
                      </a:r>
                    </a:p>
                  </a:txBody>
                  <a:tcPr marL="28575" marR="28575" marT="28575" marB="28575" anchor="ctr"/>
                </a:tc>
                <a:extLst>
                  <a:ext uri="{0D108BD9-81ED-4DB2-BD59-A6C34878D82A}">
                    <a16:rowId xmlns:a16="http://schemas.microsoft.com/office/drawing/2014/main" val="10005"/>
                  </a:ext>
                </a:extLst>
              </a:tr>
            </a:tbl>
          </a:graphicData>
        </a:graphic>
      </p:graphicFrame>
      <p:sp>
        <p:nvSpPr>
          <p:cNvPr id="10" name="pole tekstowe 9"/>
          <p:cNvSpPr txBox="1"/>
          <p:nvPr/>
        </p:nvSpPr>
        <p:spPr>
          <a:xfrm>
            <a:off x="1018865" y="1430111"/>
            <a:ext cx="7106270" cy="523220"/>
          </a:xfrm>
          <a:prstGeom prst="rect">
            <a:avLst/>
          </a:prstGeom>
          <a:noFill/>
        </p:spPr>
        <p:txBody>
          <a:bodyPr wrap="square" rtlCol="0">
            <a:spAutoFit/>
          </a:bodyPr>
          <a:lstStyle/>
          <a:p>
            <a:pPr algn="ctr"/>
            <a:r>
              <a:rPr lang="en-GB" b="1" i="1" dirty="0"/>
              <a:t>What do the people expect? </a:t>
            </a:r>
          </a:p>
          <a:p>
            <a:pPr algn="ctr"/>
            <a:r>
              <a:rPr lang="en-GB" b="1" i="1" dirty="0"/>
              <a:t>As a leader, you can help them find what they are looking for</a:t>
            </a:r>
          </a:p>
        </p:txBody>
      </p:sp>
    </p:spTree>
    <p:extLst>
      <p:ext uri="{BB962C8B-B14F-4D97-AF65-F5344CB8AC3E}">
        <p14:creationId xmlns:p14="http://schemas.microsoft.com/office/powerpoint/2010/main" val="162919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64"/>
            <a:ext cx="7138200" cy="993406"/>
          </a:xfrm>
        </p:spPr>
        <p:txBody>
          <a:bodyPr/>
          <a:lstStyle/>
          <a:p>
            <a:r>
              <a:rPr lang="en-GB" sz="2800" dirty="0">
                <a:solidFill>
                  <a:srgbClr val="F24F4F"/>
                </a:solidFill>
                <a:latin typeface="Cambria" panose="02040503050406030204" pitchFamily="18" charset="0"/>
              </a:rPr>
              <a:t>How to motivate people? </a:t>
            </a:r>
          </a:p>
        </p:txBody>
      </p:sp>
      <p:sp>
        <p:nvSpPr>
          <p:cNvPr id="3" name="2 Marcador de texto"/>
          <p:cNvSpPr>
            <a:spLocks noGrp="1"/>
          </p:cNvSpPr>
          <p:nvPr>
            <p:ph type="body" idx="1"/>
          </p:nvPr>
        </p:nvSpPr>
        <p:spPr>
          <a:xfrm>
            <a:off x="104987" y="1045986"/>
            <a:ext cx="8378612" cy="1842813"/>
          </a:xfrm>
        </p:spPr>
        <p:txBody>
          <a:bodyPr/>
          <a:lstStyle/>
          <a:p>
            <a:pPr algn="l">
              <a:buFont typeface="Wingdings" pitchFamily="2" charset="2"/>
              <a:buChar char="Ø"/>
            </a:pPr>
            <a:r>
              <a:rPr lang="en-GB" sz="1200" dirty="0">
                <a:solidFill>
                  <a:schemeClr val="tx1"/>
                </a:solidFill>
              </a:rPr>
              <a:t>Use compliments</a:t>
            </a:r>
          </a:p>
          <a:p>
            <a:pPr algn="l">
              <a:buFont typeface="Wingdings" pitchFamily="2" charset="2"/>
              <a:buChar char="Ø"/>
            </a:pPr>
            <a:r>
              <a:rPr lang="en-GB" sz="1200" dirty="0">
                <a:solidFill>
                  <a:schemeClr val="tx1"/>
                </a:solidFill>
              </a:rPr>
              <a:t>Find out what motivates your people</a:t>
            </a:r>
          </a:p>
          <a:p>
            <a:pPr algn="l">
              <a:buFont typeface="Wingdings" pitchFamily="2" charset="2"/>
              <a:buChar char="Ø"/>
            </a:pPr>
            <a:r>
              <a:rPr lang="en-GB" sz="1200" dirty="0">
                <a:solidFill>
                  <a:schemeClr val="tx1"/>
                </a:solidFill>
              </a:rPr>
              <a:t>Ways to give praise are limited only by your imagination</a:t>
            </a:r>
          </a:p>
          <a:p>
            <a:pPr marL="139700" indent="0" algn="l">
              <a:buNone/>
            </a:pPr>
            <a:r>
              <a:rPr lang="en-GB" sz="1200" dirty="0">
                <a:solidFill>
                  <a:schemeClr val="tx1"/>
                </a:solidFill>
              </a:rPr>
              <a:t>Thank for the results achieved in a friendly way</a:t>
            </a:r>
          </a:p>
          <a:p>
            <a:pPr algn="l">
              <a:buFont typeface="Wingdings" pitchFamily="2" charset="2"/>
              <a:buChar char="Ø"/>
            </a:pPr>
            <a:r>
              <a:rPr lang="en-GB" sz="1200" dirty="0">
                <a:solidFill>
                  <a:schemeClr val="tx1"/>
                </a:solidFill>
              </a:rPr>
              <a:t>Notice the special achievements and compliment of them, do it in public</a:t>
            </a:r>
          </a:p>
          <a:p>
            <a:pPr algn="l">
              <a:buFont typeface="Wingdings" pitchFamily="2" charset="2"/>
              <a:buChar char="Ø"/>
            </a:pPr>
            <a:r>
              <a:rPr lang="en-GB" sz="1200" dirty="0">
                <a:solidFill>
                  <a:schemeClr val="tx1"/>
                </a:solidFill>
              </a:rPr>
              <a:t>Listen to your people</a:t>
            </a:r>
          </a:p>
          <a:p>
            <a:pPr algn="l">
              <a:buFont typeface="Wingdings" pitchFamily="2" charset="2"/>
              <a:buChar char="Ø"/>
            </a:pPr>
            <a:r>
              <a:rPr lang="en-GB" sz="1200" dirty="0">
                <a:solidFill>
                  <a:schemeClr val="tx1"/>
                </a:solidFill>
              </a:rPr>
              <a:t>Let people know that their views and opinions matters to you! </a:t>
            </a:r>
          </a:p>
          <a:p>
            <a:pPr algn="l"/>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MOTIVATING PEOPLE</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Prostokąt 8"/>
          <p:cNvSpPr/>
          <p:nvPr/>
        </p:nvSpPr>
        <p:spPr>
          <a:xfrm>
            <a:off x="104987" y="3076385"/>
            <a:ext cx="4880186" cy="1277273"/>
          </a:xfrm>
          <a:prstGeom prst="rect">
            <a:avLst/>
          </a:prstGeom>
        </p:spPr>
        <p:txBody>
          <a:bodyPr wrap="square">
            <a:spAutoFit/>
          </a:bodyPr>
          <a:lstStyle/>
          <a:p>
            <a:pPr indent="-457200">
              <a:buFont typeface="Arial" panose="020B0604020202020204" pitchFamily="34" charset="0"/>
              <a:buChar char="•"/>
            </a:pPr>
            <a:r>
              <a:rPr lang="en-GB" sz="1100" dirty="0">
                <a:solidFill>
                  <a:schemeClr val="tx1"/>
                </a:solidFill>
              </a:rPr>
              <a:t>Share information</a:t>
            </a:r>
          </a:p>
          <a:p>
            <a:pPr indent="-457200">
              <a:buFont typeface="Arial" panose="020B0604020202020204" pitchFamily="34" charset="0"/>
              <a:buChar char="•"/>
            </a:pPr>
            <a:r>
              <a:rPr lang="en-GB" sz="1100" dirty="0">
                <a:solidFill>
                  <a:schemeClr val="tx1"/>
                </a:solidFill>
              </a:rPr>
              <a:t>Deliver information</a:t>
            </a:r>
          </a:p>
          <a:p>
            <a:pPr indent="-457200">
              <a:buFont typeface="Arial" panose="020B0604020202020204" pitchFamily="34" charset="0"/>
              <a:buChar char="•"/>
            </a:pPr>
            <a:r>
              <a:rPr lang="en-GB" sz="1100" dirty="0">
                <a:solidFill>
                  <a:schemeClr val="tx1"/>
                </a:solidFill>
              </a:rPr>
              <a:t>Inform about the results</a:t>
            </a:r>
          </a:p>
          <a:p>
            <a:pPr indent="-457200">
              <a:buFont typeface="Arial" panose="020B0604020202020204" pitchFamily="34" charset="0"/>
              <a:buChar char="•"/>
            </a:pPr>
            <a:r>
              <a:rPr lang="en-GB" sz="1100" dirty="0">
                <a:solidFill>
                  <a:schemeClr val="tx1"/>
                </a:solidFill>
              </a:rPr>
              <a:t>Give feedback – compliment</a:t>
            </a:r>
          </a:p>
          <a:p>
            <a:pPr indent="-457200">
              <a:buFont typeface="Arial" panose="020B0604020202020204" pitchFamily="34" charset="0"/>
              <a:buChar char="•"/>
            </a:pPr>
            <a:r>
              <a:rPr lang="en-GB" sz="1100" dirty="0">
                <a:solidFill>
                  <a:schemeClr val="tx1"/>
                </a:solidFill>
              </a:rPr>
              <a:t>Listen to advice and suggestions</a:t>
            </a:r>
          </a:p>
          <a:p>
            <a:pPr indent="-457200">
              <a:buFont typeface="Arial" panose="020B0604020202020204" pitchFamily="34" charset="0"/>
              <a:buChar char="•"/>
            </a:pPr>
            <a:r>
              <a:rPr lang="en-GB" sz="1100" dirty="0">
                <a:solidFill>
                  <a:schemeClr val="tx1"/>
                </a:solidFill>
              </a:rPr>
              <a:t>Involve the team in decision-making</a:t>
            </a:r>
          </a:p>
          <a:p>
            <a:pPr indent="-457200">
              <a:buFont typeface="Arial" panose="020B0604020202020204" pitchFamily="34" charset="0"/>
              <a:buChar char="•"/>
            </a:pPr>
            <a:r>
              <a:rPr lang="en-GB" sz="1100" dirty="0">
                <a:solidFill>
                  <a:schemeClr val="tx1"/>
                </a:solidFill>
              </a:rPr>
              <a:t>Integrate team and reward cooperation</a:t>
            </a:r>
            <a:endParaRPr lang="en-GB" sz="1100" b="1" dirty="0">
              <a:solidFill>
                <a:schemeClr val="tx1"/>
              </a:solidFill>
            </a:endParaRPr>
          </a:p>
        </p:txBody>
      </p:sp>
      <p:sp>
        <p:nvSpPr>
          <p:cNvPr id="10" name="Prostokąt 9"/>
          <p:cNvSpPr/>
          <p:nvPr/>
        </p:nvSpPr>
        <p:spPr>
          <a:xfrm>
            <a:off x="660401" y="2795977"/>
            <a:ext cx="1050288" cy="307777"/>
          </a:xfrm>
          <a:prstGeom prst="rect">
            <a:avLst/>
          </a:prstGeom>
        </p:spPr>
        <p:txBody>
          <a:bodyPr wrap="none">
            <a:spAutoFit/>
          </a:bodyPr>
          <a:lstStyle/>
          <a:p>
            <a:r>
              <a:rPr lang="en-GB" b="1" i="1" dirty="0">
                <a:solidFill>
                  <a:srgbClr val="F24F4F"/>
                </a:solidFill>
                <a:latin typeface="Cambria" panose="02040503050406030204" pitchFamily="18" charset="0"/>
              </a:rPr>
              <a:t>More tips?</a:t>
            </a:r>
            <a:endParaRPr lang="en-GB" b="1" i="1" dirty="0"/>
          </a:p>
        </p:txBody>
      </p:sp>
      <p:sp>
        <p:nvSpPr>
          <p:cNvPr id="11" name="Prostokąt 10"/>
          <p:cNvSpPr/>
          <p:nvPr/>
        </p:nvSpPr>
        <p:spPr>
          <a:xfrm>
            <a:off x="3975946" y="2779006"/>
            <a:ext cx="5120475" cy="1692771"/>
          </a:xfrm>
          <a:prstGeom prst="rect">
            <a:avLst/>
          </a:prstGeom>
        </p:spPr>
        <p:txBody>
          <a:bodyPr wrap="square">
            <a:spAutoFit/>
          </a:bodyPr>
          <a:lstStyle/>
          <a:p>
            <a:pPr lvl="0" algn="ctr"/>
            <a:r>
              <a:rPr lang="en-GB" sz="1200" b="1" i="1" dirty="0">
                <a:solidFill>
                  <a:srgbClr val="FF0000"/>
                </a:solidFill>
              </a:rPr>
              <a:t>Set Smart goals!</a:t>
            </a:r>
          </a:p>
          <a:p>
            <a:pPr lvl="0" algn="ctr"/>
            <a:endParaRPr lang="en-GB" sz="1000" b="1" i="1" dirty="0">
              <a:solidFill>
                <a:srgbClr val="FF0000"/>
              </a:solidFill>
            </a:endParaRPr>
          </a:p>
          <a:p>
            <a:pPr lvl="0"/>
            <a:r>
              <a:rPr lang="en-GB" sz="1000" b="1" dirty="0">
                <a:solidFill>
                  <a:schemeClr val="tx1"/>
                </a:solidFill>
              </a:rPr>
              <a:t>Specific</a:t>
            </a:r>
            <a:r>
              <a:rPr lang="en-GB" sz="1000" dirty="0">
                <a:solidFill>
                  <a:schemeClr val="tx1"/>
                </a:solidFill>
              </a:rPr>
              <a:t> – be specific what is that you want to achieve?</a:t>
            </a:r>
          </a:p>
          <a:p>
            <a:pPr lvl="0"/>
            <a:r>
              <a:rPr lang="en-GB" sz="1000" b="1" dirty="0">
                <a:solidFill>
                  <a:schemeClr val="tx1"/>
                </a:solidFill>
              </a:rPr>
              <a:t>Measurable</a:t>
            </a:r>
            <a:r>
              <a:rPr lang="en-GB" sz="1000" dirty="0">
                <a:solidFill>
                  <a:schemeClr val="tx1"/>
                </a:solidFill>
              </a:rPr>
              <a:t> – you must be able to track progress and measure the result of your goal</a:t>
            </a:r>
          </a:p>
          <a:p>
            <a:pPr lvl="0"/>
            <a:r>
              <a:rPr lang="en-GB" sz="1000" b="1" dirty="0">
                <a:solidFill>
                  <a:schemeClr val="tx1"/>
                </a:solidFill>
              </a:rPr>
              <a:t>Agreed</a:t>
            </a:r>
            <a:r>
              <a:rPr lang="en-GB" sz="1000" dirty="0">
                <a:solidFill>
                  <a:schemeClr val="tx1"/>
                </a:solidFill>
              </a:rPr>
              <a:t> – your goal must be agreed with your team or clients (generally stakeholders) </a:t>
            </a:r>
          </a:p>
          <a:p>
            <a:pPr lvl="0"/>
            <a:r>
              <a:rPr lang="en-GB" sz="1000" b="1" dirty="0">
                <a:solidFill>
                  <a:schemeClr val="tx1"/>
                </a:solidFill>
              </a:rPr>
              <a:t>Realistic</a:t>
            </a:r>
            <a:r>
              <a:rPr lang="en-GB" sz="1000" dirty="0">
                <a:solidFill>
                  <a:schemeClr val="tx1"/>
                </a:solidFill>
              </a:rPr>
              <a:t> – do not set not realistic goals – this is demotivating  </a:t>
            </a:r>
          </a:p>
          <a:p>
            <a:pPr lvl="0"/>
            <a:r>
              <a:rPr lang="en-GB" sz="1000" b="1" dirty="0">
                <a:solidFill>
                  <a:schemeClr val="tx1"/>
                </a:solidFill>
              </a:rPr>
              <a:t>Time oriented </a:t>
            </a:r>
            <a:r>
              <a:rPr lang="en-GB" sz="1000" dirty="0">
                <a:solidFill>
                  <a:schemeClr val="tx1"/>
                </a:solidFill>
              </a:rPr>
              <a:t>– specify time perspective </a:t>
            </a:r>
            <a:endParaRPr lang="en-GB" sz="1000" b="1" dirty="0">
              <a:solidFill>
                <a:schemeClr val="tx1"/>
              </a:solidFill>
            </a:endParaRPr>
          </a:p>
          <a:p>
            <a:pPr lvl="0"/>
            <a:r>
              <a:rPr lang="en-GB" sz="1000" b="1" dirty="0">
                <a:solidFill>
                  <a:schemeClr val="tx1"/>
                </a:solidFill>
              </a:rPr>
              <a:t>Ethical</a:t>
            </a:r>
            <a:r>
              <a:rPr lang="en-GB" sz="1000" dirty="0">
                <a:solidFill>
                  <a:schemeClr val="tx1"/>
                </a:solidFill>
              </a:rPr>
              <a:t> – in the time of corporate social responsibility this is an important issue. Employees, particularly younger generation are very sensitive in this matter</a:t>
            </a:r>
          </a:p>
          <a:p>
            <a:r>
              <a:rPr lang="en-GB" sz="1000" b="1" dirty="0">
                <a:solidFill>
                  <a:schemeClr val="tx1"/>
                </a:solidFill>
              </a:rPr>
              <a:t>Recorded</a:t>
            </a:r>
            <a:r>
              <a:rPr lang="en-GB" sz="1000" dirty="0">
                <a:solidFill>
                  <a:schemeClr val="tx1"/>
                </a:solidFill>
              </a:rPr>
              <a:t> – write down your goals</a:t>
            </a:r>
          </a:p>
        </p:txBody>
      </p:sp>
    </p:spTree>
    <p:extLst>
      <p:ext uri="{BB962C8B-B14F-4D97-AF65-F5344CB8AC3E}">
        <p14:creationId xmlns:p14="http://schemas.microsoft.com/office/powerpoint/2010/main" val="229343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96027" y="1219525"/>
            <a:ext cx="7138200" cy="100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000" dirty="0">
                <a:solidFill>
                  <a:srgbClr val="E06666"/>
                </a:solidFill>
                <a:latin typeface="Cambria"/>
                <a:ea typeface="Cambria"/>
                <a:cs typeface="Cambria"/>
                <a:sym typeface="Cambria"/>
              </a:rPr>
              <a:t>THANKS!</a:t>
            </a:r>
            <a:endParaRPr lang="en-GB"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THE EFFECTIVE LEADER AND HIS/HER CHARACTERISTICS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878" y="382571"/>
            <a:ext cx="7702283" cy="744827"/>
          </a:xfrm>
        </p:spPr>
        <p:txBody>
          <a:bodyPr/>
          <a:lstStyle/>
          <a:p>
            <a:r>
              <a:rPr lang="en-GB" sz="2800" dirty="0">
                <a:solidFill>
                  <a:srgbClr val="F24F4F"/>
                </a:solidFill>
                <a:latin typeface="Cambria" panose="02040503050406030204" pitchFamily="18" charset="0"/>
              </a:rPr>
              <a:t>Leader and Manager – are they the same?</a:t>
            </a:r>
            <a:endParaRPr lang="es-ES" sz="2800" dirty="0">
              <a:solidFill>
                <a:srgbClr val="F24F4F"/>
              </a:solidFill>
              <a:latin typeface="Cambria" panose="02040503050406030204" pitchFamily="18" charset="0"/>
            </a:endParaRPr>
          </a:p>
        </p:txBody>
      </p:sp>
      <p:sp>
        <p:nvSpPr>
          <p:cNvPr id="4" name="3 CuadroTexto"/>
          <p:cNvSpPr txBox="1"/>
          <p:nvPr/>
        </p:nvSpPr>
        <p:spPr>
          <a:xfrm>
            <a:off x="493265" y="208786"/>
            <a:ext cx="3786754" cy="307777"/>
          </a:xfrm>
          <a:prstGeom prst="rect">
            <a:avLst/>
          </a:prstGeom>
          <a:noFill/>
        </p:spPr>
        <p:txBody>
          <a:bodyPr wrap="square" rtlCol="0">
            <a:spAutoFit/>
          </a:bodyPr>
          <a:lstStyle/>
          <a:p>
            <a:r>
              <a:rPr lang="en-GB" dirty="0"/>
              <a:t>Unit 1. Leadership and its characteristic</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1" name="Symbol zastępczy zawartości 3">
            <a:extLst>
              <a:ext uri="{FF2B5EF4-FFF2-40B4-BE49-F238E27FC236}">
                <a16:creationId xmlns:a16="http://schemas.microsoft.com/office/drawing/2014/main" id="{4E7388C7-1776-FC41-8262-A7BFC5ADE926}"/>
              </a:ext>
            </a:extLst>
          </p:cNvPr>
          <p:cNvGraphicFramePr>
            <a:graphicFrameLocks noGrp="1"/>
          </p:cNvGraphicFramePr>
          <p:nvPr>
            <p:ph idx="1"/>
            <p:extLst>
              <p:ext uri="{D42A27DB-BD31-4B8C-83A1-F6EECF244321}">
                <p14:modId xmlns:p14="http://schemas.microsoft.com/office/powerpoint/2010/main" val="1500428553"/>
              </p:ext>
            </p:extLst>
          </p:nvPr>
        </p:nvGraphicFramePr>
        <p:xfrm>
          <a:off x="1124374" y="1225679"/>
          <a:ext cx="6509174" cy="2980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Obraz 11">
            <a:extLst>
              <a:ext uri="{FF2B5EF4-FFF2-40B4-BE49-F238E27FC236}">
                <a16:creationId xmlns:a16="http://schemas.microsoft.com/office/drawing/2014/main" id="{CE3A7340-6C7F-DB4A-A17E-A6A8A5E9AB04}"/>
              </a:ext>
            </a:extLst>
          </p:cNvPr>
          <p:cNvPicPr>
            <a:picLocks noChangeAspect="1"/>
          </p:cNvPicPr>
          <p:nvPr/>
        </p:nvPicPr>
        <p:blipFill>
          <a:blip r:embed="rId9" cstate="print"/>
          <a:stretch>
            <a:fillRect/>
          </a:stretch>
        </p:blipFill>
        <p:spPr>
          <a:xfrm>
            <a:off x="7279717" y="1364195"/>
            <a:ext cx="1702888" cy="1202665"/>
          </a:xfrm>
          <a:prstGeom prst="rect">
            <a:avLst/>
          </a:prstGeom>
        </p:spPr>
      </p:pic>
      <p:pic>
        <p:nvPicPr>
          <p:cNvPr id="13" name="Obraz 12">
            <a:extLst>
              <a:ext uri="{FF2B5EF4-FFF2-40B4-BE49-F238E27FC236}">
                <a16:creationId xmlns:a16="http://schemas.microsoft.com/office/drawing/2014/main" id="{BF08CF46-2D27-CD46-89A9-31E53974232F}"/>
              </a:ext>
            </a:extLst>
          </p:cNvPr>
          <p:cNvPicPr>
            <a:picLocks noChangeAspect="1"/>
          </p:cNvPicPr>
          <p:nvPr/>
        </p:nvPicPr>
        <p:blipFill rotWithShape="1">
          <a:blip r:embed="rId10" cstate="print"/>
          <a:srcRect t="11174" b="12890"/>
          <a:stretch/>
        </p:blipFill>
        <p:spPr>
          <a:xfrm>
            <a:off x="329659" y="1301184"/>
            <a:ext cx="1438181" cy="818008"/>
          </a:xfrm>
          <a:prstGeom prst="rect">
            <a:avLst/>
          </a:prstGeom>
        </p:spPr>
      </p:pic>
      <p:sp>
        <p:nvSpPr>
          <p:cNvPr id="8" name="Prostokąt 7"/>
          <p:cNvSpPr/>
          <p:nvPr/>
        </p:nvSpPr>
        <p:spPr>
          <a:xfrm>
            <a:off x="242696" y="3385722"/>
            <a:ext cx="2344717" cy="1015663"/>
          </a:xfrm>
          <a:prstGeom prst="rect">
            <a:avLst/>
          </a:prstGeom>
        </p:spPr>
        <p:txBody>
          <a:bodyPr wrap="square">
            <a:spAutoFit/>
          </a:bodyPr>
          <a:lstStyle/>
          <a:p>
            <a:r>
              <a:rPr lang="en-GB" sz="1200" b="1" dirty="0"/>
              <a:t>Leadership </a:t>
            </a:r>
            <a:r>
              <a:rPr lang="en-GB" sz="1200" dirty="0"/>
              <a:t>is about mapping out where you need to go to "win" as a team or an organization; and it is dynamic, exciting, and inspiring.</a:t>
            </a:r>
          </a:p>
        </p:txBody>
      </p:sp>
      <p:sp>
        <p:nvSpPr>
          <p:cNvPr id="3" name="2 Marcador de texto"/>
          <p:cNvSpPr>
            <a:spLocks noGrp="1"/>
          </p:cNvSpPr>
          <p:nvPr>
            <p:ph type="body" idx="1"/>
          </p:nvPr>
        </p:nvSpPr>
        <p:spPr>
          <a:xfrm>
            <a:off x="6531563" y="3217333"/>
            <a:ext cx="2448338" cy="1667366"/>
          </a:xfrm>
        </p:spPr>
        <p:txBody>
          <a:bodyPr/>
          <a:lstStyle/>
          <a:p>
            <a:pPr marL="139700" indent="0" algn="l">
              <a:buNone/>
            </a:pPr>
            <a:r>
              <a:rPr lang="en-GB" sz="1200" b="1" dirty="0">
                <a:solidFill>
                  <a:schemeClr val="tx1"/>
                </a:solidFill>
              </a:rPr>
              <a:t>Team management</a:t>
            </a:r>
            <a:r>
              <a:rPr lang="en-GB" sz="1200" dirty="0">
                <a:solidFill>
                  <a:schemeClr val="tx1"/>
                </a:solidFill>
              </a:rPr>
              <a:t> refers to techniques, processes and tools for organizing and coordinating a group of individuals working towards a common </a:t>
            </a:r>
            <a:r>
              <a:rPr lang="en-US" sz="1200" dirty="0">
                <a:solidFill>
                  <a:schemeClr val="tx1"/>
                </a:solidFill>
              </a:rPr>
              <a:t>goal</a:t>
            </a:r>
            <a:r>
              <a:rPr lang="pl-PL" sz="1200" dirty="0">
                <a:solidFill>
                  <a:schemeClr val="tx1"/>
                </a:solidFill>
              </a:rPr>
              <a:t>.</a:t>
            </a:r>
          </a:p>
        </p:txBody>
      </p:sp>
    </p:spTree>
    <p:extLst>
      <p:ext uri="{BB962C8B-B14F-4D97-AF65-F5344CB8AC3E}">
        <p14:creationId xmlns:p14="http://schemas.microsoft.com/office/powerpoint/2010/main" val="4129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94729"/>
          </a:xfrm>
        </p:spPr>
        <p:txBody>
          <a:bodyPr/>
          <a:lstStyle/>
          <a:p>
            <a:r>
              <a:rPr lang="en-GB" sz="3200" dirty="0">
                <a:solidFill>
                  <a:srgbClr val="F24F4F"/>
                </a:solidFill>
                <a:latin typeface="Cambria" panose="02040503050406030204" pitchFamily="18" charset="0"/>
              </a:rPr>
              <a:t>What is Emotional Intelligence?  </a:t>
            </a:r>
          </a:p>
        </p:txBody>
      </p:sp>
      <p:sp>
        <p:nvSpPr>
          <p:cNvPr id="3" name="2 Marcador de texto"/>
          <p:cNvSpPr>
            <a:spLocks noGrp="1"/>
          </p:cNvSpPr>
          <p:nvPr>
            <p:ph type="body" idx="1"/>
          </p:nvPr>
        </p:nvSpPr>
        <p:spPr>
          <a:xfrm>
            <a:off x="886968" y="1589283"/>
            <a:ext cx="7351690" cy="632709"/>
          </a:xfrm>
        </p:spPr>
        <p:txBody>
          <a:bodyPr/>
          <a:lstStyle/>
          <a:p>
            <a:endParaRPr lang="es-ES"/>
          </a:p>
        </p:txBody>
      </p:sp>
      <p:sp>
        <p:nvSpPr>
          <p:cNvPr id="4" name="3 CuadroTexto"/>
          <p:cNvSpPr txBox="1"/>
          <p:nvPr/>
        </p:nvSpPr>
        <p:spPr>
          <a:xfrm>
            <a:off x="661050" y="325683"/>
            <a:ext cx="4112118" cy="523220"/>
          </a:xfrm>
          <a:prstGeom prst="rect">
            <a:avLst/>
          </a:prstGeom>
          <a:noFill/>
        </p:spPr>
        <p:txBody>
          <a:bodyPr wrap="square" rtlCol="0">
            <a:spAutoFit/>
          </a:bodyPr>
          <a:lstStyle/>
          <a:p>
            <a:r>
              <a:rPr lang="en-GB" dirty="0"/>
              <a:t>Unit 1. Effective Leader and its characteristic</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4">
            <a:extLst>
              <a:ext uri="{FF2B5EF4-FFF2-40B4-BE49-F238E27FC236}">
                <a16:creationId xmlns:a16="http://schemas.microsoft.com/office/drawing/2014/main" id="{A27FFA34-4AC2-BD49-8909-3906C6D64A7D}"/>
              </a:ext>
            </a:extLst>
          </p:cNvPr>
          <p:cNvGraphicFramePr>
            <a:graphicFrameLocks/>
          </p:cNvGraphicFramePr>
          <p:nvPr>
            <p:extLst>
              <p:ext uri="{D42A27DB-BD31-4B8C-83A1-F6EECF244321}">
                <p14:modId xmlns:p14="http://schemas.microsoft.com/office/powerpoint/2010/main" val="949301985"/>
              </p:ext>
            </p:extLst>
          </p:nvPr>
        </p:nvGraphicFramePr>
        <p:xfrm>
          <a:off x="740664" y="1420412"/>
          <a:ext cx="7717536" cy="3004596"/>
        </p:xfrm>
        <a:graphic>
          <a:graphicData uri="http://schemas.openxmlformats.org/drawingml/2006/table">
            <a:tbl>
              <a:tblPr firstRow="1" bandRow="1">
                <a:tableStyleId>{5C22544A-7EE6-4342-B048-85BDC9FD1C3A}</a:tableStyleId>
              </a:tblPr>
              <a:tblGrid>
                <a:gridCol w="3481147">
                  <a:extLst>
                    <a:ext uri="{9D8B030D-6E8A-4147-A177-3AD203B41FA5}">
                      <a16:colId xmlns:a16="http://schemas.microsoft.com/office/drawing/2014/main" val="20000"/>
                    </a:ext>
                  </a:extLst>
                </a:gridCol>
                <a:gridCol w="4236389">
                  <a:extLst>
                    <a:ext uri="{9D8B030D-6E8A-4147-A177-3AD203B41FA5}">
                      <a16:colId xmlns:a16="http://schemas.microsoft.com/office/drawing/2014/main" val="20001"/>
                    </a:ext>
                  </a:extLst>
                </a:gridCol>
              </a:tblGrid>
              <a:tr h="1502298">
                <a:tc>
                  <a:txBody>
                    <a:bodyPr/>
                    <a:lstStyle/>
                    <a:p>
                      <a:r>
                        <a:rPr lang="en-GB" sz="1200" b="1" noProof="0">
                          <a:solidFill>
                            <a:schemeClr val="tx1"/>
                          </a:solidFill>
                        </a:rPr>
                        <a:t>Personal competence </a:t>
                      </a:r>
                    </a:p>
                    <a:p>
                      <a:r>
                        <a:rPr lang="en-GB" sz="1200" b="0" noProof="0">
                          <a:solidFill>
                            <a:schemeClr val="tx1"/>
                          </a:solidFill>
                        </a:rPr>
                        <a:t>Focuses on your individuality </a:t>
                      </a:r>
                    </a:p>
                    <a:p>
                      <a:endParaRPr lang="en-GB" sz="1200" noProof="0">
                        <a:solidFill>
                          <a:schemeClr val="tx1"/>
                        </a:solidFill>
                      </a:endParaRPr>
                    </a:p>
                  </a:txBody>
                  <a:tcPr marL="68580" marR="68580" marT="34290" marB="34290">
                    <a:solidFill>
                      <a:schemeClr val="accent1">
                        <a:lumMod val="20000"/>
                        <a:lumOff val="80000"/>
                      </a:schemeClr>
                    </a:solidFill>
                  </a:tcPr>
                </a:tc>
                <a:tc>
                  <a:txBody>
                    <a:bodyPr/>
                    <a:lstStyle/>
                    <a:p>
                      <a:r>
                        <a:rPr lang="en-GB" sz="1200" noProof="0" dirty="0">
                          <a:solidFill>
                            <a:schemeClr val="tx1"/>
                          </a:solidFill>
                        </a:rPr>
                        <a:t>Self – awareness </a:t>
                      </a:r>
                    </a:p>
                    <a:p>
                      <a:r>
                        <a:rPr lang="en-GB" sz="1200" b="0" noProof="0" dirty="0">
                          <a:solidFill>
                            <a:schemeClr val="tx1"/>
                          </a:solidFill>
                        </a:rPr>
                        <a:t>Your ability to</a:t>
                      </a:r>
                      <a:r>
                        <a:rPr lang="en-GB" sz="1200" b="0" baseline="0" noProof="0" dirty="0">
                          <a:solidFill>
                            <a:schemeClr val="tx1"/>
                          </a:solidFill>
                        </a:rPr>
                        <a:t> be aware and control your emotions and behaviour</a:t>
                      </a:r>
                    </a:p>
                    <a:p>
                      <a:endParaRPr lang="en-GB" sz="1200" b="0" noProof="0" dirty="0">
                        <a:solidFill>
                          <a:schemeClr val="tx1"/>
                        </a:solidFill>
                      </a:endParaRPr>
                    </a:p>
                    <a:p>
                      <a:r>
                        <a:rPr lang="en-GB" sz="1200" noProof="0" dirty="0">
                          <a:solidFill>
                            <a:schemeClr val="tx1"/>
                          </a:solidFill>
                        </a:rPr>
                        <a:t>Self-management</a:t>
                      </a:r>
                    </a:p>
                    <a:p>
                      <a:r>
                        <a:rPr lang="en-GB" sz="1200" b="0" noProof="0" dirty="0">
                          <a:solidFill>
                            <a:schemeClr val="tx1"/>
                          </a:solidFill>
                        </a:rPr>
                        <a:t>Ability to direct your emotions and behaviours positively,</a:t>
                      </a:r>
                      <a:r>
                        <a:rPr lang="en-GB" sz="1200" b="0" baseline="0" noProof="0" dirty="0">
                          <a:solidFill>
                            <a:schemeClr val="tx1"/>
                          </a:solidFill>
                        </a:rPr>
                        <a:t> to stay flexible </a:t>
                      </a:r>
                      <a:endParaRPr lang="en-GB" sz="1200" b="0" noProof="0" dirty="0">
                        <a:solidFill>
                          <a:schemeClr val="tx1"/>
                        </a:solidFill>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1502298">
                <a:tc>
                  <a:txBody>
                    <a:bodyPr/>
                    <a:lstStyle/>
                    <a:p>
                      <a:r>
                        <a:rPr lang="en-GB" sz="1200" b="1" noProof="0" dirty="0"/>
                        <a:t>Social competence </a:t>
                      </a:r>
                    </a:p>
                    <a:p>
                      <a:r>
                        <a:rPr lang="en-GB" sz="1200" noProof="0" dirty="0"/>
                        <a:t>Your ability to understand</a:t>
                      </a:r>
                      <a:r>
                        <a:rPr lang="en-GB" sz="1200" baseline="0" noProof="0" dirty="0"/>
                        <a:t> others people’s moods, behaviours and motives to improve your relationships</a:t>
                      </a:r>
                      <a:endParaRPr lang="en-GB" sz="1200" noProof="0" dirty="0"/>
                    </a:p>
                  </a:txBody>
                  <a:tcPr marL="68580" marR="68580" marT="34290" marB="34290"/>
                </a:tc>
                <a:tc>
                  <a:txBody>
                    <a:bodyPr/>
                    <a:lstStyle/>
                    <a:p>
                      <a:r>
                        <a:rPr lang="en-GB" sz="1200" b="1" noProof="0" dirty="0"/>
                        <a:t>Social</a:t>
                      </a:r>
                      <a:r>
                        <a:rPr lang="en-GB" sz="1200" b="1" baseline="0" noProof="0" dirty="0"/>
                        <a:t> awareness/ empathy</a:t>
                      </a:r>
                    </a:p>
                    <a:p>
                      <a:r>
                        <a:rPr lang="en-GB" sz="1200" baseline="0" noProof="0" dirty="0"/>
                        <a:t>Your ability to understand others people’s emotions and motives</a:t>
                      </a:r>
                    </a:p>
                    <a:p>
                      <a:endParaRPr lang="en-GB" sz="1200" baseline="0" noProof="0" dirty="0"/>
                    </a:p>
                    <a:p>
                      <a:r>
                        <a:rPr lang="en-GB" sz="1200" b="1" baseline="0" noProof="0" dirty="0"/>
                        <a:t>Relationship management </a:t>
                      </a:r>
                    </a:p>
                    <a:p>
                      <a:r>
                        <a:rPr lang="en-GB" sz="1200" baseline="0" noProof="0" dirty="0"/>
                        <a:t>Your ability to use your awareness to manage interactions successfully</a:t>
                      </a:r>
                      <a:endParaRPr lang="en-GB" sz="1200" noProof="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69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2. </a:t>
            </a:r>
            <a:r>
              <a:rPr lang="es-ES" b="0">
                <a:solidFill>
                  <a:srgbClr val="F24F4F"/>
                </a:solidFill>
                <a:latin typeface="Cambria" panose="02040503050406030204" pitchFamily="18" charset="0"/>
              </a:rPr>
              <a:t>LEADERSHIP STYLES</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764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598347"/>
            <a:ext cx="8626109" cy="573904"/>
          </a:xfrm>
        </p:spPr>
        <p:txBody>
          <a:bodyPr/>
          <a:lstStyle/>
          <a:p>
            <a:r>
              <a:rPr lang="en-GB" sz="3200" dirty="0">
                <a:solidFill>
                  <a:srgbClr val="F24F4F"/>
                </a:solidFill>
                <a:latin typeface="Cambria" panose="02040503050406030204" pitchFamily="18" charset="0"/>
              </a:rPr>
              <a:t>The main approaches toward leadership </a:t>
            </a:r>
          </a:p>
        </p:txBody>
      </p:sp>
      <p:sp>
        <p:nvSpPr>
          <p:cNvPr id="3" name="2 Marcador de texto"/>
          <p:cNvSpPr>
            <a:spLocks noGrp="1"/>
          </p:cNvSpPr>
          <p:nvPr>
            <p:ph type="body" idx="1"/>
          </p:nvPr>
        </p:nvSpPr>
        <p:spPr>
          <a:xfrm>
            <a:off x="242696" y="1212338"/>
            <a:ext cx="8666536" cy="3249042"/>
          </a:xfrm>
        </p:spPr>
        <p:txBody>
          <a:bodyPr/>
          <a:lstStyle/>
          <a:p>
            <a:pPr algn="l"/>
            <a:r>
              <a:rPr lang="en-GB" b="1" dirty="0">
                <a:solidFill>
                  <a:schemeClr val="tx1"/>
                </a:solidFill>
              </a:rPr>
              <a:t>Traits Approach  </a:t>
            </a:r>
          </a:p>
          <a:p>
            <a:pPr algn="l">
              <a:buNone/>
            </a:pPr>
            <a:r>
              <a:rPr lang="en-GB" dirty="0">
                <a:solidFill>
                  <a:schemeClr val="tx1"/>
                </a:solidFill>
              </a:rPr>
              <a:t>	The leaders are born, not made; leadership consists of certain inherited personality traits or qualities.  </a:t>
            </a:r>
          </a:p>
          <a:p>
            <a:pPr algn="l">
              <a:buNone/>
            </a:pPr>
            <a:r>
              <a:rPr lang="en-GB" dirty="0">
                <a:solidFill>
                  <a:schemeClr val="tx1"/>
                </a:solidFill>
              </a:rPr>
              <a:t>	Limitations: There is no guarantee that a person that characterizes with such traits will became an effective leader.</a:t>
            </a:r>
          </a:p>
          <a:p>
            <a:pPr algn="l">
              <a:buNone/>
            </a:pPr>
            <a:r>
              <a:rPr lang="en-GB" dirty="0">
                <a:solidFill>
                  <a:schemeClr val="tx1"/>
                </a:solidFill>
              </a:rPr>
              <a:t> </a:t>
            </a:r>
          </a:p>
          <a:p>
            <a:pPr algn="l"/>
            <a:r>
              <a:rPr lang="en-GB" b="1" dirty="0" err="1">
                <a:solidFill>
                  <a:schemeClr val="tx1"/>
                </a:solidFill>
              </a:rPr>
              <a:t>Behavioral</a:t>
            </a:r>
            <a:r>
              <a:rPr lang="en-GB" b="1" dirty="0">
                <a:solidFill>
                  <a:schemeClr val="tx1"/>
                </a:solidFill>
              </a:rPr>
              <a:t> Approach </a:t>
            </a:r>
          </a:p>
          <a:p>
            <a:pPr algn="l">
              <a:buNone/>
            </a:pPr>
            <a:r>
              <a:rPr lang="en-GB" dirty="0">
                <a:solidFill>
                  <a:schemeClr val="tx1"/>
                </a:solidFill>
              </a:rPr>
              <a:t>	The leadership can be learned and developed. Focuses on the accountabilities, responsibilities and functions of the leader and the nature of the group. Leaders are usually concerned either on the task or on the people.</a:t>
            </a:r>
          </a:p>
          <a:p>
            <a:pPr algn="l">
              <a:buNone/>
            </a:pPr>
            <a:endParaRPr lang="en-GB" dirty="0">
              <a:solidFill>
                <a:schemeClr val="tx1"/>
              </a:solidFill>
            </a:endParaRPr>
          </a:p>
          <a:p>
            <a:pPr algn="l">
              <a:buNone/>
            </a:pPr>
            <a:r>
              <a:rPr lang="en-GB" dirty="0">
                <a:solidFill>
                  <a:schemeClr val="tx1"/>
                </a:solidFill>
              </a:rPr>
              <a:t>	</a:t>
            </a:r>
            <a:r>
              <a:rPr lang="en-GB" dirty="0" err="1">
                <a:solidFill>
                  <a:schemeClr val="tx1"/>
                </a:solidFill>
              </a:rPr>
              <a:t>Behavioral</a:t>
            </a:r>
            <a:r>
              <a:rPr lang="en-GB" dirty="0">
                <a:solidFill>
                  <a:schemeClr val="tx1"/>
                </a:solidFill>
              </a:rPr>
              <a:t> approach focuses on the </a:t>
            </a:r>
            <a:r>
              <a:rPr lang="en-GB" dirty="0" err="1">
                <a:solidFill>
                  <a:schemeClr val="tx1"/>
                </a:solidFill>
              </a:rPr>
              <a:t>behavior</a:t>
            </a:r>
            <a:r>
              <a:rPr lang="en-GB" dirty="0">
                <a:solidFill>
                  <a:schemeClr val="tx1"/>
                </a:solidFill>
              </a:rPr>
              <a:t> of people in leadership positions, the importance of leadership style and how it influences group performance.</a:t>
            </a:r>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Leadership Styles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296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592317"/>
            <a:ext cx="8626109" cy="577450"/>
          </a:xfrm>
        </p:spPr>
        <p:txBody>
          <a:bodyPr/>
          <a:lstStyle/>
          <a:p>
            <a:r>
              <a:rPr lang="en-GB" sz="3200" dirty="0">
                <a:solidFill>
                  <a:srgbClr val="F24F4F"/>
                </a:solidFill>
                <a:latin typeface="Cambria" panose="02040503050406030204" pitchFamily="18" charset="0"/>
              </a:rPr>
              <a:t>Classical leadership styles by Kurt Lewin</a:t>
            </a:r>
          </a:p>
        </p:txBody>
      </p:sp>
      <p:sp>
        <p:nvSpPr>
          <p:cNvPr id="3" name="2 Marcador de texto"/>
          <p:cNvSpPr>
            <a:spLocks noGrp="1"/>
          </p:cNvSpPr>
          <p:nvPr>
            <p:ph type="body" idx="1"/>
          </p:nvPr>
        </p:nvSpPr>
        <p:spPr>
          <a:xfrm>
            <a:off x="295964" y="1193699"/>
            <a:ext cx="8545254" cy="3280647"/>
          </a:xfrm>
        </p:spPr>
        <p:txBody>
          <a:bodyPr/>
          <a:lstStyle/>
          <a:p>
            <a:pPr algn="l"/>
            <a:r>
              <a:rPr lang="en-GB" b="1" dirty="0">
                <a:solidFill>
                  <a:schemeClr val="tx1"/>
                </a:solidFill>
              </a:rPr>
              <a:t>Authoritarian - </a:t>
            </a:r>
            <a:r>
              <a:rPr lang="en-GB" dirty="0">
                <a:solidFill>
                  <a:schemeClr val="tx1"/>
                </a:solidFill>
              </a:rPr>
              <a:t>Autocratic style </a:t>
            </a:r>
          </a:p>
          <a:p>
            <a:pPr marL="0" indent="0" algn="l">
              <a:buNone/>
            </a:pPr>
            <a:r>
              <a:rPr lang="en-GB" dirty="0">
                <a:solidFill>
                  <a:schemeClr val="tx1"/>
                </a:solidFill>
              </a:rPr>
              <a:t>Leaders spell out the goals, deadlines and methods while making-decisions on their own with little consultations with others.</a:t>
            </a:r>
          </a:p>
          <a:p>
            <a:pPr marL="0" indent="0" algn="l">
              <a:buNone/>
            </a:pPr>
            <a:endParaRPr lang="en-GB" dirty="0">
              <a:solidFill>
                <a:schemeClr val="tx1"/>
              </a:solidFill>
            </a:endParaRPr>
          </a:p>
          <a:p>
            <a:pPr algn="l"/>
            <a:r>
              <a:rPr lang="en-GB" b="1" dirty="0">
                <a:solidFill>
                  <a:schemeClr val="tx1"/>
                </a:solidFill>
              </a:rPr>
              <a:t>Participative - </a:t>
            </a:r>
            <a:r>
              <a:rPr lang="en-GB" dirty="0">
                <a:solidFill>
                  <a:schemeClr val="tx1"/>
                </a:solidFill>
              </a:rPr>
              <a:t>Democratic style </a:t>
            </a:r>
          </a:p>
          <a:p>
            <a:pPr marL="0" indent="0" algn="l">
              <a:buNone/>
            </a:pPr>
            <a:r>
              <a:rPr lang="en-GB" dirty="0">
                <a:solidFill>
                  <a:schemeClr val="tx1"/>
                </a:solidFill>
              </a:rPr>
              <a:t>Leader expresses his or her priorities and values in setting goals and making-decisions, but also takes part in the group’s work and accepts advice and suggestions from colleagues. However, the leader makes the final decision.</a:t>
            </a:r>
          </a:p>
          <a:p>
            <a:pPr marL="0" indent="0" algn="l">
              <a:buNone/>
            </a:pPr>
            <a:endParaRPr lang="en-GB" dirty="0">
              <a:solidFill>
                <a:schemeClr val="tx1"/>
              </a:solidFill>
            </a:endParaRPr>
          </a:p>
          <a:p>
            <a:pPr algn="l"/>
            <a:r>
              <a:rPr lang="en-GB" b="1" dirty="0">
                <a:solidFill>
                  <a:schemeClr val="tx1"/>
                </a:solidFill>
              </a:rPr>
              <a:t>Delegative -</a:t>
            </a:r>
            <a:r>
              <a:rPr lang="en-GB" dirty="0">
                <a:solidFill>
                  <a:schemeClr val="tx1"/>
                </a:solidFill>
              </a:rPr>
              <a:t> Laissez-faire style</a:t>
            </a:r>
          </a:p>
          <a:p>
            <a:pPr marL="0" indent="0" algn="l">
              <a:buNone/>
            </a:pPr>
            <a:r>
              <a:rPr lang="en-GB" dirty="0">
                <a:solidFill>
                  <a:schemeClr val="tx1"/>
                </a:solidFill>
              </a:rPr>
              <a:t>Leader hands over responsibility for results to the group. He or she lets them set goals, decide on work methods, define individuals’ roles and set their own pace of work.</a:t>
            </a:r>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Leadership Styles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49994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701786"/>
            <a:ext cx="8626109" cy="508184"/>
          </a:xfrm>
        </p:spPr>
        <p:txBody>
          <a:bodyPr/>
          <a:lstStyle/>
          <a:p>
            <a:r>
              <a:rPr lang="en-GB" sz="3200" dirty="0">
                <a:solidFill>
                  <a:srgbClr val="F24F4F"/>
                </a:solidFill>
                <a:latin typeface="Cambria" panose="02040503050406030204" pitchFamily="18" charset="0"/>
              </a:rPr>
              <a:t>The situational approach </a:t>
            </a:r>
          </a:p>
        </p:txBody>
      </p:sp>
      <p:sp>
        <p:nvSpPr>
          <p:cNvPr id="3" name="2 Marcador de texto"/>
          <p:cNvSpPr>
            <a:spLocks noGrp="1"/>
          </p:cNvSpPr>
          <p:nvPr>
            <p:ph type="body" idx="1"/>
          </p:nvPr>
        </p:nvSpPr>
        <p:spPr>
          <a:xfrm>
            <a:off x="3786293" y="1463813"/>
            <a:ext cx="5193608" cy="2885805"/>
          </a:xfrm>
        </p:spPr>
        <p:txBody>
          <a:bodyPr/>
          <a:lstStyle/>
          <a:p>
            <a:pPr marL="139700" indent="0" algn="l">
              <a:buNone/>
            </a:pPr>
            <a:r>
              <a:rPr lang="en-GB" i="1" dirty="0">
                <a:solidFill>
                  <a:srgbClr val="FF0000"/>
                </a:solidFill>
              </a:rPr>
              <a:t>Effective leaders select individual aspects from various leadership styles to best suit their needs.</a:t>
            </a:r>
          </a:p>
          <a:p>
            <a:pPr marL="139700" indent="0" algn="l">
              <a:buNone/>
            </a:pPr>
            <a:endParaRPr lang="en-GB" dirty="0"/>
          </a:p>
          <a:p>
            <a:pPr algn="l"/>
            <a:r>
              <a:rPr lang="en-GB" dirty="0">
                <a:solidFill>
                  <a:schemeClr val="tx1"/>
                </a:solidFill>
              </a:rPr>
              <a:t>There is no single "best" style of leadership. The most successful leaders are those who adapt their leadership style to the Performance Readiness (ability and willingness) of the individual or group they are attempting to lead or influence. Effective leadership varies, not only with the person or group that is being influenced, but it also depends on the task, job or function that needs to be accomplished.</a:t>
            </a: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Leadership Styles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3915840428"/>
              </p:ext>
            </p:extLst>
          </p:nvPr>
        </p:nvGraphicFramePr>
        <p:xfrm>
          <a:off x="-804515" y="1273051"/>
          <a:ext cx="6089227" cy="333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p:cNvSpPr txBox="1"/>
          <p:nvPr/>
        </p:nvSpPr>
        <p:spPr>
          <a:xfrm>
            <a:off x="1508578" y="2747953"/>
            <a:ext cx="1463039" cy="646331"/>
          </a:xfrm>
          <a:prstGeom prst="rect">
            <a:avLst/>
          </a:prstGeom>
          <a:noFill/>
        </p:spPr>
        <p:txBody>
          <a:bodyPr wrap="square" rtlCol="0">
            <a:spAutoFit/>
          </a:bodyPr>
          <a:lstStyle/>
          <a:p>
            <a:pPr algn="ctr"/>
            <a:r>
              <a:rPr lang="en-GB" sz="1800" b="1" dirty="0">
                <a:solidFill>
                  <a:srgbClr val="FF0000"/>
                </a:solidFill>
              </a:rPr>
              <a:t>Leadership style</a:t>
            </a:r>
          </a:p>
        </p:txBody>
      </p:sp>
    </p:spTree>
    <p:extLst>
      <p:ext uri="{BB962C8B-B14F-4D97-AF65-F5344CB8AC3E}">
        <p14:creationId xmlns:p14="http://schemas.microsoft.com/office/powerpoint/2010/main" val="3819779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2424</TotalTime>
  <Words>2608</Words>
  <Application>Microsoft Macintosh PowerPoint</Application>
  <PresentationFormat>Pokaz na ekranie (16:9)</PresentationFormat>
  <Paragraphs>255</Paragraphs>
  <Slides>24</Slides>
  <Notes>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EB Garamond Medium</vt:lpstr>
      <vt:lpstr>Cambria</vt:lpstr>
      <vt:lpstr>Century Gothic</vt:lpstr>
      <vt:lpstr>Times New Roman</vt:lpstr>
      <vt:lpstr>EB Garamond</vt:lpstr>
      <vt:lpstr>Arial</vt:lpstr>
      <vt:lpstr>Wingdings</vt:lpstr>
      <vt:lpstr>Garamond</vt:lpstr>
      <vt:lpstr>Simple Light</vt:lpstr>
      <vt:lpstr> ARTCademy “Arts and Crafts Academy”</vt:lpstr>
      <vt:lpstr>Module 1.  TEAM MANAGEMENT AND LEADERSHIP</vt:lpstr>
      <vt:lpstr>UNIT 1. THE EFFECTIVE LEADER AND HIS/HER CHARACTERISTICS </vt:lpstr>
      <vt:lpstr>Leader and Manager – are they the same?</vt:lpstr>
      <vt:lpstr>What is Emotional Intelligence?  </vt:lpstr>
      <vt:lpstr>UNIT 2. LEADERSHIP STYLES</vt:lpstr>
      <vt:lpstr>The main approaches toward leadership </vt:lpstr>
      <vt:lpstr>Classical leadership styles by Kurt Lewin</vt:lpstr>
      <vt:lpstr>The situational approach </vt:lpstr>
      <vt:lpstr>Transformation leaders</vt:lpstr>
      <vt:lpstr>UNIT 3. EFFECTIVE COMMUNICATION IN LEADING PEOPLE</vt:lpstr>
      <vt:lpstr>The process of effective communication </vt:lpstr>
      <vt:lpstr> Communication Forms</vt:lpstr>
      <vt:lpstr>Effective feedback </vt:lpstr>
      <vt:lpstr>UNIT 4. TEAM BUILDING AND DEVELOPMENT </vt:lpstr>
      <vt:lpstr>Effective team characteristics</vt:lpstr>
      <vt:lpstr>Team development model</vt:lpstr>
      <vt:lpstr>Team roles </vt:lpstr>
      <vt:lpstr>UNIT 5. MOTIVATING PEOPLE</vt:lpstr>
      <vt:lpstr>What is motivation?  </vt:lpstr>
      <vt:lpstr>Cognitive evaluation theory  </vt:lpstr>
      <vt:lpstr>Maslow hierarchy of needs</vt:lpstr>
      <vt:lpstr>How to motivate people? </vt:lpstr>
      <vt:lpstr>THANKS!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Ewa Beck-Krala</cp:lastModifiedBy>
  <cp:revision>97</cp:revision>
  <dcterms:modified xsi:type="dcterms:W3CDTF">2019-12-22T21:10:00Z</dcterms:modified>
</cp:coreProperties>
</file>