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3"/>
  </p:notesMasterIdLst>
  <p:sldIdLst>
    <p:sldId id="256" r:id="rId2"/>
    <p:sldId id="272" r:id="rId3"/>
    <p:sldId id="283" r:id="rId4"/>
    <p:sldId id="275" r:id="rId5"/>
    <p:sldId id="322" r:id="rId6"/>
    <p:sldId id="286" r:id="rId7"/>
    <p:sldId id="323" r:id="rId8"/>
    <p:sldId id="302" r:id="rId9"/>
    <p:sldId id="291" r:id="rId10"/>
    <p:sldId id="324" r:id="rId11"/>
    <p:sldId id="274" r:id="rId12"/>
  </p:sldIdLst>
  <p:sldSz cx="9144000" cy="5143500" type="screen16x9"/>
  <p:notesSz cx="6858000" cy="9144000"/>
  <p:embeddedFontLst>
    <p:embeddedFont>
      <p:font typeface="Cambria" panose="02040503050406030204" pitchFamily="18"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EB Garamond" panose="020B0604020202020204" charset="0"/>
      <p:regular r:id="rId22"/>
      <p:bold r:id="rId23"/>
      <p:italic r:id="rId24"/>
      <p:boldItalic r:id="rId25"/>
    </p:embeddedFont>
    <p:embeddedFont>
      <p:font typeface="EB Garamond Medium" panose="020B0604020202020204" charset="0"/>
      <p:regular r:id="rId26"/>
      <p:bold r:id="rId27"/>
      <p:italic r:id="rId28"/>
      <p:boldItalic r:id="rId29"/>
    </p:embeddedFont>
    <p:embeddedFont>
      <p:font typeface="Garamond" panose="02020404030301010803" pitchFamily="18" charset="0"/>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62" y="30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
        <p:nvSpPr>
          <p:cNvPr id="2" name="Rectángulo 1">
            <a:extLst>
              <a:ext uri="{FF2B5EF4-FFF2-40B4-BE49-F238E27FC236}">
                <a16:creationId xmlns:a16="http://schemas.microsoft.com/office/drawing/2014/main" id="{36F06DE5-45FC-444B-8859-B68E60C3FBBD}"/>
              </a:ext>
            </a:extLst>
          </p:cNvPr>
          <p:cNvSpPr/>
          <p:nvPr/>
        </p:nvSpPr>
        <p:spPr>
          <a:xfrm>
            <a:off x="205850" y="4351950"/>
            <a:ext cx="6110968" cy="307777"/>
          </a:xfrm>
          <a:prstGeom prst="rect">
            <a:avLst/>
          </a:prstGeom>
        </p:spPr>
        <p:txBody>
          <a:bodyPr wrap="none">
            <a:spAutoFit/>
          </a:bodyPr>
          <a:lstStyle/>
          <a:p>
            <a:r>
              <a:rPr lang="en-US" dirty="0" err="1">
                <a:solidFill>
                  <a:srgbClr val="E06666"/>
                </a:solidFill>
                <a:latin typeface="Cambria"/>
              </a:rPr>
              <a:t>Nuevos</a:t>
            </a:r>
            <a:r>
              <a:rPr lang="en-US" dirty="0">
                <a:solidFill>
                  <a:srgbClr val="E06666"/>
                </a:solidFill>
                <a:latin typeface="Cambria"/>
              </a:rPr>
              <a:t> </a:t>
            </a:r>
            <a:r>
              <a:rPr lang="en-US" dirty="0" err="1">
                <a:solidFill>
                  <a:srgbClr val="E06666"/>
                </a:solidFill>
                <a:latin typeface="Cambria"/>
              </a:rPr>
              <a:t>requisitos</a:t>
            </a:r>
            <a:r>
              <a:rPr lang="en-US" dirty="0">
                <a:solidFill>
                  <a:srgbClr val="E06666"/>
                </a:solidFill>
                <a:latin typeface="Cambria"/>
              </a:rPr>
              <a:t> </a:t>
            </a:r>
            <a:r>
              <a:rPr lang="en-US" dirty="0" err="1">
                <a:solidFill>
                  <a:srgbClr val="E06666"/>
                </a:solidFill>
                <a:latin typeface="Cambria"/>
              </a:rPr>
              <a:t>Protección</a:t>
            </a:r>
            <a:r>
              <a:rPr lang="en-US" dirty="0">
                <a:solidFill>
                  <a:srgbClr val="E06666"/>
                </a:solidFill>
                <a:latin typeface="Cambria"/>
              </a:rPr>
              <a:t> </a:t>
            </a:r>
            <a:r>
              <a:rPr lang="en-US" dirty="0" err="1">
                <a:solidFill>
                  <a:srgbClr val="E06666"/>
                </a:solidFill>
                <a:latin typeface="Cambria"/>
              </a:rPr>
              <a:t>Datos</a:t>
            </a:r>
            <a:r>
              <a:rPr lang="en-US" dirty="0">
                <a:solidFill>
                  <a:srgbClr val="E06666"/>
                </a:solidFill>
                <a:latin typeface="Cambria"/>
              </a:rPr>
              <a:t> + </a:t>
            </a:r>
            <a:r>
              <a:rPr lang="en-US" dirty="0" err="1">
                <a:solidFill>
                  <a:srgbClr val="E06666"/>
                </a:solidFill>
                <a:latin typeface="Cambria"/>
              </a:rPr>
              <a:t>Propiedad</a:t>
            </a:r>
            <a:r>
              <a:rPr lang="en-US" dirty="0">
                <a:solidFill>
                  <a:srgbClr val="E06666"/>
                </a:solidFill>
                <a:latin typeface="Cambria"/>
              </a:rPr>
              <a:t> </a:t>
            </a:r>
            <a:r>
              <a:rPr lang="en-US" dirty="0" err="1">
                <a:solidFill>
                  <a:srgbClr val="E06666"/>
                </a:solidFill>
                <a:latin typeface="Cambria"/>
              </a:rPr>
              <a:t>Intelectual</a:t>
            </a:r>
            <a:r>
              <a:rPr lang="en-US" dirty="0">
                <a:solidFill>
                  <a:srgbClr val="E06666"/>
                </a:solidFill>
                <a:latin typeface="Cambria"/>
              </a:rPr>
              <a:t> y </a:t>
            </a:r>
            <a:r>
              <a:rPr lang="en-US" dirty="0" err="1">
                <a:solidFill>
                  <a:srgbClr val="E06666"/>
                </a:solidFill>
                <a:latin typeface="Cambria"/>
              </a:rPr>
              <a:t>Registro</a:t>
            </a:r>
            <a:r>
              <a:rPr lang="en-US" dirty="0">
                <a:solidFill>
                  <a:srgbClr val="E06666"/>
                </a:solidFill>
                <a:latin typeface="Cambria"/>
              </a:rPr>
              <a:t> </a:t>
            </a:r>
            <a:r>
              <a:rPr lang="en-US" dirty="0" err="1">
                <a:solidFill>
                  <a:srgbClr val="E06666"/>
                </a:solidFill>
                <a:latin typeface="Cambria"/>
              </a:rPr>
              <a:t>marca</a:t>
            </a:r>
            <a:r>
              <a:rPr lang="en-US" dirty="0">
                <a:solidFill>
                  <a:srgbClr val="E06666"/>
                </a:solidFill>
                <a:latin typeface="Cambria"/>
              </a:rPr>
              <a:t> </a:t>
            </a:r>
            <a:endParaRPr lang="es-ES" dirty="0">
              <a:solidFill>
                <a:srgbClr val="E06666"/>
              </a:solidFill>
              <a:latin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3314" y="606833"/>
            <a:ext cx="7138200" cy="796794"/>
          </a:xfrm>
        </p:spPr>
        <p:txBody>
          <a:bodyPr/>
          <a:lstStyle/>
          <a:p>
            <a:r>
              <a:rPr lang="en-US" dirty="0" err="1">
                <a:solidFill>
                  <a:srgbClr val="F24F4F"/>
                </a:solidFill>
                <a:latin typeface="Cambria" panose="02040503050406030204" pitchFamily="18" charset="0"/>
              </a:rPr>
              <a:t>Procedimiento</a:t>
            </a:r>
            <a:r>
              <a:rPr lang="en-US" dirty="0">
                <a:solidFill>
                  <a:srgbClr val="F24F4F"/>
                </a:solidFill>
                <a:latin typeface="Cambria" panose="02040503050406030204" pitchFamily="18" charset="0"/>
              </a:rPr>
              <a:t> y </a:t>
            </a:r>
            <a:r>
              <a:rPr lang="en-US" dirty="0" err="1">
                <a:solidFill>
                  <a:srgbClr val="F24F4F"/>
                </a:solidFill>
                <a:latin typeface="Cambria" panose="02040503050406030204" pitchFamily="18" charset="0"/>
              </a:rPr>
              <a:t>Costes</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32450" y="1403627"/>
            <a:ext cx="8254350" cy="3026652"/>
          </a:xfrm>
        </p:spPr>
        <p:txBody>
          <a:bodyPr/>
          <a:lstStyle/>
          <a:p>
            <a:pPr marL="139700" indent="0" algn="just">
              <a:buNone/>
            </a:pPr>
            <a:r>
              <a:rPr lang="es-ES" dirty="0"/>
              <a:t>Coste registro de marcas</a:t>
            </a:r>
          </a:p>
          <a:p>
            <a:pPr marL="139700" indent="0" algn="just">
              <a:buNone/>
            </a:pPr>
            <a:r>
              <a:rPr lang="es-ES" dirty="0"/>
              <a:t>Si, registrar una marca tiene un coste, ahora bien. Si lo haces tú por tú cuenta como te explicamos aquí el ahorro verás que es considerable respecto a hacerlo un registrador. Las tasas para 2018 son las siguientes:</a:t>
            </a:r>
          </a:p>
          <a:p>
            <a:pPr marL="139700" indent="0" algn="just">
              <a:buNone/>
            </a:pPr>
            <a:r>
              <a:rPr lang="es-ES" dirty="0"/>
              <a:t>Registro presencial:</a:t>
            </a:r>
          </a:p>
          <a:p>
            <a:pPr marL="139700" indent="0" algn="just">
              <a:buNone/>
            </a:pPr>
            <a:r>
              <a:rPr lang="es-ES" dirty="0"/>
              <a:t>Primera clase: 147,49€</a:t>
            </a:r>
          </a:p>
          <a:p>
            <a:pPr marL="139700" indent="0" algn="just">
              <a:buNone/>
            </a:pPr>
            <a:r>
              <a:rPr lang="es-ES" dirty="0"/>
              <a:t>Segunda clases y siguientes: 95,55€</a:t>
            </a:r>
          </a:p>
          <a:p>
            <a:pPr marL="139700" indent="0" algn="just">
              <a:buNone/>
            </a:pPr>
            <a:r>
              <a:rPr lang="es-ES" dirty="0"/>
              <a:t>Registro a través de la sede electrónica:</a:t>
            </a:r>
          </a:p>
          <a:p>
            <a:pPr marL="139700" indent="0" algn="just">
              <a:buNone/>
            </a:pPr>
            <a:r>
              <a:rPr lang="es-ES" dirty="0"/>
              <a:t> Primera clase: 125,36€</a:t>
            </a:r>
          </a:p>
          <a:p>
            <a:pPr marL="139700" indent="0" algn="just">
              <a:buNone/>
            </a:pPr>
            <a:r>
              <a:rPr lang="es-ES" dirty="0"/>
              <a:t> Segunda clases y siguientes: 81,21€</a:t>
            </a:r>
          </a:p>
          <a:p>
            <a:pPr marL="139700" indent="0" algn="just">
              <a:buNone/>
            </a:pPr>
            <a:endParaRPr lang="es-ES" dirty="0"/>
          </a:p>
        </p:txBody>
      </p:sp>
      <p:sp>
        <p:nvSpPr>
          <p:cNvPr id="4" name="3 CuadroTexto"/>
          <p:cNvSpPr txBox="1"/>
          <p:nvPr/>
        </p:nvSpPr>
        <p:spPr>
          <a:xfrm>
            <a:off x="432450" y="206156"/>
            <a:ext cx="4139550" cy="307777"/>
          </a:xfrm>
          <a:prstGeom prst="rect">
            <a:avLst/>
          </a:prstGeom>
          <a:noFill/>
        </p:spPr>
        <p:txBody>
          <a:bodyPr wrap="square" rtlCol="0">
            <a:spAutoFit/>
          </a:bodyPr>
          <a:lstStyle/>
          <a:p>
            <a:r>
              <a:rPr lang="es-ES" dirty="0"/>
              <a:t>Unidad 3. MARCA REGISTRADA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09080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a:solidFill>
                  <a:srgbClr val="E06666"/>
                </a:solidFill>
                <a:latin typeface="Cambria"/>
                <a:ea typeface="Cambria"/>
                <a:cs typeface="Cambria"/>
                <a:sym typeface="Cambria"/>
              </a:rPr>
              <a:t>THANKS!</a:t>
            </a:r>
            <a:endParaRPr sz="6000" b="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1250536" y="2045806"/>
            <a:ext cx="7239345" cy="1586432"/>
          </a:xfrm>
          <a:prstGeom prst="rect">
            <a:avLst/>
          </a:prstGeom>
        </p:spPr>
        <p:txBody>
          <a:bodyPr spcFirstLastPara="1" wrap="square" lIns="91425" tIns="91425" rIns="91425" bIns="91425" anchor="t" anchorCtr="0">
            <a:noAutofit/>
          </a:bodyPr>
          <a:lstStyle/>
          <a:p>
            <a:pPr lvl="0"/>
            <a:r>
              <a:rPr lang="es" sz="3200" b="0" dirty="0">
                <a:solidFill>
                  <a:srgbClr val="E06666"/>
                </a:solidFill>
                <a:latin typeface="Cambria"/>
                <a:ea typeface="Cambria"/>
                <a:cs typeface="Cambria"/>
                <a:sym typeface="Cambria"/>
              </a:rPr>
              <a:t>M</a:t>
            </a:r>
            <a:r>
              <a:rPr lang="es-ES" sz="3200" b="0" dirty="0" err="1">
                <a:solidFill>
                  <a:srgbClr val="E06666"/>
                </a:solidFill>
                <a:latin typeface="Cambria"/>
                <a:ea typeface="Cambria"/>
                <a:cs typeface="Cambria"/>
                <a:sym typeface="Cambria"/>
              </a:rPr>
              <a:t>ó</a:t>
            </a:r>
            <a:r>
              <a:rPr lang="es" sz="3200" b="0" dirty="0">
                <a:solidFill>
                  <a:srgbClr val="E06666"/>
                </a:solidFill>
                <a:latin typeface="Cambria"/>
                <a:ea typeface="Cambria"/>
                <a:cs typeface="Cambria"/>
                <a:sym typeface="Cambria"/>
              </a:rPr>
              <a:t>dul</a:t>
            </a:r>
            <a:r>
              <a:rPr lang="es-ES" sz="3200" b="0" dirty="0">
                <a:solidFill>
                  <a:srgbClr val="E06666"/>
                </a:solidFill>
                <a:latin typeface="Cambria"/>
                <a:ea typeface="Cambria"/>
                <a:cs typeface="Cambria"/>
                <a:sym typeface="Cambria"/>
              </a:rPr>
              <a:t>o</a:t>
            </a:r>
            <a:r>
              <a:rPr lang="es" sz="3200" b="0" dirty="0">
                <a:solidFill>
                  <a:srgbClr val="E06666"/>
                </a:solidFill>
                <a:latin typeface="Cambria"/>
                <a:ea typeface="Cambria"/>
                <a:cs typeface="Cambria"/>
                <a:sym typeface="Cambria"/>
              </a:rPr>
              <a:t> 1.</a:t>
            </a:r>
            <a:r>
              <a:rPr lang="es-ES" sz="3200" b="0" dirty="0">
                <a:solidFill>
                  <a:srgbClr val="E06666"/>
                </a:solidFill>
                <a:latin typeface="Cambria"/>
                <a:ea typeface="Cambria"/>
                <a:cs typeface="Cambria"/>
                <a:sym typeface="Cambria"/>
              </a:rPr>
              <a:t> </a:t>
            </a:r>
            <a:r>
              <a:rPr lang="en-US" sz="3200" b="0" dirty="0">
                <a:solidFill>
                  <a:srgbClr val="E06666"/>
                </a:solidFill>
                <a:latin typeface="Cambria"/>
                <a:ea typeface="Cambria"/>
                <a:cs typeface="Cambria"/>
                <a:sym typeface="Cambria"/>
              </a:rPr>
              <a:t>PROTECCIÓN DE DATOS</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1939950"/>
            <a:ext cx="7138200" cy="1263600"/>
          </a:xfrm>
        </p:spPr>
        <p:txBody>
          <a:bodyPr/>
          <a:lstStyle/>
          <a:p>
            <a:r>
              <a:rPr lang="es-ES" b="0" dirty="0">
                <a:solidFill>
                  <a:srgbClr val="F24F4F"/>
                </a:solidFill>
                <a:latin typeface="Cambria" panose="02040503050406030204" pitchFamily="18" charset="0"/>
              </a:rPr>
              <a:t>UNIDAD 1. </a:t>
            </a:r>
            <a:r>
              <a:rPr lang="en-US" b="0" dirty="0" err="1">
                <a:solidFill>
                  <a:srgbClr val="F24F4F"/>
                </a:solidFill>
                <a:latin typeface="Cambria" panose="02040503050406030204" pitchFamily="18" charset="0"/>
              </a:rPr>
              <a:t>Aplicación</a:t>
            </a:r>
            <a:r>
              <a:rPr lang="en-US" b="0" dirty="0">
                <a:solidFill>
                  <a:srgbClr val="F24F4F"/>
                </a:solidFill>
                <a:latin typeface="Cambria" panose="02040503050406030204" pitchFamily="18" charset="0"/>
              </a:rPr>
              <a:t> de la </a:t>
            </a:r>
            <a:r>
              <a:rPr lang="en-US" b="0" dirty="0" err="1">
                <a:solidFill>
                  <a:srgbClr val="F24F4F"/>
                </a:solidFill>
                <a:latin typeface="Cambria" panose="02040503050406030204" pitchFamily="18" charset="0"/>
              </a:rPr>
              <a:t>normativa</a:t>
            </a:r>
            <a:r>
              <a:rPr lang="en-US" b="0" dirty="0">
                <a:solidFill>
                  <a:srgbClr val="F24F4F"/>
                </a:solidFill>
                <a:latin typeface="Cambria" panose="02040503050406030204" pitchFamily="18" charset="0"/>
              </a:rPr>
              <a:t> de </a:t>
            </a:r>
            <a:r>
              <a:rPr lang="en-US" b="0" dirty="0" err="1">
                <a:solidFill>
                  <a:srgbClr val="F24F4F"/>
                </a:solidFill>
                <a:latin typeface="Cambria" panose="02040503050406030204" pitchFamily="18" charset="0"/>
              </a:rPr>
              <a:t>Protección</a:t>
            </a:r>
            <a:r>
              <a:rPr lang="en-US" b="0" dirty="0">
                <a:solidFill>
                  <a:srgbClr val="F24F4F"/>
                </a:solidFill>
                <a:latin typeface="Cambria" panose="02040503050406030204" pitchFamily="18" charset="0"/>
              </a:rPr>
              <a:t> de </a:t>
            </a:r>
            <a:r>
              <a:rPr lang="en-US" b="0" dirty="0" err="1">
                <a:solidFill>
                  <a:srgbClr val="F24F4F"/>
                </a:solidFill>
                <a:latin typeface="Cambria" panose="02040503050406030204" pitchFamily="18" charset="0"/>
              </a:rPr>
              <a:t>datos</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606833"/>
            <a:ext cx="8547451" cy="1118776"/>
          </a:xfrm>
        </p:spPr>
        <p:txBody>
          <a:bodyPr/>
          <a:lstStyle/>
          <a:p>
            <a:r>
              <a:rPr lang="en-US" sz="3200" dirty="0" err="1">
                <a:solidFill>
                  <a:srgbClr val="F24F4F"/>
                </a:solidFill>
                <a:latin typeface="Cambria" panose="02040503050406030204" pitchFamily="18" charset="0"/>
              </a:rPr>
              <a:t>Aplicación</a:t>
            </a:r>
            <a:r>
              <a:rPr lang="en-US" sz="3200" dirty="0">
                <a:solidFill>
                  <a:srgbClr val="F24F4F"/>
                </a:solidFill>
                <a:latin typeface="Cambria" panose="02040503050406030204" pitchFamily="18" charset="0"/>
              </a:rPr>
              <a:t> de la </a:t>
            </a:r>
            <a:r>
              <a:rPr lang="en-US" sz="3200" dirty="0" err="1">
                <a:solidFill>
                  <a:srgbClr val="F24F4F"/>
                </a:solidFill>
                <a:latin typeface="Cambria" panose="02040503050406030204" pitchFamily="18" charset="0"/>
              </a:rPr>
              <a:t>normativa</a:t>
            </a:r>
            <a:r>
              <a:rPr lang="en-US" sz="3200" dirty="0">
                <a:solidFill>
                  <a:srgbClr val="F24F4F"/>
                </a:solidFill>
                <a:latin typeface="Cambria" panose="02040503050406030204" pitchFamily="18" charset="0"/>
              </a:rPr>
              <a:t> de </a:t>
            </a:r>
            <a:r>
              <a:rPr lang="en-US" sz="3200" dirty="0" err="1">
                <a:solidFill>
                  <a:srgbClr val="F24F4F"/>
                </a:solidFill>
                <a:latin typeface="Cambria" panose="02040503050406030204" pitchFamily="18" charset="0"/>
              </a:rPr>
              <a:t>Protección</a:t>
            </a:r>
            <a:r>
              <a:rPr lang="en-US" sz="3200" dirty="0">
                <a:solidFill>
                  <a:srgbClr val="F24F4F"/>
                </a:solidFill>
                <a:latin typeface="Cambria" panose="02040503050406030204" pitchFamily="18" charset="0"/>
              </a:rPr>
              <a:t> de </a:t>
            </a:r>
            <a:r>
              <a:rPr lang="en-US" sz="3200" dirty="0" err="1">
                <a:solidFill>
                  <a:srgbClr val="F24F4F"/>
                </a:solidFill>
                <a:latin typeface="Cambria" panose="02040503050406030204" pitchFamily="18" charset="0"/>
              </a:rPr>
              <a:t>datos</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64100" y="1409430"/>
            <a:ext cx="8258368" cy="3026652"/>
          </a:xfrm>
        </p:spPr>
        <p:txBody>
          <a:bodyPr/>
          <a:lstStyle/>
          <a:p>
            <a:pPr marL="139700" indent="0" algn="just">
              <a:buNone/>
            </a:pPr>
            <a:r>
              <a:rPr lang="es-ES" dirty="0"/>
              <a:t>El RGPD se aplica en los casos siguientes:</a:t>
            </a:r>
          </a:p>
          <a:p>
            <a:pPr marL="139700" indent="0" algn="just">
              <a:buNone/>
            </a:pPr>
            <a:r>
              <a:rPr lang="es-ES" dirty="0"/>
              <a:t>Su empresa o entidad trata datos personales como parte de las actividades de una de sus sucursales establecidas en la Unión Europea (UE), independientemente del lugar donde sean tratados los datos, o</a:t>
            </a:r>
          </a:p>
          <a:p>
            <a:pPr marL="139700" indent="0" algn="just">
              <a:buNone/>
            </a:pPr>
            <a:r>
              <a:rPr lang="es-ES" dirty="0"/>
              <a:t>Su empresa está establecida fuera de la UE y ofrece productos o servicios (de pago o gratuitos) u observa el comportamiento de las personas en la UE.</a:t>
            </a:r>
          </a:p>
          <a:p>
            <a:pPr marL="139700" indent="0" algn="just">
              <a:buNone/>
            </a:pPr>
            <a:r>
              <a:rPr lang="es-ES" dirty="0"/>
              <a:t>Si su empresa es una pequeña o mediana empresa (pyme) que trata datos personales según lo descrito arriba debe cumplir el Reglamento. Sin embargo, si el tratamiento de datos personales no constituye la parte principal de su negocio y su actividad no entraña riesgos para las personas, no estará sujeto a algunas obligaciones del RGPD como el nombramiento de un delegado de PD. Cabe señalar que las «actividades principales» deben incluir actividades en las que el tratamiento de datos forme una parte indisociable de la actividad del responsable o encargado del tratamiento.</a:t>
            </a:r>
          </a:p>
          <a:p>
            <a:pPr marL="139700" indent="0" algn="just">
              <a:buNone/>
            </a:pPr>
            <a:endParaRPr lang="es-ES" dirty="0"/>
          </a:p>
        </p:txBody>
      </p:sp>
      <p:sp>
        <p:nvSpPr>
          <p:cNvPr id="4" name="3 CuadroTexto"/>
          <p:cNvSpPr txBox="1"/>
          <p:nvPr/>
        </p:nvSpPr>
        <p:spPr>
          <a:xfrm>
            <a:off x="432450" y="206156"/>
            <a:ext cx="4139550" cy="523220"/>
          </a:xfrm>
          <a:prstGeom prst="rect">
            <a:avLst/>
          </a:prstGeom>
          <a:noFill/>
        </p:spPr>
        <p:txBody>
          <a:bodyPr wrap="square" rtlCol="0">
            <a:spAutoFit/>
          </a:bodyPr>
          <a:lstStyle/>
          <a:p>
            <a:r>
              <a:rPr lang="es-ES" dirty="0"/>
              <a:t>Unidad 1. </a:t>
            </a:r>
            <a:r>
              <a:rPr lang="en-US" dirty="0"/>
              <a:t>APLICACIÓN DE LA NORMATIVA PROTECCION DATOS</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1939950"/>
            <a:ext cx="7138200" cy="1263600"/>
          </a:xfrm>
        </p:spPr>
        <p:txBody>
          <a:bodyPr/>
          <a:lstStyle/>
          <a:p>
            <a:r>
              <a:rPr lang="es-ES" b="0" dirty="0">
                <a:solidFill>
                  <a:srgbClr val="F24F4F"/>
                </a:solidFill>
                <a:latin typeface="Cambria" panose="02040503050406030204" pitchFamily="18" charset="0"/>
              </a:rPr>
              <a:t>UNIDAD 2. </a:t>
            </a:r>
            <a:r>
              <a:rPr lang="en-US" b="0" dirty="0">
                <a:solidFill>
                  <a:srgbClr val="F24F4F"/>
                </a:solidFill>
                <a:latin typeface="Cambria" panose="02040503050406030204" pitchFamily="18" charset="0"/>
              </a:rPr>
              <a:t>PROPIEDAD INTELECTUAL</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255127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834732" y="1385888"/>
            <a:ext cx="7138200" cy="3050193"/>
          </a:xfrm>
        </p:spPr>
        <p:txBody>
          <a:bodyPr/>
          <a:lstStyle/>
          <a:p>
            <a:pPr marL="139700" indent="0" algn="just">
              <a:buNone/>
            </a:pPr>
            <a:r>
              <a:rPr lang="es-ES" dirty="0"/>
              <a:t>La propiedad intelectual es el conjunto de derechos que corresponden a los autores y a otros titulares (artistas, productores, organismos de radiodifusión...) respecto de las obras y prestaciones fruto de su creación.</a:t>
            </a:r>
          </a:p>
          <a:p>
            <a:pPr marL="139700" indent="0" algn="just">
              <a:buNone/>
            </a:pPr>
            <a:r>
              <a:rPr lang="es-ES" dirty="0"/>
              <a:t>Una obra está protegida plenamente por ley en el mismo momento de su creación y sin la necesidad de ningún requisito formal.</a:t>
            </a:r>
          </a:p>
          <a:p>
            <a:pPr marL="139700" indent="0" algn="just">
              <a:buNone/>
            </a:pPr>
            <a:r>
              <a:rPr lang="es-ES" dirty="0"/>
              <a:t>¿ES NECESARIO REGISTRAR UNA OBRA PARA PROTEGERLA?</a:t>
            </a:r>
          </a:p>
          <a:p>
            <a:pPr marL="139700" indent="0" algn="just">
              <a:buNone/>
            </a:pPr>
            <a:r>
              <a:rPr lang="es-ES" dirty="0"/>
              <a:t>NO, sin embargo, es conveniente indicar la reserva de los derechos y el símbolo NO, sin embargo, es conveniente indicar la reserva de los derechos y el símbolo ©, en el caso de una obra.</a:t>
            </a:r>
          </a:p>
          <a:p>
            <a:pPr marL="139700" indent="0" algn="just">
              <a:buNone/>
            </a:pPr>
            <a:r>
              <a:rPr lang="es-ES" dirty="0"/>
              <a:t>La inscripción registral supone una protección de los derechos de propiedad intelectual, en tanto que constituye una prueba cualificada de la existencia de los derechos inscritos.</a:t>
            </a:r>
          </a:p>
          <a:p>
            <a:pPr marL="139700" indent="0" algn="just">
              <a:buNone/>
            </a:pPr>
            <a:endParaRPr lang="es-ES" dirty="0"/>
          </a:p>
        </p:txBody>
      </p:sp>
      <p:sp>
        <p:nvSpPr>
          <p:cNvPr id="4" name="3 CuadroTexto"/>
          <p:cNvSpPr txBox="1"/>
          <p:nvPr/>
        </p:nvSpPr>
        <p:spPr>
          <a:xfrm>
            <a:off x="432450" y="206156"/>
            <a:ext cx="4139550" cy="307777"/>
          </a:xfrm>
          <a:prstGeom prst="rect">
            <a:avLst/>
          </a:prstGeom>
          <a:noFill/>
        </p:spPr>
        <p:txBody>
          <a:bodyPr wrap="square" rtlCol="0">
            <a:spAutoFit/>
          </a:bodyPr>
          <a:lstStyle/>
          <a:p>
            <a:r>
              <a:rPr lang="es-ES" dirty="0"/>
              <a:t>Unidad 2. P</a:t>
            </a:r>
            <a:r>
              <a:rPr lang="en-US" dirty="0"/>
              <a:t>ROPIEDAD INTELECTUAL</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1 Título">
            <a:extLst>
              <a:ext uri="{FF2B5EF4-FFF2-40B4-BE49-F238E27FC236}">
                <a16:creationId xmlns:a16="http://schemas.microsoft.com/office/drawing/2014/main" id="{0B70D356-9D13-4DE6-BC36-87BF6E9F8FFA}"/>
              </a:ext>
            </a:extLst>
          </p:cNvPr>
          <p:cNvSpPr>
            <a:spLocks noGrp="1"/>
          </p:cNvSpPr>
          <p:nvPr>
            <p:ph type="title"/>
          </p:nvPr>
        </p:nvSpPr>
        <p:spPr>
          <a:xfrm>
            <a:off x="432450" y="25195"/>
            <a:ext cx="7806208" cy="1263600"/>
          </a:xfrm>
        </p:spPr>
        <p:txBody>
          <a:bodyPr/>
          <a:lstStyle/>
          <a:p>
            <a:r>
              <a:rPr lang="es-ES" dirty="0">
                <a:solidFill>
                  <a:srgbClr val="F24F4F"/>
                </a:solidFill>
                <a:latin typeface="Cambria" panose="02040503050406030204" pitchFamily="18" charset="0"/>
              </a:rPr>
              <a:t>Derechos de propiedad intelectual</a:t>
            </a:r>
          </a:p>
        </p:txBody>
      </p:sp>
    </p:spTree>
    <p:extLst>
      <p:ext uri="{BB962C8B-B14F-4D97-AF65-F5344CB8AC3E}">
        <p14:creationId xmlns:p14="http://schemas.microsoft.com/office/powerpoint/2010/main" val="414069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32450" y="1187522"/>
            <a:ext cx="8097188" cy="3050193"/>
          </a:xfrm>
        </p:spPr>
        <p:txBody>
          <a:bodyPr/>
          <a:lstStyle/>
          <a:p>
            <a:pPr marL="139700" indent="0" algn="just">
              <a:buNone/>
            </a:pPr>
            <a:r>
              <a:rPr lang="es-ES" dirty="0"/>
              <a:t>El registro:</a:t>
            </a:r>
          </a:p>
          <a:p>
            <a:pPr marL="139700" indent="0" algn="just">
              <a:buNone/>
            </a:pPr>
            <a:r>
              <a:rPr lang="es-ES" dirty="0"/>
              <a:t>El registro no es obligatorio, sino voluntario.</a:t>
            </a:r>
          </a:p>
          <a:p>
            <a:pPr marL="139700" indent="0" algn="just">
              <a:buNone/>
            </a:pPr>
            <a:r>
              <a:rPr lang="es-ES" dirty="0"/>
              <a:t>En el derecho anglosajón se utiliza la noción de © copyright que, por lo general, comprende la parte patrimonial de los derechos de autor (derechos patrimoniales).</a:t>
            </a:r>
          </a:p>
          <a:p>
            <a:pPr marL="139700" indent="0" algn="just">
              <a:buNone/>
            </a:pPr>
            <a:r>
              <a:rPr lang="es-ES" dirty="0"/>
              <a:t>Los derechos de explotación o económicos duran toda la vida de los autores o autoras y hasta 70 años después de la muerte del autor (Derecho Europeo).</a:t>
            </a:r>
          </a:p>
          <a:p>
            <a:pPr marL="139700" indent="0" algn="just">
              <a:buNone/>
            </a:pPr>
            <a:r>
              <a:rPr lang="es-ES" dirty="0"/>
              <a:t>La Ley que regula la propiedad intelectual se recoge en el texto Refundido, aprobado por Real Decreto Legislativo 1/1996, de 12 de abril.</a:t>
            </a:r>
          </a:p>
          <a:p>
            <a:pPr marL="139700" indent="0" algn="just">
              <a:buNone/>
            </a:pPr>
            <a:r>
              <a:rPr lang="es-ES" dirty="0"/>
              <a:t>¿Es realmente Copyleft una licencia?</a:t>
            </a:r>
          </a:p>
          <a:p>
            <a:pPr marL="139700" indent="0" algn="just">
              <a:buNone/>
            </a:pPr>
            <a:r>
              <a:rPr lang="es-ES" dirty="0"/>
              <a:t>El Copyleft no es una licencia en sí misma, sino unas directrices de cómo se debe gestionar la licencia o contrato de la obra (explotación, copia, distribución, etc.).</a:t>
            </a:r>
          </a:p>
          <a:p>
            <a:pPr marL="139700" indent="0" algn="just">
              <a:buNone/>
            </a:pPr>
            <a:r>
              <a:rPr lang="es-ES" dirty="0"/>
              <a:t>Cuando elija la licencia que mejor se adecua a mi obra, tendré que indicar de la forma más clara posible bajo qué características se rige la misma.</a:t>
            </a:r>
          </a:p>
          <a:p>
            <a:pPr marL="139700" indent="0" algn="just">
              <a:buNone/>
            </a:pPr>
            <a:endParaRPr lang="es-ES" dirty="0"/>
          </a:p>
        </p:txBody>
      </p:sp>
      <p:sp>
        <p:nvSpPr>
          <p:cNvPr id="4" name="3 CuadroTexto"/>
          <p:cNvSpPr txBox="1"/>
          <p:nvPr/>
        </p:nvSpPr>
        <p:spPr>
          <a:xfrm>
            <a:off x="432450" y="206156"/>
            <a:ext cx="4139550" cy="307777"/>
          </a:xfrm>
          <a:prstGeom prst="rect">
            <a:avLst/>
          </a:prstGeom>
          <a:noFill/>
        </p:spPr>
        <p:txBody>
          <a:bodyPr wrap="square" rtlCol="0">
            <a:spAutoFit/>
          </a:bodyPr>
          <a:lstStyle/>
          <a:p>
            <a:r>
              <a:rPr lang="es-ES" dirty="0"/>
              <a:t>Unidad 2. P</a:t>
            </a:r>
            <a:r>
              <a:rPr lang="en-US" dirty="0"/>
              <a:t>ROPIEDAD INTELECTUAL</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1 Título">
            <a:extLst>
              <a:ext uri="{FF2B5EF4-FFF2-40B4-BE49-F238E27FC236}">
                <a16:creationId xmlns:a16="http://schemas.microsoft.com/office/drawing/2014/main" id="{0B70D356-9D13-4DE6-BC36-87BF6E9F8FFA}"/>
              </a:ext>
            </a:extLst>
          </p:cNvPr>
          <p:cNvSpPr>
            <a:spLocks noGrp="1"/>
          </p:cNvSpPr>
          <p:nvPr>
            <p:ph type="title"/>
          </p:nvPr>
        </p:nvSpPr>
        <p:spPr>
          <a:xfrm>
            <a:off x="432450" y="25195"/>
            <a:ext cx="7806208" cy="1263600"/>
          </a:xfrm>
        </p:spPr>
        <p:txBody>
          <a:bodyPr/>
          <a:lstStyle/>
          <a:p>
            <a:r>
              <a:rPr lang="es-ES" dirty="0">
                <a:solidFill>
                  <a:srgbClr val="F24F4F"/>
                </a:solidFill>
                <a:latin typeface="Cambria" panose="02040503050406030204" pitchFamily="18" charset="0"/>
              </a:rPr>
              <a:t>Registro/Copyleft</a:t>
            </a:r>
          </a:p>
        </p:txBody>
      </p:sp>
    </p:spTree>
    <p:extLst>
      <p:ext uri="{BB962C8B-B14F-4D97-AF65-F5344CB8AC3E}">
        <p14:creationId xmlns:p14="http://schemas.microsoft.com/office/powerpoint/2010/main" val="352918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UNIDAD 3. MARCA REGISTRADA</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84006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3314" y="606833"/>
            <a:ext cx="7138200" cy="796794"/>
          </a:xfrm>
        </p:spPr>
        <p:txBody>
          <a:bodyPr/>
          <a:lstStyle/>
          <a:p>
            <a:r>
              <a:rPr lang="en-US" dirty="0" err="1">
                <a:solidFill>
                  <a:srgbClr val="F24F4F"/>
                </a:solidFill>
                <a:latin typeface="Cambria" panose="02040503050406030204" pitchFamily="18" charset="0"/>
              </a:rPr>
              <a:t>Procedimiento</a:t>
            </a:r>
            <a:r>
              <a:rPr lang="en-US" dirty="0">
                <a:solidFill>
                  <a:srgbClr val="F24F4F"/>
                </a:solidFill>
                <a:latin typeface="Cambria" panose="02040503050406030204" pitchFamily="18" charset="0"/>
              </a:rPr>
              <a:t> y </a:t>
            </a:r>
            <a:r>
              <a:rPr lang="en-US" dirty="0" err="1">
                <a:solidFill>
                  <a:srgbClr val="F24F4F"/>
                </a:solidFill>
                <a:latin typeface="Cambria" panose="02040503050406030204" pitchFamily="18" charset="0"/>
              </a:rPr>
              <a:t>Costes</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32450" y="1403627"/>
            <a:ext cx="8254350" cy="3026652"/>
          </a:xfrm>
        </p:spPr>
        <p:txBody>
          <a:bodyPr/>
          <a:lstStyle/>
          <a:p>
            <a:pPr marL="139700" indent="0" algn="just">
              <a:buNone/>
            </a:pPr>
            <a:r>
              <a:rPr lang="es-ES" dirty="0"/>
              <a:t>Una vez has elegido tu nombre y has creado el logotipo, que incluya tu propuesta de valor única es el momento de registrar la marca para protegerla de la competencia y que no pueda ser utilizada por otros.</a:t>
            </a:r>
          </a:p>
          <a:p>
            <a:pPr marL="139700" indent="0" algn="just">
              <a:buNone/>
            </a:pPr>
            <a:r>
              <a:rPr lang="es-ES" dirty="0"/>
              <a:t>El registro se realiza en la Oficina Española de Patentes y Marcas (OEPM) cuya página web es http://www.oepm.es. </a:t>
            </a:r>
            <a:endParaRPr lang="en-US" dirty="0"/>
          </a:p>
          <a:p>
            <a:pPr marL="139700" indent="0" algn="just">
              <a:buNone/>
            </a:pPr>
            <a:endParaRPr lang="es-ES" dirty="0"/>
          </a:p>
          <a:p>
            <a:pPr marL="139700" indent="0" algn="just">
              <a:buNone/>
            </a:pPr>
            <a:r>
              <a:rPr lang="es-ES" dirty="0"/>
              <a:t>¡Recuerda! Solo proteges las clases en las que registras tu marca</a:t>
            </a:r>
          </a:p>
          <a:p>
            <a:pPr marL="139700" indent="0" algn="just">
              <a:buNone/>
            </a:pPr>
            <a:r>
              <a:rPr lang="es-ES" dirty="0"/>
              <a:t>En el siguiente enlace puedes ver las clases disponibles para que elijas la más adecuada/s:</a:t>
            </a:r>
          </a:p>
          <a:p>
            <a:pPr marL="139700" indent="0" algn="just">
              <a:buNone/>
            </a:pPr>
            <a:r>
              <a:rPr lang="es-ES" dirty="0"/>
              <a:t>Clasificación internacional de productos y servicios de marcas (CLINMAR) (clasificación de Niza 10ª edición, 2012)</a:t>
            </a:r>
          </a:p>
          <a:p>
            <a:pPr marL="139700" indent="0" algn="just">
              <a:buNone/>
            </a:pPr>
            <a:endParaRPr lang="es-ES" dirty="0"/>
          </a:p>
        </p:txBody>
      </p:sp>
      <p:sp>
        <p:nvSpPr>
          <p:cNvPr id="4" name="3 CuadroTexto"/>
          <p:cNvSpPr txBox="1"/>
          <p:nvPr/>
        </p:nvSpPr>
        <p:spPr>
          <a:xfrm>
            <a:off x="432450" y="206156"/>
            <a:ext cx="4139550" cy="307777"/>
          </a:xfrm>
          <a:prstGeom prst="rect">
            <a:avLst/>
          </a:prstGeom>
          <a:noFill/>
        </p:spPr>
        <p:txBody>
          <a:bodyPr wrap="square" rtlCol="0">
            <a:spAutoFit/>
          </a:bodyPr>
          <a:lstStyle/>
          <a:p>
            <a:r>
              <a:rPr lang="es-ES" dirty="0"/>
              <a:t>Unidad 3. MARCA REGISTRADA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96453110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1169</Words>
  <Application>Microsoft Office PowerPoint</Application>
  <PresentationFormat>Presentación en pantalla (16:9)</PresentationFormat>
  <Paragraphs>76</Paragraphs>
  <Slides>11</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Century Gothic</vt:lpstr>
      <vt:lpstr>Garamond</vt:lpstr>
      <vt:lpstr>Arial</vt:lpstr>
      <vt:lpstr>EB Garamond</vt:lpstr>
      <vt:lpstr>EB Garamond Medium</vt:lpstr>
      <vt:lpstr>Cambria</vt:lpstr>
      <vt:lpstr>Simple Light</vt:lpstr>
      <vt:lpstr> ARTCademy “Arts and Crafts Academy”</vt:lpstr>
      <vt:lpstr>Módulo 1. PROTECCIÓN DE DATOS</vt:lpstr>
      <vt:lpstr>UNIDAD 1. Aplicación de la normativa de Protección de datos</vt:lpstr>
      <vt:lpstr>Aplicación de la normativa de Protección de datos</vt:lpstr>
      <vt:lpstr>UNIDAD 2. PROPIEDAD INTELECTUAL</vt:lpstr>
      <vt:lpstr>Derechos de propiedad intelectual</vt:lpstr>
      <vt:lpstr>Registro/Copyleft</vt:lpstr>
      <vt:lpstr>UNIDAD 3. MARCA REGISTRADA</vt:lpstr>
      <vt:lpstr>Procedimiento y Costes</vt:lpstr>
      <vt:lpstr>Procedimiento y Costes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Miguel Angel Moya Collado</cp:lastModifiedBy>
  <cp:revision>46</cp:revision>
  <dcterms:modified xsi:type="dcterms:W3CDTF">2020-01-14T10:05:01Z</dcterms:modified>
</cp:coreProperties>
</file>