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4"/>
  </p:notesMasterIdLst>
  <p:sldIdLst>
    <p:sldId id="256" r:id="rId2"/>
    <p:sldId id="272" r:id="rId3"/>
    <p:sldId id="283" r:id="rId4"/>
    <p:sldId id="275" r:id="rId5"/>
    <p:sldId id="276" r:id="rId6"/>
    <p:sldId id="280" r:id="rId7"/>
    <p:sldId id="282" r:id="rId8"/>
    <p:sldId id="284" r:id="rId9"/>
    <p:sldId id="285" r:id="rId10"/>
    <p:sldId id="286" r:id="rId11"/>
    <p:sldId id="287" r:id="rId12"/>
    <p:sldId id="274" r:id="rId13"/>
  </p:sldIdLst>
  <p:sldSz cx="9144000" cy="5143500" type="screen16x9"/>
  <p:notesSz cx="6858000" cy="9144000"/>
  <p:embeddedFontLst>
    <p:embeddedFont>
      <p:font typeface="Cambria" pitchFamily="18" charset="0"/>
      <p:regular r:id="rId15"/>
      <p:bold r:id="rId16"/>
      <p:italic r:id="rId17"/>
      <p:boldItalic r:id="rId18"/>
    </p:embeddedFont>
    <p:embeddedFont>
      <p:font typeface="Garamond" pitchFamily="18" charset="0"/>
      <p:regular r:id="rId19"/>
      <p:bold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5ACF5"/>
    <a:srgbClr val="008000"/>
    <a:srgbClr val="552579"/>
    <a:srgbClr val="F24F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77113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46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80d10309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80d10309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08276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14918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481a02bcd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481a02bcd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2263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AUTO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53" name="Google Shape;53;p13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/>
          <p:nvPr/>
        </p:nvSpPr>
        <p:spPr>
          <a:xfrm>
            <a:off x="685175" y="1799775"/>
            <a:ext cx="61200" cy="2387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/>
          </p:nvPr>
        </p:nvSpPr>
        <p:spPr>
          <a:xfrm>
            <a:off x="992425" y="1799775"/>
            <a:ext cx="3136800" cy="173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992425" y="3579375"/>
            <a:ext cx="31368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ldNum" idx="12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AUTOLAYOUT_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"/>
          <p:cNvSpPr/>
          <p:nvPr/>
        </p:nvSpPr>
        <p:spPr>
          <a:xfrm>
            <a:off x="-2" y="5085675"/>
            <a:ext cx="9144000" cy="57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0" y="5085676"/>
            <a:ext cx="3048000" cy="579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3047999" y="5085676"/>
            <a:ext cx="3048000" cy="579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1002900" y="1018675"/>
            <a:ext cx="7138200" cy="12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1"/>
          </p:nvPr>
        </p:nvSpPr>
        <p:spPr>
          <a:xfrm>
            <a:off x="1002900" y="2535725"/>
            <a:ext cx="7138200" cy="174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ctrTitle"/>
          </p:nvPr>
        </p:nvSpPr>
        <p:spPr>
          <a:xfrm>
            <a:off x="920675" y="2015800"/>
            <a:ext cx="3863976" cy="64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0" dirty="0">
                <a:latin typeface="Cambria"/>
                <a:ea typeface="Cambria"/>
                <a:cs typeface="Cambria"/>
                <a:sym typeface="Cambria"/>
              </a:rPr>
              <a:t>ARTCademy</a:t>
            </a:r>
            <a:endParaRPr sz="2400" b="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“Arts and Crafts Academy”</a:t>
            </a:r>
            <a:endParaRPr sz="2400" dirty="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15"/>
          <p:cNvSpPr txBox="1">
            <a:spLocks noGrp="1"/>
          </p:cNvSpPr>
          <p:nvPr>
            <p:ph type="subTitle" idx="1"/>
          </p:nvPr>
        </p:nvSpPr>
        <p:spPr>
          <a:xfrm>
            <a:off x="920675" y="2740325"/>
            <a:ext cx="4976100" cy="15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D58EA1CB-E3F8-4DF0-BE6B-0204C2105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315" y="3186066"/>
            <a:ext cx="2584502" cy="12280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418" y="513933"/>
            <a:ext cx="9008689" cy="774862"/>
          </a:xfrm>
        </p:spPr>
        <p:txBody>
          <a:bodyPr/>
          <a:lstStyle/>
          <a:p>
            <a:r>
              <a:rPr lang="es-ES" dirty="0" smtClean="0">
                <a:solidFill>
                  <a:srgbClr val="F24F4F"/>
                </a:solidFill>
                <a:latin typeface="Cambria" panose="02040503050406030204" pitchFamily="18" charset="0"/>
              </a:rPr>
              <a:t>Funzioni </a:t>
            </a:r>
            <a:r>
              <a:rPr lang="es-ES" dirty="0" smtClean="0">
                <a:solidFill>
                  <a:srgbClr val="F24F4F"/>
                </a:solidFill>
                <a:latin typeface="Cambria" panose="02040503050406030204" pitchFamily="18" charset="0"/>
              </a:rPr>
              <a:t>della Distribuzione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8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Questo progetto è stato finanziato con il sostegno della Commissione europea. Questa pubblicazione riflette solo le opinioni dell'autore e la Commissione non può essere ritenuta responsabile per qualsiasi uso che possa essere fatto delle informazioni in essa contenute.</a:t>
            </a:r>
            <a:r>
              <a:rPr lang="en-US" sz="8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3 CuadroTexto">
            <a:extLst>
              <a:ext uri="{FF2B5EF4-FFF2-40B4-BE49-F238E27FC236}">
                <a16:creationId xmlns:a16="http://schemas.microsoft.com/office/drawing/2014/main" xmlns="" id="{F655CB7F-3F3C-44AF-95F0-BA5AAF36001B}"/>
              </a:ext>
            </a:extLst>
          </p:cNvPr>
          <p:cNvSpPr txBox="1"/>
          <p:nvPr/>
        </p:nvSpPr>
        <p:spPr>
          <a:xfrm>
            <a:off x="432450" y="206156"/>
            <a:ext cx="413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Unità 3. Commercio internazionale</a:t>
            </a:r>
            <a:endParaRPr lang="es-E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473" y="1469756"/>
            <a:ext cx="8222672" cy="3123651"/>
          </a:xfrm>
        </p:spPr>
        <p:txBody>
          <a:bodyPr/>
          <a:lstStyle/>
          <a:p>
            <a:pPr lvl="0" algn="l"/>
            <a:r>
              <a:rPr lang="it-IT" sz="1600" dirty="0" smtClean="0"/>
              <a:t>Migliore </a:t>
            </a:r>
            <a:r>
              <a:rPr lang="it-IT" sz="1600" dirty="0" smtClean="0"/>
              <a:t>servizio per i </a:t>
            </a:r>
            <a:r>
              <a:rPr lang="it-IT" sz="1600" dirty="0" smtClean="0"/>
              <a:t>clienti</a:t>
            </a:r>
          </a:p>
          <a:p>
            <a:pPr lvl="0" algn="l"/>
            <a:r>
              <a:rPr lang="it-IT" sz="1600" dirty="0" smtClean="0"/>
              <a:t>Progetta e pianifica percorsi di trasporto più adeguati e adeguati</a:t>
            </a:r>
          </a:p>
          <a:p>
            <a:pPr lvl="0" algn="l"/>
            <a:r>
              <a:rPr lang="it-IT" sz="1600" dirty="0" smtClean="0"/>
              <a:t>Gestione delle scorte. Lo stoccaggio dei materiali si baserà sui sistemi di vendita dell'azienda, sui prodotti più richiesti dai clienti o sui più deperibili.</a:t>
            </a:r>
          </a:p>
          <a:p>
            <a:pPr lvl="0" algn="l"/>
            <a:r>
              <a:rPr lang="it-IT" sz="1600" dirty="0" smtClean="0"/>
              <a:t>Elaborazione dell'ordine. La buona gestione e pianificazione dello stock, consente di evadere gli ordini in modo molto rapido, soddisfacendo la domanda dei clienti di forma efficace</a:t>
            </a:r>
          </a:p>
          <a:p>
            <a:pPr lvl="0" algn="l"/>
            <a:r>
              <a:rPr lang="it-IT" sz="1600" dirty="0" smtClean="0"/>
              <a:t>Gestione dei dati, conoscendo meglio il nostro prodotto e sistema di archiviazione. Siamo in grado di ottenere una grande quantità di informazioni relative a ordini, rilevamento di errori e incidenti, ecc.</a:t>
            </a:r>
            <a:endParaRPr lang="en-US" sz="1600" dirty="0"/>
          </a:p>
          <a:p>
            <a:pPr lvl="0"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1909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418" y="513933"/>
            <a:ext cx="9008689" cy="774862"/>
          </a:xfrm>
        </p:spPr>
        <p:txBody>
          <a:bodyPr/>
          <a:lstStyle/>
          <a:p>
            <a:r>
              <a:rPr lang="es-ES" dirty="0" smtClean="0">
                <a:solidFill>
                  <a:srgbClr val="F24F4F"/>
                </a:solidFill>
                <a:latin typeface="Cambria" panose="02040503050406030204" pitchFamily="18" charset="0"/>
              </a:rPr>
              <a:t>Gestione logistica integrale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8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Questo progetto è stato finanziato con il sostegno della Commissione europea. Questa pubblicazione riflette solo le opinioni dell'autore e la Commissione non può essere ritenuta responsabile per qualsiasi uso che possa essere fatto delle informazioni in essa contenute.</a:t>
            </a:r>
            <a:r>
              <a:rPr lang="en-US" sz="80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3 CuadroTexto">
            <a:extLst>
              <a:ext uri="{FF2B5EF4-FFF2-40B4-BE49-F238E27FC236}">
                <a16:creationId xmlns:a16="http://schemas.microsoft.com/office/drawing/2014/main" xmlns="" id="{F655CB7F-3F3C-44AF-95F0-BA5AAF36001B}"/>
              </a:ext>
            </a:extLst>
          </p:cNvPr>
          <p:cNvSpPr txBox="1"/>
          <p:nvPr/>
        </p:nvSpPr>
        <p:spPr>
          <a:xfrm>
            <a:off x="432450" y="206156"/>
            <a:ext cx="413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Unità 3. Commercio internazionale</a:t>
            </a:r>
            <a:endParaRPr lang="es-E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464" y="1337729"/>
            <a:ext cx="8877071" cy="3123651"/>
          </a:xfrm>
        </p:spPr>
        <p:txBody>
          <a:bodyPr/>
          <a:lstStyle/>
          <a:p>
            <a:pPr lvl="0" algn="l"/>
            <a:r>
              <a:rPr lang="it-IT" sz="1600" dirty="0" smtClean="0"/>
              <a:t>L'aspetto chiave della logistica è posizionare i prodotti giusti, nel posto giusto, nel momento giusto e nelle condizioni desiderate, al fine di contribuire, per quanto possibile, con la redditività di un'azienda</a:t>
            </a:r>
          </a:p>
          <a:p>
            <a:pPr lvl="0" algn="l"/>
            <a:r>
              <a:rPr lang="it-IT" sz="1600" dirty="0" smtClean="0"/>
              <a:t>La funzione logistica è la chiave per soddisfare il consumatore, il che implica: consegna puntuale, grandi inventari, vasto assortimento, politiche di restituzione</a:t>
            </a:r>
          </a:p>
          <a:p>
            <a:pPr lvl="0" algn="l"/>
            <a:r>
              <a:rPr lang="it-IT" sz="1600" dirty="0" smtClean="0"/>
              <a:t>L'implementazione della logistica integrale implica la fornitura di un migliore servizio clienti e la riduzione dei costi di distribuzione. Per questo, il lavoro di squadra è richiesto sia all'interno dell'azienda che tra tutte le organizzazioni nel canale di distribuzione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14584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 txBox="1">
            <a:spLocks noGrp="1"/>
          </p:cNvSpPr>
          <p:nvPr>
            <p:ph type="title"/>
          </p:nvPr>
        </p:nvSpPr>
        <p:spPr>
          <a:xfrm>
            <a:off x="916125" y="1219525"/>
            <a:ext cx="7138200" cy="1205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GRAZIE!</a:t>
            </a:r>
            <a:endParaRPr sz="6000" b="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1" name="Google Shape;461;p33"/>
          <p:cNvSpPr/>
          <p:nvPr/>
        </p:nvSpPr>
        <p:spPr>
          <a:xfrm rot="10800000" flipH="1">
            <a:off x="-31700" y="2916425"/>
            <a:ext cx="9207378" cy="2234250"/>
          </a:xfrm>
          <a:prstGeom prst="flowChartDocument">
            <a:avLst/>
          </a:prstGeom>
          <a:solidFill>
            <a:srgbClr val="E06666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368" y="78555"/>
            <a:ext cx="1787596" cy="88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5710" y="151705"/>
            <a:ext cx="2094192" cy="527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1"/>
          <p:cNvSpPr txBox="1">
            <a:spLocks noGrp="1"/>
          </p:cNvSpPr>
          <p:nvPr>
            <p:ph type="title"/>
          </p:nvPr>
        </p:nvSpPr>
        <p:spPr>
          <a:xfrm>
            <a:off x="1503218" y="1246220"/>
            <a:ext cx="6229425" cy="1586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Modulo 2</a:t>
            </a:r>
            <a:r>
              <a:rPr lang="es-ES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s-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s-E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STRATEGIA PER </a:t>
            </a:r>
            <a:r>
              <a:rPr lang="en-US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ART-STARTUPS &amp; ART-PRENEURS &amp; </a:t>
            </a:r>
            <a:r>
              <a:rPr lang="en-US" sz="3200" b="0" dirty="0" smtClean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L’AZIENDA ART</a:t>
            </a:r>
            <a:endParaRPr sz="3200" b="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8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Questo progetto è stato finanziato con il sostegno della Commissione europea. Questa pubblicazione riflette solo le opinioni dell'autore e la Commissione non può essere ritenuta responsabile per qualsiasi uso che possa essere fatto delle informazioni in essa contenute.</a:t>
            </a:r>
            <a:r>
              <a:rPr lang="en-US" sz="8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Google Shape;44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6809" y="1282730"/>
            <a:ext cx="6506264" cy="2304230"/>
          </a:xfrm>
        </p:spPr>
        <p:txBody>
          <a:bodyPr/>
          <a:lstStyle/>
          <a:p>
            <a:r>
              <a:rPr lang="es-E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UNITA’ </a:t>
            </a:r>
            <a: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  <a:t>3</a:t>
            </a:r>
            <a:b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</a:br>
            <a:r>
              <a:rPr lang="es-E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COMMERCIO INTERNAZIONALE</a:t>
            </a:r>
            <a:r>
              <a:rPr lang="es-E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  <a:t>, </a:t>
            </a:r>
            <a:r>
              <a:rPr lang="es-ES" b="0" dirty="0" smtClean="0">
                <a:solidFill>
                  <a:srgbClr val="F24F4F"/>
                </a:solidFill>
                <a:latin typeface="Cambria" panose="02040503050406030204" pitchFamily="18" charset="0"/>
              </a:rPr>
              <a:t>DISTRIBUZIONE E LOGISTICA</a:t>
            </a:r>
            <a:endParaRPr lang="es-ES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8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Questo progetto è stato finanziato con il sostegno della Commissione europea. Questa pubblicazione riflette solo le opinioni dell'autore e la Commissione non può essere ritenuta responsabile per qualsiasi uso che possa essere fatto delle informazioni in essa contenute.</a:t>
            </a:r>
            <a:r>
              <a:rPr lang="en-US" sz="8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247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325683"/>
            <a:ext cx="7138200" cy="1263600"/>
          </a:xfrm>
        </p:spPr>
        <p:txBody>
          <a:bodyPr/>
          <a:lstStyle/>
          <a:p>
            <a:r>
              <a:rPr lang="es-ES" dirty="0" smtClean="0">
                <a:solidFill>
                  <a:srgbClr val="F24F4F"/>
                </a:solidFill>
                <a:latin typeface="Cambria" panose="02040503050406030204" pitchFamily="18" charset="0"/>
              </a:rPr>
              <a:t>Obiettivi formativi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4345" y="1951041"/>
            <a:ext cx="7613073" cy="2212249"/>
          </a:xfrm>
        </p:spPr>
        <p:txBody>
          <a:bodyPr/>
          <a:lstStyle/>
          <a:p>
            <a:pPr algn="l"/>
            <a:r>
              <a:rPr lang="it-IT" sz="1600" dirty="0" smtClean="0"/>
              <a:t>I diversi modi di entrare in un mercato globale</a:t>
            </a:r>
          </a:p>
          <a:p>
            <a:pPr algn="l"/>
            <a:r>
              <a:rPr lang="it-IT" sz="1600" dirty="0" smtClean="0"/>
              <a:t> Come progettare una strategia globale per commercializzare </a:t>
            </a:r>
            <a:r>
              <a:rPr lang="it-IT" sz="1600" dirty="0" smtClean="0"/>
              <a:t>i </a:t>
            </a:r>
            <a:r>
              <a:rPr lang="it-IT" sz="1600" dirty="0" smtClean="0"/>
              <a:t>prodotti artigianali</a:t>
            </a:r>
          </a:p>
          <a:p>
            <a:pPr algn="l"/>
            <a:r>
              <a:rPr lang="it-IT" sz="1600" dirty="0" smtClean="0"/>
              <a:t> Come progettare un canale di distribuzione</a:t>
            </a:r>
          </a:p>
          <a:p>
            <a:pPr algn="l"/>
            <a:r>
              <a:rPr lang="it-IT" sz="1600" dirty="0" smtClean="0"/>
              <a:t> Come raggiungere i tuoi clienti sui mercati internazionali</a:t>
            </a:r>
          </a:p>
          <a:p>
            <a:pPr algn="l"/>
            <a:r>
              <a:rPr lang="it-IT" sz="1600" dirty="0" smtClean="0"/>
              <a:t>Sviluppare un piano logistico integrale</a:t>
            </a:r>
            <a:endParaRPr lang="es-ES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432450" y="206156"/>
            <a:ext cx="413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Unità 3. Commercio internazionale</a:t>
            </a:r>
            <a:endParaRPr lang="es-ES" dirty="0"/>
          </a:p>
        </p:txBody>
      </p:sp>
      <p:sp>
        <p:nvSpPr>
          <p:cNvPr id="5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8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Questo progetto è stato finanziato con il sostegno della Commissione europea. Questa pubblicazione riflette solo le opinioni dell'autore e la Commissione non può essere ritenuta responsabile per qualsiasi uso che possa essere fatto delle informazioni in essa contenute.</a:t>
            </a:r>
            <a:r>
              <a:rPr lang="en-US" sz="8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922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92961" y="382571"/>
            <a:ext cx="7138200" cy="1263600"/>
          </a:xfrm>
        </p:spPr>
        <p:txBody>
          <a:bodyPr/>
          <a:lstStyle/>
          <a:p>
            <a:r>
              <a:rPr lang="it-IT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Commercio internazionale di microimprese ARTS &amp; </a:t>
            </a:r>
            <a:r>
              <a:rPr lang="it-IT" sz="3200" dirty="0" err="1" smtClean="0">
                <a:solidFill>
                  <a:srgbClr val="F24F4F"/>
                </a:solidFill>
                <a:latin typeface="Cambria" panose="02040503050406030204" pitchFamily="18" charset="0"/>
              </a:rPr>
              <a:t>Crafts</a:t>
            </a:r>
            <a:endParaRPr lang="es-ES" sz="320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4127" y="1757987"/>
            <a:ext cx="7994072" cy="2433840"/>
          </a:xfrm>
        </p:spPr>
        <p:txBody>
          <a:bodyPr/>
          <a:lstStyle/>
          <a:p>
            <a:pPr algn="l"/>
            <a:r>
              <a:rPr lang="it-IT" sz="1600" dirty="0" smtClean="0"/>
              <a:t>Il nuovo ambiente sta cambiando a un ritmo accelerato a seguito di grandi forze come i progressi tecnologici, la globalizzazione e la deregolamentazione. Queste forze hanno creato nuovi comportamenti e sfide</a:t>
            </a:r>
          </a:p>
          <a:p>
            <a:pPr algn="l"/>
            <a:r>
              <a:rPr lang="it-IT" sz="1600" dirty="0" smtClean="0"/>
              <a:t>Oggi, qualsiasi azienda può affrontare questioni internazionali e una buona strategia di distribuzione aiuta a creare valore per l'azienda e ottenere un vantaggio competitivo</a:t>
            </a:r>
          </a:p>
          <a:p>
            <a:pPr algn="l"/>
            <a:r>
              <a:rPr lang="it-IT" sz="1600" dirty="0" smtClean="0"/>
              <a:t>Prima di iniziare qualsiasi processo di selezione, l'azienda deve decidere il numero ottimale di mercati in cui andrà. Questa è una decisione strategica che presenta due alternative estreme. concentrazione o diversificazione</a:t>
            </a:r>
            <a:endParaRPr lang="es-ES" sz="1600" dirty="0"/>
          </a:p>
        </p:txBody>
      </p:sp>
      <p:sp>
        <p:nvSpPr>
          <p:cNvPr id="5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8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Questo progetto è stato finanziato con il sostegno della Commissione europea. Questa pubblicazione riflette solo le opinioni dell'autore e la Commissione non può essere ritenuta responsabile per qualsiasi uso che possa essere fatto delle informazioni in essa contenute.</a:t>
            </a:r>
            <a:r>
              <a:rPr lang="en-US" sz="8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6" y="4303643"/>
            <a:ext cx="1599006" cy="767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3 CuadroTexto">
            <a:extLst>
              <a:ext uri="{FF2B5EF4-FFF2-40B4-BE49-F238E27FC236}">
                <a16:creationId xmlns:a16="http://schemas.microsoft.com/office/drawing/2014/main" xmlns="" id="{645719E1-8982-4FDF-8C60-23E0306A6203}"/>
              </a:ext>
            </a:extLst>
          </p:cNvPr>
          <p:cNvSpPr txBox="1"/>
          <p:nvPr/>
        </p:nvSpPr>
        <p:spPr>
          <a:xfrm>
            <a:off x="321613" y="89141"/>
            <a:ext cx="413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Unità 3. Commercio internazionale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12951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9119" y="622837"/>
            <a:ext cx="7575953" cy="1007956"/>
          </a:xfrm>
        </p:spPr>
        <p:txBody>
          <a:bodyPr/>
          <a:lstStyle/>
          <a:p>
            <a:r>
              <a:rPr lang="it-IT" sz="3200" dirty="0" smtClean="0">
                <a:solidFill>
                  <a:srgbClr val="F24F4F"/>
                </a:solidFill>
                <a:latin typeface="Cambria" panose="02040503050406030204" pitchFamily="18" charset="0"/>
              </a:rPr>
              <a:t>Barriere per le piccole imprese in un mercato globale</a:t>
            </a:r>
            <a:endParaRPr lang="es-ES" sz="3200" b="1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466" y="1540042"/>
            <a:ext cx="7013876" cy="1548660"/>
          </a:xfrm>
        </p:spPr>
        <p:txBody>
          <a:bodyPr/>
          <a:lstStyle/>
          <a:p>
            <a:pPr lvl="1" algn="l"/>
            <a:r>
              <a:rPr lang="it-IT" sz="1400" dirty="0" smtClean="0"/>
              <a:t>Le limitazioni delle risorse finanziarie possono influenzare vari aspetti dell'attività dell'azienda. La ditta Art &amp; </a:t>
            </a:r>
            <a:r>
              <a:rPr lang="it-IT" sz="1400" dirty="0" err="1" smtClean="0"/>
              <a:t>Craft</a:t>
            </a:r>
            <a:r>
              <a:rPr lang="it-IT" sz="1400" dirty="0" smtClean="0"/>
              <a:t> deve disporre di risorse per finanziare le sue attività commerciali e di marketing</a:t>
            </a:r>
          </a:p>
          <a:p>
            <a:pPr lvl="1" algn="l"/>
            <a:r>
              <a:rPr lang="it-IT" sz="1400" dirty="0" smtClean="0"/>
              <a:t>Mancanza di personale dirigente preparato. La mancanza di risorse umane preparate a volte si manifesta poiché molte microimprese non hanno personale che parla lingue o conosce le tecniche del commercio estero.</a:t>
            </a:r>
          </a:p>
          <a:p>
            <a:pPr lvl="1" algn="l"/>
            <a:r>
              <a:rPr lang="it-IT" sz="1400" dirty="0" smtClean="0"/>
              <a:t>Difficoltà nell'identificazione di potenziali clienti o partner e opportunità commerciali in altri paesi. Molte informazioni possono essere ottenute tramite Internet, ma è necessario avere la capacità di studiarle e eseguirne il </a:t>
            </a:r>
            <a:r>
              <a:rPr lang="it-IT" sz="1400" dirty="0" err="1" smtClean="0"/>
              <a:t>debug</a:t>
            </a:r>
            <a:r>
              <a:rPr lang="it-IT" sz="1400" dirty="0" smtClean="0"/>
              <a:t> in modo corretto</a:t>
            </a:r>
            <a:endParaRPr lang="es-ES" sz="1400" dirty="0"/>
          </a:p>
          <a:p>
            <a:pPr algn="l"/>
            <a:endParaRPr lang="es-ES" sz="1600" dirty="0"/>
          </a:p>
        </p:txBody>
      </p:sp>
      <p:sp>
        <p:nvSpPr>
          <p:cNvPr id="5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8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Questo progetto è stato finanziato con il sostegno della Commissione europea. Questa pubblicazione riflette solo le opinioni dell'autore e la Commissione non può essere ritenuta responsabile per qualsiasi uso che possa essere fatto delle informazioni in essa contenute.</a:t>
            </a:r>
            <a:r>
              <a:rPr lang="en-US" sz="8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3 CuadroTexto">
            <a:extLst>
              <a:ext uri="{FF2B5EF4-FFF2-40B4-BE49-F238E27FC236}">
                <a16:creationId xmlns:a16="http://schemas.microsoft.com/office/drawing/2014/main" xmlns="" id="{332EDEAD-19FF-4F96-9C9E-3EC636C3620A}"/>
              </a:ext>
            </a:extLst>
          </p:cNvPr>
          <p:cNvSpPr txBox="1"/>
          <p:nvPr/>
        </p:nvSpPr>
        <p:spPr>
          <a:xfrm>
            <a:off x="432450" y="206156"/>
            <a:ext cx="413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Unità 3. Commercio internazionale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8799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25195"/>
            <a:ext cx="7138200" cy="1263600"/>
          </a:xfrm>
        </p:spPr>
        <p:txBody>
          <a:bodyPr/>
          <a:lstStyle/>
          <a:p>
            <a:r>
              <a:rPr lang="es-ES" dirty="0" smtClean="0">
                <a:solidFill>
                  <a:srgbClr val="F24F4F"/>
                </a:solidFill>
                <a:latin typeface="Cambria" panose="02040503050406030204" pitchFamily="18" charset="0"/>
              </a:rPr>
              <a:t>Ingresso nei mercati globali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8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Questo progetto è stato finanziato con il sostegno della Commissione europea. Questa pubblicazione riflette solo le opinioni dell'autore e la Commissione non può essere ritenuta responsabile per qualsiasi uso che possa essere fatto delle informazioni in essa contenute.</a:t>
            </a:r>
            <a:r>
              <a:rPr lang="en-US" sz="8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3 CuadroTexto">
            <a:extLst>
              <a:ext uri="{FF2B5EF4-FFF2-40B4-BE49-F238E27FC236}">
                <a16:creationId xmlns:a16="http://schemas.microsoft.com/office/drawing/2014/main" xmlns="" id="{F655CB7F-3F3C-44AF-95F0-BA5AAF36001B}"/>
              </a:ext>
            </a:extLst>
          </p:cNvPr>
          <p:cNvSpPr txBox="1"/>
          <p:nvPr/>
        </p:nvSpPr>
        <p:spPr>
          <a:xfrm>
            <a:off x="432450" y="206156"/>
            <a:ext cx="413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Unità 3. Commercio internazionale</a:t>
            </a:r>
            <a:endParaRPr lang="es-E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109" y="1459134"/>
            <a:ext cx="7848599" cy="2696214"/>
          </a:xfrm>
        </p:spPr>
        <p:txBody>
          <a:bodyPr/>
          <a:lstStyle/>
          <a:p>
            <a:pPr lvl="0" algn="l"/>
            <a:r>
              <a:rPr lang="it-IT" sz="1600" dirty="0" smtClean="0"/>
              <a:t>La dimensione dell'azienda è una condizione chiave per l'internazionalizzazione, forse la più importante.</a:t>
            </a:r>
          </a:p>
          <a:p>
            <a:pPr lvl="0" algn="l"/>
            <a:endParaRPr lang="it-IT" sz="1600" dirty="0" smtClean="0"/>
          </a:p>
          <a:p>
            <a:pPr lvl="0" algn="l"/>
            <a:r>
              <a:rPr lang="it-IT" sz="1600" dirty="0" smtClean="0"/>
              <a:t>Le aziende che non raggiungono tale dimensione minima da sole possono compensarla con altri meccanismi: cooperazione o associazione con altre società, uso di consulenti del commercio estero.</a:t>
            </a:r>
          </a:p>
          <a:p>
            <a:pPr lvl="0" algn="l"/>
            <a:endParaRPr lang="it-IT" sz="1600" dirty="0" smtClean="0"/>
          </a:p>
          <a:p>
            <a:pPr lvl="0" algn="l"/>
            <a:r>
              <a:rPr lang="it-IT" sz="1600" dirty="0" smtClean="0"/>
              <a:t>La creazione di consorzi di esportazione è un'interessante possibilità per la microimpresa Art &amp; </a:t>
            </a:r>
            <a:r>
              <a:rPr lang="it-IT" sz="1600" dirty="0" err="1" smtClean="0"/>
              <a:t>Crafts</a:t>
            </a:r>
            <a:r>
              <a:rPr lang="it-IT" sz="1600" dirty="0" smtClean="0"/>
              <a:t>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xmlns="" val="223152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25195"/>
            <a:ext cx="7138200" cy="1263600"/>
          </a:xfrm>
        </p:spPr>
        <p:txBody>
          <a:bodyPr/>
          <a:lstStyle/>
          <a:p>
            <a:r>
              <a:rPr lang="it-IT" dirty="0" smtClean="0">
                <a:solidFill>
                  <a:srgbClr val="F24F4F"/>
                </a:solidFill>
                <a:latin typeface="Cambria" panose="02040503050406030204" pitchFamily="18" charset="0"/>
              </a:rPr>
              <a:t>Obiettivi del canale di distribuzione</a:t>
            </a:r>
            <a:endParaRPr lang="es-ES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7073"/>
            <a:ext cx="7138199" cy="2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8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Questo progetto è stato finanziato con il sostegno della Commissione europea. Questa pubblicazione riflette solo le opinioni dell'autore e la Commissione non può essere ritenuta responsabile per qualsiasi uso che possa essere fatto delle informazioni in essa contenute.</a:t>
            </a:r>
            <a:r>
              <a:rPr lang="en-US" sz="8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05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3 CuadroTexto">
            <a:extLst>
              <a:ext uri="{FF2B5EF4-FFF2-40B4-BE49-F238E27FC236}">
                <a16:creationId xmlns:a16="http://schemas.microsoft.com/office/drawing/2014/main" xmlns="" id="{F655CB7F-3F3C-44AF-95F0-BA5AAF36001B}"/>
              </a:ext>
            </a:extLst>
          </p:cNvPr>
          <p:cNvSpPr txBox="1"/>
          <p:nvPr/>
        </p:nvSpPr>
        <p:spPr>
          <a:xfrm>
            <a:off x="432450" y="206156"/>
            <a:ext cx="413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Unit</a:t>
            </a:r>
            <a:r>
              <a:rPr lang="es-ES" dirty="0"/>
              <a:t> 3. </a:t>
            </a:r>
            <a:r>
              <a:rPr lang="en-GB" dirty="0"/>
              <a:t>INTERNATIONAL TRADE</a:t>
            </a:r>
            <a:endParaRPr lang="es-ES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7A2EA65D-8E15-4A50-8D36-44B9150C1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90" y="1362151"/>
            <a:ext cx="8091055" cy="3043593"/>
          </a:xfrm>
        </p:spPr>
        <p:txBody>
          <a:bodyPr/>
          <a:lstStyle/>
          <a:p>
            <a:pPr marL="139700" indent="0" algn="l"/>
            <a:r>
              <a:rPr lang="it-IT" sz="1600" dirty="0" smtClean="0"/>
              <a:t>Le microimprese di Art &amp; </a:t>
            </a:r>
            <a:r>
              <a:rPr lang="it-IT" sz="1600" dirty="0" err="1" smtClean="0"/>
              <a:t>Craft</a:t>
            </a:r>
            <a:r>
              <a:rPr lang="it-IT" sz="1600" dirty="0" smtClean="0"/>
              <a:t> potrebbero delegare parte del lavoro di vendita agli intermediari. Sebbene questa delega comporti una perdita di controllo su come e a chi vengono venduti i prodotti, i produttori ottengono numerosi vantaggi.</a:t>
            </a:r>
          </a:p>
          <a:p>
            <a:pPr marL="139700" indent="0" algn="l"/>
            <a:endParaRPr lang="it-IT" sz="1600" dirty="0" smtClean="0"/>
          </a:p>
          <a:p>
            <a:pPr marL="139700" indent="0" algn="l"/>
            <a:r>
              <a:rPr lang="it-IT" sz="1600" dirty="0" smtClean="0"/>
              <a:t>Molti produttori non dispongono delle risorse finanziarie per effettuare il marketing diretto.</a:t>
            </a:r>
          </a:p>
          <a:p>
            <a:pPr marL="139700" indent="0" algn="l"/>
            <a:r>
              <a:rPr lang="it-IT" sz="1600" dirty="0" smtClean="0"/>
              <a:t>Il marketing diretto semplicemente non è fattibile per alcuni prodotti.</a:t>
            </a:r>
          </a:p>
          <a:p>
            <a:pPr marL="139700" indent="0" algn="l"/>
            <a:r>
              <a:rPr lang="it-IT" sz="1600" dirty="0" smtClean="0"/>
              <a:t> I produttori che stabiliscono i propri canali possono spesso guadagnare un rendimento maggiore aumentando i loro investimenti nella loro attività principale.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397035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345824" cy="524933"/>
          </a:xfrm>
        </p:spPr>
        <p:txBody>
          <a:bodyPr/>
          <a:lstStyle/>
          <a:p>
            <a:r>
              <a:rPr lang="es-ES" sz="3200" dirty="0">
                <a:solidFill>
                  <a:srgbClr val="F24F4F"/>
                </a:solidFill>
                <a:latin typeface="Cambria" panose="02040503050406030204" pitchFamily="18" charset="0"/>
              </a:rPr>
              <a:t>  </a:t>
            </a:r>
          </a:p>
        </p:txBody>
      </p:sp>
      <p:sp>
        <p:nvSpPr>
          <p:cNvPr id="5" name="Cuadro de texto 2">
            <a:extLst>
              <a:ext uri="{FF2B5EF4-FFF2-40B4-BE49-F238E27FC236}">
                <a16:creationId xmlns:a16="http://schemas.microsoft.com/office/drawing/2014/main" xmlns="" id="{56B05A3D-CFBC-443E-A719-FBA63F74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80" y="4475748"/>
            <a:ext cx="6686501" cy="33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it-IT" sz="10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Questo progetto è stato finanziato con il sostegno della Commissione europea. Questa pubblicazione riflette solo le opinioni dell'autore e la Commissione non può essere ritenuta responsabile per qualsiasi uso che possa essere fatto delle informazioni in essa contenute.</a:t>
            </a:r>
            <a:r>
              <a:rPr lang="en-US" sz="1000" dirty="0" smtClean="0"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3 CuadroTexto">
            <a:extLst>
              <a:ext uri="{FF2B5EF4-FFF2-40B4-BE49-F238E27FC236}">
                <a16:creationId xmlns:a16="http://schemas.microsoft.com/office/drawing/2014/main" xmlns="" id="{F655CB7F-3F3C-44AF-95F0-BA5AAF36001B}"/>
              </a:ext>
            </a:extLst>
          </p:cNvPr>
          <p:cNvSpPr txBox="1"/>
          <p:nvPr/>
        </p:nvSpPr>
        <p:spPr>
          <a:xfrm>
            <a:off x="432450" y="206156"/>
            <a:ext cx="413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Unit</a:t>
            </a:r>
            <a:r>
              <a:rPr lang="es-ES" dirty="0"/>
              <a:t> 3. </a:t>
            </a:r>
            <a:r>
              <a:rPr lang="en-GB" dirty="0"/>
              <a:t>INTERNATIONAL TRADE</a:t>
            </a:r>
            <a:endParaRPr lang="es-ES" dirty="0"/>
          </a:p>
        </p:txBody>
      </p:sp>
      <p:pic>
        <p:nvPicPr>
          <p:cNvPr id="3" name="Imagen 2" descr="Captura de pantalla 2019-12-06 22.41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67" y="595586"/>
            <a:ext cx="5782733" cy="367584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223783" y="1595044"/>
            <a:ext cx="4303868" cy="46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Analizzare le necessità dei clienti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224929" y="2249332"/>
            <a:ext cx="4303868" cy="46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Stabilire degli obiettivi del canale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231804" y="2909350"/>
            <a:ext cx="4303868" cy="46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Identificare le maggiori alternative di canali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218054" y="3569369"/>
            <a:ext cx="4303868" cy="46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Valutare le maggiori alternative di canali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28401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1047</Words>
  <Application>Microsoft Office PowerPoint</Application>
  <PresentationFormat>Presentazione su schermo (16:9)</PresentationFormat>
  <Paragraphs>82</Paragraphs>
  <Slides>12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EB Garamond</vt:lpstr>
      <vt:lpstr>Cambria</vt:lpstr>
      <vt:lpstr>EB Garamond Medium</vt:lpstr>
      <vt:lpstr>Garamond</vt:lpstr>
      <vt:lpstr>Times New Roman</vt:lpstr>
      <vt:lpstr>Simple Light</vt:lpstr>
      <vt:lpstr> ARTCademy “Arts and Crafts Academy”</vt:lpstr>
      <vt:lpstr>Modulo 2  STRATEGIA PER ART-STARTUPS &amp; ART-PRENEURS &amp; L’AZIENDA ART</vt:lpstr>
      <vt:lpstr>UNITA’ 3 COMMERCIO INTERNAZIONALE , DISTRIBUZIONE E LOGISTICA</vt:lpstr>
      <vt:lpstr>Obiettivi formativi</vt:lpstr>
      <vt:lpstr>Commercio internazionale di microimprese ARTS &amp; Crafts</vt:lpstr>
      <vt:lpstr>Barriere per le piccole imprese in un mercato globale</vt:lpstr>
      <vt:lpstr>Ingresso nei mercati globali</vt:lpstr>
      <vt:lpstr>Obiettivi del canale di distribuzione</vt:lpstr>
      <vt:lpstr>  </vt:lpstr>
      <vt:lpstr>Funzioni della Distribuzione</vt:lpstr>
      <vt:lpstr>Gestione logistica integrale</vt:lpstr>
      <vt:lpstr>GRAZIE!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ARTCademy “Arts and Crafts Academy”</dc:title>
  <dc:creator>Usuario</dc:creator>
  <cp:lastModifiedBy>Giancarlo</cp:lastModifiedBy>
  <cp:revision>56</cp:revision>
  <dcterms:modified xsi:type="dcterms:W3CDTF">2020-02-20T13:59:45Z</dcterms:modified>
</cp:coreProperties>
</file>