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56" r:id="rId2"/>
    <p:sldId id="272" r:id="rId3"/>
    <p:sldId id="283" r:id="rId4"/>
    <p:sldId id="275" r:id="rId5"/>
    <p:sldId id="286" r:id="rId6"/>
    <p:sldId id="291" r:id="rId7"/>
    <p:sldId id="292" r:id="rId8"/>
    <p:sldId id="282" r:id="rId9"/>
    <p:sldId id="284" r:id="rId10"/>
    <p:sldId id="289" r:id="rId11"/>
    <p:sldId id="285" r:id="rId12"/>
    <p:sldId id="293" r:id="rId13"/>
    <p:sldId id="288" r:id="rId14"/>
    <p:sldId id="274" r:id="rId15"/>
  </p:sldIdLst>
  <p:sldSz cx="9144000" cy="5143500" type="screen16x9"/>
  <p:notesSz cx="6858000" cy="9144000"/>
  <p:embeddedFontLst>
    <p:embeddedFont>
      <p:font typeface="Cambria" panose="02040503050406030204" pitchFamily="18"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Garamond" panose="02020404030301010803" pitchFamily="18" charset="0"/>
      <p:regular r:id="rId25"/>
      <p:bold r:id="rId26"/>
      <p:italic r:id="rId27"/>
    </p:embeddedFont>
    <p:embeddedFont>
      <p:font typeface="EB Garamond Medium" panose="020B0604020202020204" charset="0"/>
      <p:regular r:id="rId28"/>
      <p:bold r:id="rId29"/>
      <p:italic r:id="rId30"/>
      <p:boldItalic r:id="rId31"/>
    </p:embeddedFont>
    <p:embeddedFont>
      <p:font typeface="EB Garamond"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CF5"/>
    <a:srgbClr val="008000"/>
    <a:srgbClr val="552579"/>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p:cViewPr>
        <p:scale>
          <a:sx n="102" d="100"/>
          <a:sy n="102" d="100"/>
        </p:scale>
        <p:origin x="-46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smtClean="0">
                <a:solidFill>
                  <a:srgbClr val="E06666"/>
                </a:solidFill>
                <a:latin typeface="Cambria"/>
                <a:ea typeface="Cambria"/>
                <a:cs typeface="Cambria"/>
                <a:sym typeface="Cambria"/>
              </a:rPr>
              <a:t>“Accademia delle Arti e dei mestieri”</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pic>
        <p:nvPicPr>
          <p:cNvPr id="2" name="Imagen 1">
            <a:extLst>
              <a:ext uri="{FF2B5EF4-FFF2-40B4-BE49-F238E27FC236}">
                <a16:creationId xmlns:a16="http://schemas.microsoft.com/office/drawing/2014/main" xmlns="" id="{D58EA1CB-E3F8-4DF0-BE6B-0204C2105BD9}"/>
              </a:ext>
            </a:extLst>
          </p:cNvPr>
          <p:cNvPicPr>
            <a:picLocks noChangeAspect="1"/>
          </p:cNvPicPr>
          <p:nvPr/>
        </p:nvPicPr>
        <p:blipFill>
          <a:blip r:embed="rId3"/>
          <a:stretch>
            <a:fillRect/>
          </a:stretch>
        </p:blipFill>
        <p:spPr>
          <a:xfrm>
            <a:off x="1433315" y="3186066"/>
            <a:ext cx="2584502" cy="1228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smtClean="0">
                <a:solidFill>
                  <a:srgbClr val="F24F4F"/>
                </a:solidFill>
                <a:latin typeface="Cambria" panose="02040503050406030204" pitchFamily="18" charset="0"/>
              </a:rPr>
              <a:t>Pubblicità</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xmlns=""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smtClean="0"/>
              <a:t>Unità </a:t>
            </a:r>
            <a:r>
              <a:rPr lang="es-ES" dirty="0"/>
              <a:t>2. </a:t>
            </a:r>
            <a:r>
              <a:rPr lang="en-GB" dirty="0"/>
              <a:t>BRANDING </a:t>
            </a:r>
            <a:r>
              <a:rPr lang="en-GB" dirty="0" smtClean="0"/>
              <a:t>E COMUNICAZIONE PER LA COMPETITIVITA’</a:t>
            </a:r>
            <a:endParaRPr lang="es-ES" dirty="0"/>
          </a:p>
        </p:txBody>
      </p:sp>
      <p:sp>
        <p:nvSpPr>
          <p:cNvPr id="11" name="Marcador de texto 10">
            <a:extLst>
              <a:ext uri="{FF2B5EF4-FFF2-40B4-BE49-F238E27FC236}">
                <a16:creationId xmlns:a16="http://schemas.microsoft.com/office/drawing/2014/main" xmlns="" id="{7A2EA65D-8E15-4A50-8D36-44B9150C124A}"/>
              </a:ext>
            </a:extLst>
          </p:cNvPr>
          <p:cNvSpPr>
            <a:spLocks noGrp="1"/>
          </p:cNvSpPr>
          <p:nvPr>
            <p:ph type="body" idx="1"/>
          </p:nvPr>
        </p:nvSpPr>
        <p:spPr>
          <a:xfrm>
            <a:off x="522514" y="1362151"/>
            <a:ext cx="8150431" cy="3371236"/>
          </a:xfrm>
        </p:spPr>
        <p:txBody>
          <a:bodyPr/>
          <a:lstStyle/>
          <a:p>
            <a:pPr algn="l"/>
            <a:r>
              <a:rPr lang="it-IT" sz="1600" dirty="0"/>
              <a:t>Deve essere un messaggio con la cosiddetta "proposta di acquisto unica" (UPS), relativa al vantaggio della campagna</a:t>
            </a:r>
            <a:r>
              <a:rPr lang="it-IT" sz="1600" dirty="0" smtClean="0"/>
              <a:t>.</a:t>
            </a:r>
            <a:endParaRPr lang="it-IT" sz="1600" dirty="0"/>
          </a:p>
          <a:p>
            <a:pPr algn="l"/>
            <a:r>
              <a:rPr lang="it-IT" sz="1600" dirty="0" smtClean="0"/>
              <a:t> Distinguere tra mezzi pubblicitari e supporto generale.</a:t>
            </a:r>
            <a:r>
              <a:rPr lang="es-ES" sz="1600" dirty="0" smtClean="0"/>
              <a:t> </a:t>
            </a:r>
            <a:endParaRPr lang="es-ES" sz="1600" dirty="0" smtClean="0"/>
          </a:p>
          <a:p>
            <a:pPr lvl="1" algn="l"/>
            <a:r>
              <a:rPr lang="it-IT" dirty="0"/>
              <a:t>I mezzi pubblicitari sono i canali utilizzati per le comunicazioni di massa. I principali sono giornali, riviste, radio, televisione, pubblicità esterna (chiamati "pubblicità </a:t>
            </a:r>
            <a:r>
              <a:rPr lang="it-IT" dirty="0" err="1"/>
              <a:t>above</a:t>
            </a:r>
            <a:r>
              <a:rPr lang="it-IT" dirty="0"/>
              <a:t> the line; mentre marketing diretto, pubblicità anziché vendita, Internet, ecc. </a:t>
            </a:r>
            <a:r>
              <a:rPr lang="it-IT" dirty="0" smtClean="0"/>
              <a:t>sono «</a:t>
            </a:r>
            <a:r>
              <a:rPr lang="it-IT" dirty="0" err="1" smtClean="0"/>
              <a:t>below</a:t>
            </a:r>
            <a:r>
              <a:rPr lang="it-IT" dirty="0" smtClean="0"/>
              <a:t> the line’’</a:t>
            </a:r>
            <a:r>
              <a:rPr lang="es-ES" dirty="0"/>
              <a:t>)</a:t>
            </a:r>
            <a:endParaRPr lang="it-IT" dirty="0"/>
          </a:p>
          <a:p>
            <a:pPr lvl="1" algn="l"/>
            <a:r>
              <a:rPr lang="it-IT" dirty="0" smtClean="0"/>
              <a:t>Supporto: le </a:t>
            </a:r>
            <a:r>
              <a:rPr lang="it-IT" dirty="0"/>
              <a:t>diverse opzioni che un inserzionista deve pubblicizzare in ciascuno dei media </a:t>
            </a:r>
            <a:r>
              <a:rPr lang="it-IT" dirty="0" smtClean="0"/>
              <a:t>esistenti</a:t>
            </a:r>
            <a:r>
              <a:rPr lang="es-ES" dirty="0" smtClean="0"/>
              <a:t>.</a:t>
            </a:r>
            <a:endParaRPr lang="es-ES" sz="1600" dirty="0" smtClean="0"/>
          </a:p>
          <a:p>
            <a:pPr algn="l"/>
            <a:r>
              <a:rPr lang="es-ES" sz="1600" dirty="0" smtClean="0"/>
              <a:t>Esempi: </a:t>
            </a:r>
          </a:p>
          <a:p>
            <a:pPr lvl="1" algn="l">
              <a:lnSpc>
                <a:spcPct val="100000"/>
              </a:lnSpc>
            </a:pPr>
            <a:r>
              <a:rPr lang="es-ES" sz="1000" dirty="0" smtClean="0"/>
              <a:t>Mezzi pubblicitari: televisione, spot pubblicitari</a:t>
            </a:r>
          </a:p>
          <a:p>
            <a:pPr lvl="1" algn="l">
              <a:lnSpc>
                <a:spcPct val="100000"/>
              </a:lnSpc>
            </a:pPr>
            <a:r>
              <a:rPr lang="es-ES" sz="1000" dirty="0" smtClean="0"/>
              <a:t>Mezzi pubblicitari: </a:t>
            </a:r>
            <a:r>
              <a:rPr lang="es-ES" sz="1000" dirty="0" smtClean="0"/>
              <a:t>radio, </a:t>
            </a:r>
            <a:r>
              <a:rPr lang="es-ES" sz="1000" dirty="0" smtClean="0"/>
              <a:t>cuneo pubblicitario</a:t>
            </a:r>
            <a:endParaRPr lang="es-ES" sz="1000" dirty="0" smtClean="0"/>
          </a:p>
          <a:p>
            <a:pPr lvl="1" algn="l"/>
            <a:endParaRPr lang="es-ES" dirty="0" smtClean="0"/>
          </a:p>
          <a:p>
            <a:pPr lvl="1" algn="l"/>
            <a:endParaRPr lang="es-ES" dirty="0"/>
          </a:p>
        </p:txBody>
      </p:sp>
    </p:spTree>
    <p:extLst>
      <p:ext uri="{BB962C8B-B14F-4D97-AF65-F5344CB8AC3E}">
        <p14:creationId xmlns:p14="http://schemas.microsoft.com/office/powerpoint/2010/main" val="17528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smtClean="0">
                <a:solidFill>
                  <a:srgbClr val="F24F4F"/>
                </a:solidFill>
                <a:latin typeface="Cambria" panose="02040503050406030204" pitchFamily="18" charset="0"/>
              </a:rPr>
              <a:t>Introduzione al Marketing</a:t>
            </a:r>
            <a:endParaRPr lang="es-ES" sz="3200"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xmlns=""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smtClean="0"/>
              <a:t>Unità </a:t>
            </a:r>
            <a:r>
              <a:rPr lang="es-ES" dirty="0"/>
              <a:t>2. </a:t>
            </a:r>
            <a:r>
              <a:rPr lang="en-GB" dirty="0"/>
              <a:t>BRANDING </a:t>
            </a:r>
            <a:r>
              <a:rPr lang="en-GB" dirty="0" smtClean="0"/>
              <a:t>E COMUNICAZIONE PER LA COMPETITIVITA’</a:t>
            </a:r>
            <a:endParaRPr lang="es-ES" dirty="0"/>
          </a:p>
        </p:txBody>
      </p:sp>
      <p:sp>
        <p:nvSpPr>
          <p:cNvPr id="11" name="Marcador de texto 10">
            <a:extLst>
              <a:ext uri="{FF2B5EF4-FFF2-40B4-BE49-F238E27FC236}">
                <a16:creationId xmlns:a16="http://schemas.microsoft.com/office/drawing/2014/main" xmlns="" id="{7A2EA65D-8E15-4A50-8D36-44B9150C124A}"/>
              </a:ext>
            </a:extLst>
          </p:cNvPr>
          <p:cNvSpPr>
            <a:spLocks noGrp="1"/>
          </p:cNvSpPr>
          <p:nvPr>
            <p:ph type="body" idx="1"/>
          </p:nvPr>
        </p:nvSpPr>
        <p:spPr>
          <a:xfrm>
            <a:off x="158491" y="1288795"/>
            <a:ext cx="8821410" cy="3123651"/>
          </a:xfrm>
        </p:spPr>
        <p:txBody>
          <a:bodyPr/>
          <a:lstStyle/>
          <a:p>
            <a:pPr lvl="0" algn="l"/>
            <a:r>
              <a:rPr lang="it-IT" sz="1600" dirty="0"/>
              <a:t>Il marketing è il processo per attirare potenziali clienti o clienti interessati ai prodotti </a:t>
            </a:r>
            <a:r>
              <a:rPr lang="it-IT" sz="1600" dirty="0" smtClean="0"/>
              <a:t>e/o </a:t>
            </a:r>
            <a:r>
              <a:rPr lang="it-IT" sz="1600" dirty="0"/>
              <a:t>servizi di </a:t>
            </a:r>
            <a:r>
              <a:rPr lang="it-IT" sz="1600" dirty="0" smtClean="0"/>
              <a:t>un'azienda</a:t>
            </a:r>
          </a:p>
          <a:p>
            <a:pPr marL="139700" lvl="0" indent="0" algn="l">
              <a:buNone/>
            </a:pPr>
            <a:endParaRPr lang="en-US" sz="1600" dirty="0" smtClean="0"/>
          </a:p>
          <a:p>
            <a:pPr lvl="0" algn="l"/>
            <a:r>
              <a:rPr lang="it-IT" sz="1600" dirty="0"/>
              <a:t>Si concentra sullo studio del comportamento del mercato e dei consumatori e analizza la gestione commerciale delle aziende per attrarre, acquisire e fidelizzare i clienti soddisfacendo i loro desideri e bisogni</a:t>
            </a:r>
            <a:r>
              <a:rPr lang="it-IT" sz="1600" dirty="0" smtClean="0"/>
              <a:t>.</a:t>
            </a:r>
          </a:p>
          <a:p>
            <a:pPr lvl="0" algn="l"/>
            <a:endParaRPr lang="en-US" sz="1600" dirty="0" smtClean="0"/>
          </a:p>
          <a:p>
            <a:pPr lvl="0" algn="l"/>
            <a:r>
              <a:rPr lang="it-IT" sz="1600" dirty="0"/>
              <a:t>Elementi di marketing (4 P</a:t>
            </a:r>
            <a:r>
              <a:rPr lang="it-IT" sz="1600" dirty="0" smtClean="0"/>
              <a:t>): </a:t>
            </a:r>
            <a:r>
              <a:rPr lang="it-IT" sz="1600" dirty="0"/>
              <a:t>prezzo, prodotto, </a:t>
            </a:r>
            <a:r>
              <a:rPr lang="it-IT" sz="1600" dirty="0" smtClean="0"/>
              <a:t>posizionamento </a:t>
            </a:r>
            <a:r>
              <a:rPr lang="it-IT" sz="1600" dirty="0"/>
              <a:t>e </a:t>
            </a:r>
            <a:r>
              <a:rPr lang="it-IT" sz="1600" dirty="0" smtClean="0"/>
              <a:t>promozione</a:t>
            </a:r>
            <a:endParaRPr lang="en-US" dirty="0" smtClean="0"/>
          </a:p>
        </p:txBody>
      </p:sp>
    </p:spTree>
    <p:extLst>
      <p:ext uri="{BB962C8B-B14F-4D97-AF65-F5344CB8AC3E}">
        <p14:creationId xmlns:p14="http://schemas.microsoft.com/office/powerpoint/2010/main" val="112828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smtClean="0">
                <a:solidFill>
                  <a:srgbClr val="F24F4F"/>
                </a:solidFill>
                <a:latin typeface="Cambria" panose="02040503050406030204" pitchFamily="18" charset="0"/>
              </a:rPr>
              <a:t>Introduzione al </a:t>
            </a:r>
            <a:r>
              <a:rPr lang="es-ES" sz="3200" dirty="0" smtClean="0">
                <a:solidFill>
                  <a:srgbClr val="F24F4F"/>
                </a:solidFill>
                <a:latin typeface="Cambria" panose="02040503050406030204" pitchFamily="18" charset="0"/>
              </a:rPr>
              <a:t>Marketing</a:t>
            </a:r>
            <a:endParaRPr lang="es-ES" sz="3200"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xmlns=""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smtClean="0"/>
              <a:t>Unità </a:t>
            </a:r>
            <a:r>
              <a:rPr lang="es-ES" dirty="0"/>
              <a:t>2. </a:t>
            </a:r>
            <a:r>
              <a:rPr lang="en-GB" dirty="0"/>
              <a:t>BRANDING </a:t>
            </a:r>
            <a:r>
              <a:rPr lang="en-GB" dirty="0" smtClean="0"/>
              <a:t>E COMUNICAZIONE PER LA COMPETITIVITA’</a:t>
            </a:r>
            <a:endParaRPr lang="es-ES" dirty="0"/>
          </a:p>
        </p:txBody>
      </p:sp>
      <p:sp>
        <p:nvSpPr>
          <p:cNvPr id="11" name="Marcador de texto 10">
            <a:extLst>
              <a:ext uri="{FF2B5EF4-FFF2-40B4-BE49-F238E27FC236}">
                <a16:creationId xmlns:a16="http://schemas.microsoft.com/office/drawing/2014/main" xmlns="" id="{7A2EA65D-8E15-4A50-8D36-44B9150C124A}"/>
              </a:ext>
            </a:extLst>
          </p:cNvPr>
          <p:cNvSpPr>
            <a:spLocks noGrp="1"/>
          </p:cNvSpPr>
          <p:nvPr>
            <p:ph type="body" idx="1"/>
          </p:nvPr>
        </p:nvSpPr>
        <p:spPr>
          <a:xfrm>
            <a:off x="158491" y="1288795"/>
            <a:ext cx="8821410" cy="3123651"/>
          </a:xfrm>
        </p:spPr>
        <p:txBody>
          <a:bodyPr/>
          <a:lstStyle/>
          <a:p>
            <a:pPr algn="l"/>
            <a:r>
              <a:rPr lang="en-US" dirty="0" smtClean="0"/>
              <a:t>PRODOTTO </a:t>
            </a:r>
            <a:r>
              <a:rPr lang="it-IT" dirty="0" smtClean="0"/>
              <a:t>è </a:t>
            </a:r>
            <a:r>
              <a:rPr lang="it-IT" dirty="0"/>
              <a:t>l'insieme di attributi (caratteristiche, funzioni, benefici e usi) che gli danno la possibilità di essere scambiati o utilizzati</a:t>
            </a:r>
            <a:r>
              <a:rPr lang="en-US" dirty="0" smtClean="0"/>
              <a:t>.</a:t>
            </a:r>
            <a:endParaRPr lang="en-US" dirty="0" smtClean="0"/>
          </a:p>
          <a:p>
            <a:pPr marL="139700" indent="0" algn="l">
              <a:buNone/>
            </a:pPr>
            <a:endParaRPr lang="en-US" dirty="0" smtClean="0"/>
          </a:p>
          <a:p>
            <a:pPr algn="l"/>
            <a:r>
              <a:rPr lang="en-US" dirty="0" smtClean="0"/>
              <a:t>POSIZIONAMENTO: </a:t>
            </a:r>
            <a:r>
              <a:rPr lang="it-IT" dirty="0"/>
              <a:t>è la forma di commercializzazione dei prodotti dell'azienda. Si riferisce anche alla distribuzione</a:t>
            </a:r>
            <a:r>
              <a:rPr lang="en-US" dirty="0" smtClean="0"/>
              <a:t>. </a:t>
            </a:r>
            <a:endParaRPr lang="en-US" dirty="0" smtClean="0"/>
          </a:p>
          <a:p>
            <a:pPr marL="139700" indent="0" algn="l">
              <a:buNone/>
            </a:pPr>
            <a:endParaRPr lang="en-US" dirty="0" smtClean="0"/>
          </a:p>
          <a:p>
            <a:pPr algn="l"/>
            <a:r>
              <a:rPr lang="it-IT" dirty="0"/>
              <a:t>La PROMOZIONE è legata alla comunicazione e </a:t>
            </a:r>
            <a:r>
              <a:rPr lang="it-IT" dirty="0" smtClean="0"/>
              <a:t>alla </a:t>
            </a:r>
            <a:r>
              <a:rPr lang="it-IT" dirty="0"/>
              <a:t>conoscenza </a:t>
            </a:r>
            <a:r>
              <a:rPr lang="it-IT" dirty="0" smtClean="0"/>
              <a:t>del prodotto  che lo fa distinguere nel mercato </a:t>
            </a:r>
            <a:r>
              <a:rPr lang="it-IT" dirty="0"/>
              <a:t>al fine di sviluppare un piano di </a:t>
            </a:r>
            <a:r>
              <a:rPr lang="it-IT" dirty="0" smtClean="0"/>
              <a:t>comunicazione</a:t>
            </a:r>
            <a:r>
              <a:rPr lang="en-US" dirty="0" smtClean="0"/>
              <a:t>. </a:t>
            </a:r>
            <a:endParaRPr lang="en-US" dirty="0" smtClean="0"/>
          </a:p>
          <a:p>
            <a:pPr marL="139700" indent="0" algn="l">
              <a:buNone/>
            </a:pPr>
            <a:endParaRPr lang="en-US" dirty="0" smtClean="0"/>
          </a:p>
          <a:p>
            <a:pPr algn="l"/>
            <a:r>
              <a:rPr lang="en-US" dirty="0" smtClean="0"/>
              <a:t>PREZZO: </a:t>
            </a:r>
            <a:r>
              <a:rPr lang="it-IT" dirty="0"/>
              <a:t>la scelta di un prezzo adeguato del prodotto è molto importante per la sua successiva commercializzazione, nel mercato tenendo conto del valore e del prezzo dello stesso.</a:t>
            </a:r>
            <a:endParaRPr lang="en-US" dirty="0"/>
          </a:p>
          <a:p>
            <a:r>
              <a:rPr lang="en-US" sz="1600" dirty="0"/>
              <a:t/>
            </a:r>
            <a:br>
              <a:rPr lang="en-US" sz="1600" dirty="0"/>
            </a:br>
            <a:endParaRPr lang="es-ES" sz="1600" dirty="0"/>
          </a:p>
        </p:txBody>
      </p:sp>
    </p:spTree>
    <p:extLst>
      <p:ext uri="{BB962C8B-B14F-4D97-AF65-F5344CB8AC3E}">
        <p14:creationId xmlns:p14="http://schemas.microsoft.com/office/powerpoint/2010/main" val="151258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smtClean="0">
                <a:solidFill>
                  <a:srgbClr val="F24F4F"/>
                </a:solidFill>
                <a:latin typeface="Cambria" panose="02040503050406030204" pitchFamily="18" charset="0"/>
              </a:rPr>
              <a:t>Introduzione al Marketing</a:t>
            </a:r>
            <a:endParaRPr lang="es-ES" sz="3200"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xmlns=""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smtClean="0"/>
              <a:t>Unità </a:t>
            </a:r>
            <a:r>
              <a:rPr lang="es-ES" dirty="0"/>
              <a:t>2. </a:t>
            </a:r>
            <a:r>
              <a:rPr lang="en-GB" dirty="0"/>
              <a:t>BRANDING </a:t>
            </a:r>
            <a:r>
              <a:rPr lang="en-GB" dirty="0" smtClean="0"/>
              <a:t>E COMUNICAZIONE PER LA COMPETITIVITA’</a:t>
            </a:r>
            <a:endParaRPr lang="es-ES" dirty="0"/>
          </a:p>
        </p:txBody>
      </p:sp>
      <p:sp>
        <p:nvSpPr>
          <p:cNvPr id="11" name="Marcador de texto 10">
            <a:extLst>
              <a:ext uri="{FF2B5EF4-FFF2-40B4-BE49-F238E27FC236}">
                <a16:creationId xmlns:a16="http://schemas.microsoft.com/office/drawing/2014/main" xmlns="" id="{7A2EA65D-8E15-4A50-8D36-44B9150C124A}"/>
              </a:ext>
            </a:extLst>
          </p:cNvPr>
          <p:cNvSpPr>
            <a:spLocks noGrp="1"/>
          </p:cNvSpPr>
          <p:nvPr>
            <p:ph type="body" idx="1"/>
          </p:nvPr>
        </p:nvSpPr>
        <p:spPr>
          <a:xfrm>
            <a:off x="158491" y="1288795"/>
            <a:ext cx="8821410" cy="3123651"/>
          </a:xfrm>
        </p:spPr>
        <p:txBody>
          <a:bodyPr/>
          <a:lstStyle/>
          <a:p>
            <a:pPr lvl="0" algn="l"/>
            <a:r>
              <a:rPr lang="it-IT" sz="1600" dirty="0"/>
              <a:t>Il prodotto e la distribuzione sono strumenti strategici a lungo termine, poiché non possono essere modificati immediatamente e il loro utilizzo deve essere pianificato in modo </a:t>
            </a:r>
            <a:r>
              <a:rPr lang="it-IT" sz="1600" dirty="0" smtClean="0"/>
              <a:t>efficace</a:t>
            </a:r>
            <a:r>
              <a:rPr lang="es-ES" sz="1600" dirty="0" smtClean="0"/>
              <a:t>. </a:t>
            </a:r>
            <a:endParaRPr lang="es-ES" sz="1600" dirty="0" smtClean="0"/>
          </a:p>
          <a:p>
            <a:pPr lvl="0" algn="l"/>
            <a:endParaRPr lang="es-ES" sz="1600" dirty="0"/>
          </a:p>
          <a:p>
            <a:pPr lvl="0" algn="l"/>
            <a:r>
              <a:rPr lang="it-IT" sz="1600" dirty="0" smtClean="0"/>
              <a:t>Prezzo </a:t>
            </a:r>
            <a:r>
              <a:rPr lang="it-IT" sz="1600" dirty="0"/>
              <a:t>e promozione sono strumenti tattici, poiché possono essere modificati facilmente e </a:t>
            </a:r>
            <a:r>
              <a:rPr lang="it-IT" sz="1600" dirty="0" smtClean="0"/>
              <a:t>rapidamente.</a:t>
            </a:r>
            <a:endParaRPr lang="en-US" sz="1600" dirty="0" smtClean="0"/>
          </a:p>
          <a:p>
            <a:pPr marL="139700" lvl="0" indent="0" algn="l">
              <a:buNone/>
            </a:pPr>
            <a:endParaRPr lang="en-US" sz="1600" dirty="0" smtClean="0"/>
          </a:p>
          <a:p>
            <a:pPr lvl="0" algn="l"/>
            <a:r>
              <a:rPr lang="es-ES" sz="1600" dirty="0" smtClean="0"/>
              <a:t>Le micro-imprese artistiche e artigiane </a:t>
            </a:r>
            <a:r>
              <a:rPr lang="it-IT" sz="1600" dirty="0" smtClean="0"/>
              <a:t>devono </a:t>
            </a:r>
            <a:r>
              <a:rPr lang="it-IT" sz="1600" dirty="0"/>
              <a:t>fare uno studio di questi elementi eseguendo un'analisi SWOT (punti deboli, minacce, punti di forza e opportunità) dell'azienda, prima di prendere decisioni importanti</a:t>
            </a:r>
            <a:r>
              <a:rPr lang="it-IT" sz="1600" dirty="0" smtClean="0"/>
              <a:t>.</a:t>
            </a:r>
            <a:endParaRPr lang="en-US" sz="1600" dirty="0"/>
          </a:p>
        </p:txBody>
      </p:sp>
    </p:spTree>
    <p:extLst>
      <p:ext uri="{BB962C8B-B14F-4D97-AF65-F5344CB8AC3E}">
        <p14:creationId xmlns:p14="http://schemas.microsoft.com/office/powerpoint/2010/main" val="180144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12050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dirty="0" smtClean="0">
                <a:solidFill>
                  <a:srgbClr val="E06666"/>
                </a:solidFill>
                <a:latin typeface="Cambria"/>
                <a:ea typeface="Cambria"/>
                <a:cs typeface="Cambria"/>
                <a:sym typeface="Cambria"/>
              </a:rPr>
              <a:t>GRAZIE</a:t>
            </a:r>
            <a:r>
              <a:rPr lang="es" sz="6000" dirty="0" smtClean="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311368" y="78555"/>
            <a:ext cx="1787596" cy="884336"/>
          </a:xfrm>
          <a:prstGeom prst="rect">
            <a:avLst/>
          </a:prstGeom>
          <a:noFill/>
          <a:ln>
            <a:noFill/>
          </a:ln>
        </p:spPr>
      </p:pic>
      <p:pic>
        <p:nvPicPr>
          <p:cNvPr id="5" name="Google Shape;442;p31"/>
          <p:cNvPicPr preferRelativeResize="0"/>
          <p:nvPr/>
        </p:nvPicPr>
        <p:blipFill>
          <a:blip r:embed="rId4">
            <a:alphaModFix/>
          </a:blip>
          <a:stretch>
            <a:fillRect/>
          </a:stretch>
        </p:blipFill>
        <p:spPr>
          <a:xfrm>
            <a:off x="6885710" y="151705"/>
            <a:ext cx="2094192"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503218" y="1246220"/>
            <a:ext cx="6229425" cy="2168784"/>
          </a:xfrm>
          <a:prstGeom prst="rect">
            <a:avLst/>
          </a:prstGeom>
        </p:spPr>
        <p:txBody>
          <a:bodyPr spcFirstLastPara="1" wrap="square" lIns="91425" tIns="91425" rIns="91425" bIns="91425" anchor="t" anchorCtr="0">
            <a:noAutofit/>
          </a:bodyPr>
          <a:lstStyle/>
          <a:p>
            <a:pPr lvl="0"/>
            <a:r>
              <a:rPr lang="es" sz="3200" b="0" dirty="0" smtClean="0">
                <a:solidFill>
                  <a:srgbClr val="E06666"/>
                </a:solidFill>
                <a:latin typeface="Cambria"/>
                <a:ea typeface="Cambria"/>
                <a:cs typeface="Cambria"/>
                <a:sym typeface="Cambria"/>
              </a:rPr>
              <a:t>Modulo </a:t>
            </a:r>
            <a:r>
              <a:rPr lang="es" sz="3200" b="0" dirty="0">
                <a:solidFill>
                  <a:srgbClr val="E06666"/>
                </a:solidFill>
                <a:latin typeface="Cambria"/>
                <a:ea typeface="Cambria"/>
                <a:cs typeface="Cambria"/>
                <a:sym typeface="Cambria"/>
              </a:rPr>
              <a:t>2</a:t>
            </a:r>
            <a:r>
              <a:rPr lang="es-ES" sz="3200" b="0" dirty="0">
                <a:solidFill>
                  <a:srgbClr val="E06666"/>
                </a:solidFill>
                <a:latin typeface="Cambria"/>
                <a:ea typeface="Cambria"/>
                <a:cs typeface="Cambria"/>
                <a:sym typeface="Cambria"/>
              </a:rPr>
              <a:t> </a:t>
            </a:r>
            <a:br>
              <a:rPr lang="es-ES" sz="3200" b="0" dirty="0">
                <a:solidFill>
                  <a:srgbClr val="E06666"/>
                </a:solidFill>
                <a:latin typeface="Cambria"/>
                <a:ea typeface="Cambria"/>
                <a:cs typeface="Cambria"/>
                <a:sym typeface="Cambria"/>
              </a:rPr>
            </a:br>
            <a:r>
              <a:rPr lang="en-US" sz="3200" b="0" dirty="0" smtClean="0">
                <a:solidFill>
                  <a:srgbClr val="E06666"/>
                </a:solidFill>
                <a:latin typeface="Cambria"/>
                <a:ea typeface="Cambria"/>
                <a:cs typeface="Cambria"/>
                <a:sym typeface="Cambria"/>
              </a:rPr>
              <a:t>STRATEGIA PER </a:t>
            </a:r>
            <a:r>
              <a:rPr lang="en-US" sz="3200" b="0" dirty="0">
                <a:solidFill>
                  <a:srgbClr val="E06666"/>
                </a:solidFill>
                <a:latin typeface="Cambria"/>
                <a:ea typeface="Cambria"/>
                <a:cs typeface="Cambria"/>
                <a:sym typeface="Cambria"/>
              </a:rPr>
              <a:t>ART-STARTUPS &amp; ART-PRENEURS &amp; </a:t>
            </a:r>
            <a:r>
              <a:rPr lang="en-US" sz="3200" b="0" dirty="0" smtClean="0">
                <a:solidFill>
                  <a:srgbClr val="E06666"/>
                </a:solidFill>
                <a:latin typeface="Cambria"/>
                <a:ea typeface="Cambria"/>
                <a:cs typeface="Cambria"/>
                <a:sym typeface="Cambria"/>
              </a:rPr>
              <a:t>IMPRESE ARTISTICHE E ARTIGIANE</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4">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6808" y="1282730"/>
            <a:ext cx="7551999" cy="2304230"/>
          </a:xfrm>
        </p:spPr>
        <p:txBody>
          <a:bodyPr/>
          <a:lstStyle/>
          <a:p>
            <a:r>
              <a:rPr lang="es-ES" b="0" dirty="0" smtClean="0">
                <a:solidFill>
                  <a:srgbClr val="F24F4F"/>
                </a:solidFill>
                <a:latin typeface="Cambria" panose="02040503050406030204" pitchFamily="18" charset="0"/>
              </a:rPr>
              <a:t>UNITA’ 2</a:t>
            </a:r>
            <a:r>
              <a:rPr lang="es-ES" b="0" dirty="0">
                <a:solidFill>
                  <a:srgbClr val="F24F4F"/>
                </a:solidFill>
                <a:latin typeface="Cambria" panose="02040503050406030204" pitchFamily="18" charset="0"/>
              </a:rPr>
              <a:t/>
            </a:r>
            <a:br>
              <a:rPr lang="es-ES" b="0" dirty="0">
                <a:solidFill>
                  <a:srgbClr val="F24F4F"/>
                </a:solidFill>
                <a:latin typeface="Cambria" panose="02040503050406030204" pitchFamily="18" charset="0"/>
              </a:rPr>
            </a:br>
            <a:r>
              <a:rPr lang="en-US" b="0" dirty="0" smtClean="0">
                <a:solidFill>
                  <a:srgbClr val="F24F4F"/>
                </a:solidFill>
                <a:latin typeface="Cambria" panose="02040503050406030204" pitchFamily="18" charset="0"/>
              </a:rPr>
              <a:t>BRANDING E COMUNICAZIONE PER LA COMPETITIVITA’</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smtClean="0">
                <a:solidFill>
                  <a:srgbClr val="F24F4F"/>
                </a:solidFill>
                <a:latin typeface="Cambria" panose="02040503050406030204" pitchFamily="18" charset="0"/>
              </a:rPr>
              <a:t>Obiettivi di apprendimento</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24345" y="1951041"/>
            <a:ext cx="7759818" cy="2471669"/>
          </a:xfrm>
        </p:spPr>
        <p:txBody>
          <a:bodyPr/>
          <a:lstStyle/>
          <a:p>
            <a:pPr lvl="0" algn="l"/>
            <a:r>
              <a:rPr lang="it-IT" sz="1600" dirty="0"/>
              <a:t>Conoscere l'importanza del marketing e della comunicazione in </a:t>
            </a:r>
            <a:r>
              <a:rPr lang="it-IT" sz="1600" dirty="0" smtClean="0"/>
              <a:t>azienda</a:t>
            </a:r>
          </a:p>
          <a:p>
            <a:pPr marL="139700" lvl="0" indent="0" algn="l">
              <a:buNone/>
            </a:pPr>
            <a:endParaRPr lang="es-ES" sz="1600" dirty="0" smtClean="0"/>
          </a:p>
          <a:p>
            <a:pPr lvl="0" algn="l"/>
            <a:r>
              <a:rPr lang="it-IT" sz="1600" dirty="0"/>
              <a:t>Saper differenziare concetti relativi alla gestione del </a:t>
            </a:r>
            <a:r>
              <a:rPr lang="it-IT" sz="1600" dirty="0" smtClean="0"/>
              <a:t>brand</a:t>
            </a:r>
            <a:endParaRPr lang="it-IT" sz="1600" dirty="0"/>
          </a:p>
          <a:p>
            <a:pPr marL="139700" lvl="0" indent="0" algn="l">
              <a:buNone/>
            </a:pPr>
            <a:endParaRPr lang="es-ES" sz="1600" dirty="0"/>
          </a:p>
          <a:p>
            <a:pPr lvl="0" algn="l"/>
            <a:r>
              <a:rPr lang="it-IT" sz="1600" dirty="0" smtClean="0"/>
              <a:t>Conoscere le differenze tra le </a:t>
            </a:r>
            <a:r>
              <a:rPr lang="it-IT" sz="1600" dirty="0" smtClean="0"/>
              <a:t>funzionalità </a:t>
            </a:r>
            <a:r>
              <a:rPr lang="it-IT" sz="1600" dirty="0" smtClean="0"/>
              <a:t>della comunicazione e del marketing</a:t>
            </a:r>
            <a:endParaRPr lang="es-ES" sz="1600" dirty="0"/>
          </a:p>
          <a:p>
            <a:pPr lvl="0" algn="l"/>
            <a:r>
              <a:rPr lang="es-ES" sz="1600" dirty="0" smtClean="0"/>
              <a:t>Concentrarsi sugli elementi del business management, della pubblicità, delle pubbliche relazioni e del marketing</a:t>
            </a:r>
            <a:endParaRPr lang="es-ES" sz="1600" dirty="0"/>
          </a:p>
          <a:p>
            <a:endParaRPr lang="es-ES" sz="1600" dirty="0"/>
          </a:p>
        </p:txBody>
      </p:sp>
      <p:sp>
        <p:nvSpPr>
          <p:cNvPr id="4" name="3 CuadroTexto"/>
          <p:cNvSpPr txBox="1"/>
          <p:nvPr/>
        </p:nvSpPr>
        <p:spPr>
          <a:xfrm>
            <a:off x="432450" y="206156"/>
            <a:ext cx="4139550" cy="523220"/>
          </a:xfrm>
          <a:prstGeom prst="rect">
            <a:avLst/>
          </a:prstGeom>
          <a:noFill/>
        </p:spPr>
        <p:txBody>
          <a:bodyPr wrap="square" rtlCol="0">
            <a:spAutoFit/>
          </a:bodyPr>
          <a:lstStyle/>
          <a:p>
            <a:r>
              <a:rPr lang="es-ES" dirty="0" smtClean="0"/>
              <a:t>Unità </a:t>
            </a:r>
            <a:r>
              <a:rPr lang="es-ES" dirty="0"/>
              <a:t>2. </a:t>
            </a:r>
            <a:r>
              <a:rPr lang="en-GB" dirty="0" smtClean="0"/>
              <a:t>BRANDING AND COMUNICAZIONE PER LA COMPETITIVITA’</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r>
              <a:rPr lang="it-IT" sz="2500" dirty="0" err="1" smtClean="0">
                <a:solidFill>
                  <a:srgbClr val="F24F4F"/>
                </a:solidFill>
                <a:latin typeface="Cambria" panose="02040503050406030204" pitchFamily="18" charset="0"/>
              </a:rPr>
              <a:t>Branding</a:t>
            </a:r>
            <a:r>
              <a:rPr lang="it-IT" sz="2500" dirty="0" smtClean="0">
                <a:solidFill>
                  <a:srgbClr val="F24F4F"/>
                </a:solidFill>
                <a:latin typeface="Cambria" panose="02040503050406030204" pitchFamily="18" charset="0"/>
              </a:rPr>
              <a:t> for micro-imprese artistiche e artigiane</a:t>
            </a:r>
            <a:endParaRPr lang="it-IT" sz="25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42696" y="1530220"/>
            <a:ext cx="8215503" cy="3540543"/>
          </a:xfrm>
        </p:spPr>
        <p:txBody>
          <a:bodyPr/>
          <a:lstStyle/>
          <a:p>
            <a:pPr lvl="0" algn="l"/>
            <a:r>
              <a:rPr lang="it-IT" dirty="0"/>
              <a:t>Il logo è un'espressione del marchio, che </a:t>
            </a:r>
            <a:r>
              <a:rPr lang="it-IT" dirty="0" smtClean="0"/>
              <a:t>mostra </a:t>
            </a:r>
            <a:r>
              <a:rPr lang="it-IT" dirty="0"/>
              <a:t>alcuni valori dell'azienda, attraverso l'immagine. L</a:t>
            </a:r>
            <a:r>
              <a:rPr lang="it-IT" dirty="0" smtClean="0"/>
              <a:t>'immagine </a:t>
            </a:r>
            <a:r>
              <a:rPr lang="it-IT" dirty="0"/>
              <a:t>è il concetto che ha il pubblico dell'azienda o del brand, </a:t>
            </a:r>
            <a:r>
              <a:rPr lang="it-IT" dirty="0" smtClean="0"/>
              <a:t>mentre </a:t>
            </a:r>
            <a:r>
              <a:rPr lang="it-IT" dirty="0"/>
              <a:t>l'identità è l'immagine che l'azienda vuole proiettare al </a:t>
            </a:r>
            <a:r>
              <a:rPr lang="it-IT" dirty="0" smtClean="0"/>
              <a:t>pubblico. Sono concetti correlati, ma diversi. </a:t>
            </a:r>
            <a:r>
              <a:rPr lang="es-ES" dirty="0"/>
              <a:t> </a:t>
            </a:r>
            <a:endParaRPr lang="es-ES" dirty="0" smtClean="0"/>
          </a:p>
          <a:p>
            <a:pPr algn="l"/>
            <a:r>
              <a:rPr lang="it-IT" dirty="0" smtClean="0"/>
              <a:t>Essere </a:t>
            </a:r>
            <a:r>
              <a:rPr lang="it-IT" dirty="0"/>
              <a:t>in grado di differenziare la nostra azienda dal resto della concorrenza dobbiamo </a:t>
            </a:r>
            <a:r>
              <a:rPr lang="it-IT" dirty="0" smtClean="0"/>
              <a:t>svolgendo un’ottima gestione del brand</a:t>
            </a:r>
            <a:r>
              <a:rPr lang="es-ES" dirty="0" smtClean="0"/>
              <a:t>.</a:t>
            </a:r>
            <a:endParaRPr lang="it-IT" dirty="0" smtClean="0"/>
          </a:p>
          <a:p>
            <a:pPr algn="l"/>
            <a:r>
              <a:rPr lang="it-IT" dirty="0" smtClean="0"/>
              <a:t>Per </a:t>
            </a:r>
            <a:r>
              <a:rPr lang="it-IT" dirty="0"/>
              <a:t>essere efficace un logo deve avere una serie di </a:t>
            </a:r>
            <a:r>
              <a:rPr lang="it-IT" dirty="0" smtClean="0"/>
              <a:t>caratteristiche, </a:t>
            </a:r>
            <a:r>
              <a:rPr lang="it-IT" dirty="0"/>
              <a:t>come: </a:t>
            </a:r>
            <a:r>
              <a:rPr lang="it-IT" dirty="0" smtClean="0"/>
              <a:t>immediatezza, </a:t>
            </a:r>
            <a:r>
              <a:rPr lang="it-IT" dirty="0"/>
              <a:t>facile da </a:t>
            </a:r>
            <a:r>
              <a:rPr lang="it-IT" dirty="0" smtClean="0"/>
              <a:t>‘leggere’, </a:t>
            </a:r>
            <a:r>
              <a:rPr lang="it-IT" dirty="0"/>
              <a:t>piacevole da pronunciare, memorabile, tra gli </a:t>
            </a:r>
            <a:r>
              <a:rPr lang="it-IT" dirty="0" smtClean="0"/>
              <a:t>altri.</a:t>
            </a:r>
            <a:endParaRPr lang="it-IT" u="sng" dirty="0" smtClean="0"/>
          </a:p>
          <a:p>
            <a:pPr algn="l"/>
            <a:r>
              <a:rPr lang="it-IT" u="sng" dirty="0" err="1" smtClean="0"/>
              <a:t>Isotype</a:t>
            </a:r>
            <a:r>
              <a:rPr lang="it-IT" dirty="0" smtClean="0"/>
              <a:t>, </a:t>
            </a:r>
            <a:r>
              <a:rPr lang="it-IT" dirty="0"/>
              <a:t>che è la parte simbolica (senza testo) del marchio, e </a:t>
            </a:r>
            <a:r>
              <a:rPr lang="it-IT" u="sng" dirty="0" err="1"/>
              <a:t>Imagotype</a:t>
            </a:r>
            <a:r>
              <a:rPr lang="it-IT" dirty="0"/>
              <a:t>, che è l'insieme iconico-testuale in cui testo e simbolo sono chiaramente differenziati (possono lavorare separatamente). </a:t>
            </a:r>
            <a:r>
              <a:rPr lang="it-IT" u="sng" dirty="0"/>
              <a:t>Isologo</a:t>
            </a:r>
            <a:r>
              <a:rPr lang="it-IT" dirty="0"/>
              <a:t>, che è la combinazione, testo e immagine che sono fusi nello stesso </a:t>
            </a:r>
            <a:r>
              <a:rPr lang="it-IT" dirty="0" smtClean="0"/>
              <a:t>blocco</a:t>
            </a:r>
            <a:endParaRPr lang="es-ES" dirty="0"/>
          </a:p>
          <a:p>
            <a:pPr marL="139700" indent="0" algn="l">
              <a:buNone/>
            </a:pPr>
            <a:endParaRPr lang="es-ES" sz="1600" dirty="0"/>
          </a:p>
          <a:p>
            <a:pPr marL="139700" lvl="0" indent="0" algn="l">
              <a:buNone/>
            </a:pPr>
            <a:endParaRPr lang="es-ES" sz="1600" dirty="0" smtClean="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6" y="4303643"/>
            <a:ext cx="1599006" cy="767121"/>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3 CuadroTexto">
            <a:extLst>
              <a:ext uri="{FF2B5EF4-FFF2-40B4-BE49-F238E27FC236}">
                <a16:creationId xmlns:a16="http://schemas.microsoft.com/office/drawing/2014/main" xmlns="" id="{645719E1-8982-4FDF-8C60-23E0306A6203}"/>
              </a:ext>
            </a:extLst>
          </p:cNvPr>
          <p:cNvSpPr txBox="1"/>
          <p:nvPr/>
        </p:nvSpPr>
        <p:spPr>
          <a:xfrm>
            <a:off x="321613" y="89141"/>
            <a:ext cx="4139550" cy="523220"/>
          </a:xfrm>
          <a:prstGeom prst="rect">
            <a:avLst/>
          </a:prstGeom>
          <a:noFill/>
        </p:spPr>
        <p:txBody>
          <a:bodyPr wrap="square" rtlCol="0">
            <a:spAutoFit/>
          </a:bodyPr>
          <a:lstStyle/>
          <a:p>
            <a:r>
              <a:rPr lang="es-ES" dirty="0" smtClean="0"/>
              <a:t>Unità </a:t>
            </a:r>
            <a:r>
              <a:rPr lang="es-ES" dirty="0"/>
              <a:t>2. </a:t>
            </a:r>
            <a:r>
              <a:rPr lang="en-GB" dirty="0"/>
              <a:t>BRANDING </a:t>
            </a:r>
            <a:r>
              <a:rPr lang="en-GB" dirty="0" smtClean="0"/>
              <a:t>E COMUNICAZIONE PER LA COMPETITIVITA’</a:t>
            </a:r>
            <a:endParaRPr lang="es-ES" dirty="0"/>
          </a:p>
        </p:txBody>
      </p:sp>
    </p:spTree>
    <p:extLst>
      <p:ext uri="{BB962C8B-B14F-4D97-AF65-F5344CB8AC3E}">
        <p14:creationId xmlns:p14="http://schemas.microsoft.com/office/powerpoint/2010/main" val="189758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r>
              <a:rPr lang="it-IT" sz="3200" dirty="0" smtClean="0">
                <a:solidFill>
                  <a:srgbClr val="F24F4F"/>
                </a:solidFill>
                <a:latin typeface="Cambria" panose="02040503050406030204" pitchFamily="18" charset="0"/>
              </a:rPr>
              <a:t>Immagine, </a:t>
            </a:r>
            <a:r>
              <a:rPr lang="it-IT" sz="3200" dirty="0" smtClean="0">
                <a:solidFill>
                  <a:srgbClr val="F24F4F"/>
                </a:solidFill>
                <a:latin typeface="Cambria" panose="02040503050406030204" pitchFamily="18" charset="0"/>
              </a:rPr>
              <a:t>Identità e Reputazione</a:t>
            </a:r>
            <a:endParaRPr lang="it-IT"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algn="l"/>
            <a:r>
              <a:rPr lang="it-IT" sz="1600" dirty="0" smtClean="0"/>
              <a:t>L'immagine </a:t>
            </a:r>
            <a:r>
              <a:rPr lang="it-IT" sz="1600" dirty="0"/>
              <a:t>è la concezione comune da cui il pubblico giudicherà la compagnia.</a:t>
            </a:r>
            <a:endParaRPr lang="es-ES" sz="1600" dirty="0"/>
          </a:p>
          <a:p>
            <a:pPr algn="l"/>
            <a:r>
              <a:rPr lang="it-IT" sz="1600" dirty="0"/>
              <a:t>L'identità consiste nel proiettare, attraverso un programma di comunicazione interno ed esterno, l'insieme di sistemi, strutture e valori che predominano nell'azienda</a:t>
            </a:r>
            <a:r>
              <a:rPr lang="it-IT" sz="1600" dirty="0" smtClean="0"/>
              <a:t>.</a:t>
            </a:r>
          </a:p>
          <a:p>
            <a:pPr algn="l"/>
            <a:r>
              <a:rPr lang="it-IT" sz="1600" dirty="0"/>
              <a:t>La reputazione è la rappresentazione percettiva delle azioni passate e delle aspettative future </a:t>
            </a:r>
            <a:r>
              <a:rPr lang="it-IT" sz="1600" dirty="0" smtClean="0"/>
              <a:t>dell'azienda, </a:t>
            </a:r>
            <a:r>
              <a:rPr lang="it-IT" sz="1600" dirty="0"/>
              <a:t>che descrivono </a:t>
            </a:r>
            <a:r>
              <a:rPr lang="it-IT" sz="1600" dirty="0" smtClean="0"/>
              <a:t>la sua volontà generale e quanto si differenzia nel mercato rispetto alla concorrenza.</a:t>
            </a:r>
            <a:endParaRPr lang="es-ES" sz="1600" dirty="0"/>
          </a:p>
          <a:p>
            <a:pPr lvl="1" algn="l"/>
            <a:endParaRPr lang="es-ES" sz="1600" dirty="0"/>
          </a:p>
          <a:p>
            <a:pPr algn="l"/>
            <a:endParaRPr lang="es-ES" sz="1600"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xmlns="" id="{332EDEAD-19FF-4F96-9C9E-3EC636C3620A}"/>
              </a:ext>
            </a:extLst>
          </p:cNvPr>
          <p:cNvSpPr txBox="1"/>
          <p:nvPr/>
        </p:nvSpPr>
        <p:spPr>
          <a:xfrm>
            <a:off x="432450" y="206156"/>
            <a:ext cx="4139550" cy="523220"/>
          </a:xfrm>
          <a:prstGeom prst="rect">
            <a:avLst/>
          </a:prstGeom>
          <a:noFill/>
        </p:spPr>
        <p:txBody>
          <a:bodyPr wrap="square" rtlCol="0">
            <a:spAutoFit/>
          </a:bodyPr>
          <a:lstStyle/>
          <a:p>
            <a:r>
              <a:rPr lang="es-ES" dirty="0" smtClean="0"/>
              <a:t>Unità </a:t>
            </a:r>
            <a:r>
              <a:rPr lang="es-ES" dirty="0"/>
              <a:t>2. </a:t>
            </a:r>
            <a:r>
              <a:rPr lang="en-GB" dirty="0"/>
              <a:t>BRANDING </a:t>
            </a:r>
            <a:r>
              <a:rPr lang="en-GB" dirty="0" smtClean="0"/>
              <a:t>E COMUNICAZIONE PER LA COMPETITIVITA’</a:t>
            </a:r>
            <a:endParaRPr lang="es-ES" dirty="0"/>
          </a:p>
        </p:txBody>
      </p:sp>
    </p:spTree>
    <p:extLst>
      <p:ext uri="{BB962C8B-B14F-4D97-AF65-F5344CB8AC3E}">
        <p14:creationId xmlns:p14="http://schemas.microsoft.com/office/powerpoint/2010/main" val="84342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r>
              <a:rPr lang="it-IT" sz="3200" dirty="0" smtClean="0">
                <a:solidFill>
                  <a:srgbClr val="F24F4F"/>
                </a:solidFill>
                <a:latin typeface="Cambria" panose="02040503050406030204" pitchFamily="18" charset="0"/>
              </a:rPr>
              <a:t>Direzione</a:t>
            </a:r>
            <a:r>
              <a:rPr lang="en-GB" sz="3200" dirty="0" smtClean="0">
                <a:solidFill>
                  <a:srgbClr val="F24F4F"/>
                </a:solidFill>
                <a:latin typeface="Cambria" panose="02040503050406030204" pitchFamily="18" charset="0"/>
              </a:rPr>
              <a:t> </a:t>
            </a:r>
            <a:r>
              <a:rPr lang="en-GB" sz="3200" dirty="0" smtClean="0">
                <a:solidFill>
                  <a:srgbClr val="F24F4F"/>
                </a:solidFill>
                <a:latin typeface="Cambria" panose="02040503050406030204" pitchFamily="18" charset="0"/>
              </a:rPr>
              <a:t>Commerciale</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algn="l"/>
            <a:r>
              <a:rPr lang="it-IT" sz="1600" dirty="0"/>
              <a:t>Per </a:t>
            </a:r>
            <a:r>
              <a:rPr lang="it-IT" sz="1600" dirty="0" smtClean="0"/>
              <a:t>un’adeguata gestione </a:t>
            </a:r>
            <a:r>
              <a:rPr lang="it-IT" sz="1600" dirty="0"/>
              <a:t>commerciale, sono necessari un'analisi del </a:t>
            </a:r>
            <a:r>
              <a:rPr lang="it-IT" sz="1600" dirty="0" smtClean="0"/>
              <a:t>quadro commerciale del mercato d riferimento, </a:t>
            </a:r>
            <a:r>
              <a:rPr lang="it-IT" sz="1600" dirty="0"/>
              <a:t>la progettazione di strategie e </a:t>
            </a:r>
            <a:r>
              <a:rPr lang="it-IT" sz="1600" dirty="0" smtClean="0"/>
              <a:t>un adeguato coordinamento di tutta la gestione. </a:t>
            </a:r>
            <a:endParaRPr lang="es-ES" sz="1600" dirty="0" smtClean="0"/>
          </a:p>
          <a:p>
            <a:pPr marL="139700" indent="0" algn="l">
              <a:buNone/>
            </a:pPr>
            <a:endParaRPr lang="es-ES" sz="1600" dirty="0" smtClean="0"/>
          </a:p>
          <a:p>
            <a:pPr algn="l"/>
            <a:r>
              <a:rPr lang="it-IT" sz="1600" dirty="0"/>
              <a:t>La direzione commerciale </a:t>
            </a:r>
            <a:r>
              <a:rPr lang="it-IT" sz="1600" dirty="0" smtClean="0"/>
              <a:t>può presentare alcuni problemi</a:t>
            </a:r>
            <a:r>
              <a:rPr lang="it-IT" sz="1600" dirty="0"/>
              <a:t>, poiché il sistema contiene un gran </a:t>
            </a:r>
            <a:r>
              <a:rPr lang="it-IT" sz="1600" dirty="0" smtClean="0"/>
              <a:t>numero </a:t>
            </a:r>
            <a:r>
              <a:rPr lang="it-IT" sz="1600" dirty="0"/>
              <a:t>di variabili. Inoltre, a volte, esiste una difficoltà nel determinare la risposta alla domanda, </a:t>
            </a:r>
            <a:r>
              <a:rPr lang="it-IT" sz="1600" dirty="0" smtClean="0"/>
              <a:t>il problema della concorrenza e la gestione di molteplici problemi.</a:t>
            </a:r>
            <a:endParaRPr lang="es-ES" sz="1600" dirty="0"/>
          </a:p>
          <a:p>
            <a:pPr marL="139700" indent="0" algn="l">
              <a:buNone/>
            </a:pPr>
            <a:endParaRPr lang="es-ES" sz="1600" dirty="0"/>
          </a:p>
          <a:p>
            <a:pPr algn="l"/>
            <a:endParaRPr lang="es-ES" sz="1600"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xmlns="" id="{332EDEAD-19FF-4F96-9C9E-3EC636C3620A}"/>
              </a:ext>
            </a:extLst>
          </p:cNvPr>
          <p:cNvSpPr txBox="1"/>
          <p:nvPr/>
        </p:nvSpPr>
        <p:spPr>
          <a:xfrm>
            <a:off x="432450" y="206156"/>
            <a:ext cx="4139550" cy="523220"/>
          </a:xfrm>
          <a:prstGeom prst="rect">
            <a:avLst/>
          </a:prstGeom>
          <a:noFill/>
        </p:spPr>
        <p:txBody>
          <a:bodyPr wrap="square" rtlCol="0">
            <a:spAutoFit/>
          </a:bodyPr>
          <a:lstStyle/>
          <a:p>
            <a:r>
              <a:rPr lang="es-ES" dirty="0" smtClean="0"/>
              <a:t>Unità </a:t>
            </a:r>
            <a:r>
              <a:rPr lang="es-ES" dirty="0"/>
              <a:t>2. </a:t>
            </a:r>
            <a:r>
              <a:rPr lang="en-GB" dirty="0"/>
              <a:t>BRANDING </a:t>
            </a:r>
            <a:r>
              <a:rPr lang="en-GB" dirty="0" smtClean="0"/>
              <a:t>E COMUNICAZIONE PER LA COMPETITIVITA’</a:t>
            </a:r>
            <a:endParaRPr lang="es-ES" dirty="0"/>
          </a:p>
        </p:txBody>
      </p:sp>
    </p:spTree>
    <p:extLst>
      <p:ext uri="{BB962C8B-B14F-4D97-AF65-F5344CB8AC3E}">
        <p14:creationId xmlns:p14="http://schemas.microsoft.com/office/powerpoint/2010/main" val="295162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smtClean="0">
                <a:solidFill>
                  <a:srgbClr val="F24F4F"/>
                </a:solidFill>
                <a:latin typeface="Cambria" panose="02040503050406030204" pitchFamily="18" charset="0"/>
              </a:rPr>
              <a:t>Pubbliche Relazioni</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xmlns=""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smtClean="0"/>
              <a:t>Unità </a:t>
            </a:r>
            <a:r>
              <a:rPr lang="es-ES" dirty="0"/>
              <a:t>2. </a:t>
            </a:r>
            <a:r>
              <a:rPr lang="en-GB" dirty="0"/>
              <a:t>BRANDING </a:t>
            </a:r>
            <a:r>
              <a:rPr lang="en-GB" dirty="0" smtClean="0"/>
              <a:t>E COMUNICAZIONE PER LA COMPETITIVITA’</a:t>
            </a:r>
            <a:endParaRPr lang="es-ES" dirty="0"/>
          </a:p>
        </p:txBody>
      </p:sp>
      <p:sp>
        <p:nvSpPr>
          <p:cNvPr id="11" name="Marcador de texto 10">
            <a:extLst>
              <a:ext uri="{FF2B5EF4-FFF2-40B4-BE49-F238E27FC236}">
                <a16:creationId xmlns:a16="http://schemas.microsoft.com/office/drawing/2014/main" xmlns="" id="{7A2EA65D-8E15-4A50-8D36-44B9150C124A}"/>
              </a:ext>
            </a:extLst>
          </p:cNvPr>
          <p:cNvSpPr>
            <a:spLocks noGrp="1"/>
          </p:cNvSpPr>
          <p:nvPr>
            <p:ph type="body" idx="1"/>
          </p:nvPr>
        </p:nvSpPr>
        <p:spPr>
          <a:xfrm>
            <a:off x="561109" y="1459134"/>
            <a:ext cx="7848599" cy="2696214"/>
          </a:xfrm>
        </p:spPr>
        <p:txBody>
          <a:bodyPr/>
          <a:lstStyle/>
          <a:p>
            <a:pPr lvl="0" algn="l"/>
            <a:r>
              <a:rPr lang="it-IT" sz="1600" dirty="0"/>
              <a:t>Le pubbliche relazioni sono uno strumento di comunicazione, il cui obiettivo è la modifica degli atteggiamenti verso </a:t>
            </a:r>
            <a:r>
              <a:rPr lang="it-IT" sz="1600" dirty="0" smtClean="0"/>
              <a:t>un brand, </a:t>
            </a:r>
            <a:r>
              <a:rPr lang="it-IT" sz="1600" dirty="0"/>
              <a:t>un prodotto o </a:t>
            </a:r>
            <a:r>
              <a:rPr lang="it-IT" sz="1600" dirty="0" smtClean="0"/>
              <a:t>un'idea.</a:t>
            </a:r>
            <a:r>
              <a:rPr lang="it-IT" sz="1600" dirty="0" smtClean="0"/>
              <a:t> </a:t>
            </a:r>
            <a:endParaRPr lang="it-IT" sz="1600" dirty="0" smtClean="0"/>
          </a:p>
          <a:p>
            <a:pPr algn="l"/>
            <a:r>
              <a:rPr lang="it-IT" sz="1600" dirty="0"/>
              <a:t>L'organizzazione di eventi </a:t>
            </a:r>
            <a:r>
              <a:rPr lang="it-IT" sz="1600" dirty="0" smtClean="0"/>
              <a:t>rientra nelle pubbliche relazioni. In esse il brand desidera </a:t>
            </a:r>
            <a:r>
              <a:rPr lang="it-IT" sz="1600" dirty="0"/>
              <a:t>che il proprio pubblico migliori l'immagine che ne ha, senza pagare una tassa pubblicitaria</a:t>
            </a:r>
            <a:r>
              <a:rPr lang="it-IT" sz="1600" dirty="0" smtClean="0"/>
              <a:t>.</a:t>
            </a:r>
            <a:endParaRPr lang="it-IT" sz="1600" dirty="0" smtClean="0"/>
          </a:p>
          <a:p>
            <a:pPr algn="l"/>
            <a:r>
              <a:rPr lang="it-IT" sz="1600" dirty="0"/>
              <a:t>Attraverso questi eventi, viene inviato un comunicato stampa e i media pubblicano </a:t>
            </a:r>
            <a:r>
              <a:rPr lang="it-IT" sz="1600" dirty="0" smtClean="0"/>
              <a:t>la </a:t>
            </a:r>
            <a:r>
              <a:rPr lang="it-IT" sz="1600" dirty="0"/>
              <a:t>notizia, in cui la società o il </a:t>
            </a:r>
            <a:r>
              <a:rPr lang="it-IT" sz="1600" dirty="0" smtClean="0"/>
              <a:t>brand </a:t>
            </a:r>
            <a:r>
              <a:rPr lang="it-IT" sz="1600" dirty="0"/>
              <a:t>è il protagonista. Si chiama </a:t>
            </a:r>
            <a:r>
              <a:rPr lang="it-IT" sz="1600" dirty="0" smtClean="0"/>
              <a:t>Pubblicità, molto semplicemente.</a:t>
            </a:r>
            <a:endParaRPr lang="it-IT" sz="1600" dirty="0" smtClean="0"/>
          </a:p>
          <a:p>
            <a:pPr algn="l"/>
            <a:endParaRPr lang="es-ES" sz="1600" dirty="0"/>
          </a:p>
          <a:p>
            <a:pPr lvl="0" algn="l"/>
            <a:endParaRPr lang="es-ES" sz="1600" dirty="0"/>
          </a:p>
        </p:txBody>
      </p:sp>
    </p:spTree>
    <p:extLst>
      <p:ext uri="{BB962C8B-B14F-4D97-AF65-F5344CB8AC3E}">
        <p14:creationId xmlns:p14="http://schemas.microsoft.com/office/powerpoint/2010/main" val="22315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smtClean="0">
                <a:solidFill>
                  <a:srgbClr val="F24F4F"/>
                </a:solidFill>
                <a:latin typeface="Cambria" panose="02040503050406030204" pitchFamily="18" charset="0"/>
              </a:rPr>
              <a:t>Pubblicità</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xmlns=""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smtClean="0"/>
              <a:t>Unità </a:t>
            </a:r>
            <a:r>
              <a:rPr lang="es-ES" dirty="0"/>
              <a:t>2. </a:t>
            </a:r>
            <a:r>
              <a:rPr lang="en-GB" dirty="0"/>
              <a:t>BRANDING </a:t>
            </a:r>
            <a:r>
              <a:rPr lang="en-GB" dirty="0" smtClean="0"/>
              <a:t>E COMUNICAZIONE PER LA COMPETITIVITA’</a:t>
            </a:r>
            <a:endParaRPr lang="es-ES" dirty="0"/>
          </a:p>
        </p:txBody>
      </p:sp>
      <p:sp>
        <p:nvSpPr>
          <p:cNvPr id="11" name="Marcador de texto 10">
            <a:extLst>
              <a:ext uri="{FF2B5EF4-FFF2-40B4-BE49-F238E27FC236}">
                <a16:creationId xmlns:a16="http://schemas.microsoft.com/office/drawing/2014/main" xmlns="" id="{7A2EA65D-8E15-4A50-8D36-44B9150C124A}"/>
              </a:ext>
            </a:extLst>
          </p:cNvPr>
          <p:cNvSpPr>
            <a:spLocks noGrp="1"/>
          </p:cNvSpPr>
          <p:nvPr>
            <p:ph type="body" idx="1"/>
          </p:nvPr>
        </p:nvSpPr>
        <p:spPr>
          <a:xfrm>
            <a:off x="581890" y="1362151"/>
            <a:ext cx="8091055" cy="3043593"/>
          </a:xfrm>
        </p:spPr>
        <p:txBody>
          <a:bodyPr/>
          <a:lstStyle/>
          <a:p>
            <a:pPr lvl="0" algn="l"/>
            <a:r>
              <a:rPr lang="it-IT" sz="1600" dirty="0"/>
              <a:t>La pubblicità è il processo di comunicazione </a:t>
            </a:r>
            <a:r>
              <a:rPr lang="it-IT" sz="1600" dirty="0" smtClean="0"/>
              <a:t>controllata, </a:t>
            </a:r>
            <a:r>
              <a:rPr lang="it-IT" sz="1600" dirty="0"/>
              <a:t>che utilizza i mass media per pubblicizzare prodotti, servizi, idee o </a:t>
            </a:r>
            <a:r>
              <a:rPr lang="it-IT" sz="1600" dirty="0" smtClean="0"/>
              <a:t>istituzioni. </a:t>
            </a:r>
          </a:p>
          <a:p>
            <a:pPr marL="139700" lvl="0" indent="0" algn="l">
              <a:buNone/>
            </a:pPr>
            <a:endParaRPr lang="es-ES" sz="1600" dirty="0" smtClean="0"/>
          </a:p>
          <a:p>
            <a:pPr lvl="0" algn="l"/>
            <a:r>
              <a:rPr lang="it-IT" sz="1600" dirty="0"/>
              <a:t>La pubblicità è uno strumento di comunicazione che valorizza e rende visibili prodotti e servizi, differenziandoli dalla </a:t>
            </a:r>
            <a:r>
              <a:rPr lang="it-IT" sz="1600" dirty="0" smtClean="0"/>
              <a:t>concorrenza</a:t>
            </a:r>
            <a:r>
              <a:rPr lang="es-ES" sz="1600" dirty="0" smtClean="0"/>
              <a:t>. </a:t>
            </a:r>
            <a:endParaRPr lang="es-ES" sz="1600" dirty="0" smtClean="0"/>
          </a:p>
          <a:p>
            <a:pPr lvl="0" algn="l"/>
            <a:endParaRPr lang="es-ES" sz="1600" dirty="0"/>
          </a:p>
          <a:p>
            <a:pPr lvl="0" algn="l"/>
            <a:r>
              <a:rPr lang="it-IT" sz="1600" dirty="0"/>
              <a:t>Gli elementi più importanti della pubblicità sono il mittente (inserzionista o agenzia pubblicitaria), il messaggio (pubblicità), il destinatario (clienti, acquirenti) e il canale (i mezzi di comunicazione attraverso </a:t>
            </a:r>
            <a:r>
              <a:rPr lang="it-IT" sz="1600" dirty="0" smtClean="0"/>
              <a:t>i messaggi pubblicitari </a:t>
            </a:r>
            <a:r>
              <a:rPr lang="it-IT" sz="1600" dirty="0"/>
              <a:t>vengono trasmessi</a:t>
            </a:r>
            <a:r>
              <a:rPr lang="it-IT" sz="1600" dirty="0" smtClean="0"/>
              <a:t>).</a:t>
            </a:r>
            <a:endParaRPr lang="es-ES" sz="1600" dirty="0"/>
          </a:p>
        </p:txBody>
      </p:sp>
    </p:spTree>
    <p:extLst>
      <p:ext uri="{BB962C8B-B14F-4D97-AF65-F5344CB8AC3E}">
        <p14:creationId xmlns:p14="http://schemas.microsoft.com/office/powerpoint/2010/main" val="339703534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3349</TotalTime>
  <Words>1416</Words>
  <Application>Microsoft Office PowerPoint</Application>
  <PresentationFormat>Presentazione su schermo (16:9)</PresentationFormat>
  <Paragraphs>107</Paragraphs>
  <Slides>14</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14</vt:i4>
      </vt:variant>
    </vt:vector>
  </HeadingPairs>
  <TitlesOfParts>
    <vt:vector size="22" baseType="lpstr">
      <vt:lpstr>Arial</vt:lpstr>
      <vt:lpstr>Cambria</vt:lpstr>
      <vt:lpstr>Century Gothic</vt:lpstr>
      <vt:lpstr>Garamond</vt:lpstr>
      <vt:lpstr>Times New Roman</vt:lpstr>
      <vt:lpstr>EB Garamond Medium</vt:lpstr>
      <vt:lpstr>EB Garamond</vt:lpstr>
      <vt:lpstr>Simple Light</vt:lpstr>
      <vt:lpstr> ARTCademy “Accademia delle Arti e dei mestieri”</vt:lpstr>
      <vt:lpstr>Modulo 2  STRATEGIA PER ART-STARTUPS &amp; ART-PRENEURS &amp; IMPRESE ARTISTICHE E ARTIGIANE</vt:lpstr>
      <vt:lpstr>UNITA’ 2 BRANDING E COMUNICAZIONE PER LA COMPETITIVITA’</vt:lpstr>
      <vt:lpstr>Obiettivi di apprendimento</vt:lpstr>
      <vt:lpstr>Branding for micro-imprese artistiche e artigiane</vt:lpstr>
      <vt:lpstr>Immagine, Identità e Reputazione</vt:lpstr>
      <vt:lpstr>Direzione Commerciale</vt:lpstr>
      <vt:lpstr>Pubbliche Relazioni</vt:lpstr>
      <vt:lpstr>Pubblicità</vt:lpstr>
      <vt:lpstr>Pubblicità</vt:lpstr>
      <vt:lpstr>Introduzione al Marketing</vt:lpstr>
      <vt:lpstr>Introduzione al Marketing</vt:lpstr>
      <vt:lpstr>Introduzione al Marketing</vt:lpstr>
      <vt:lpstr>GRAZIE!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Admin</cp:lastModifiedBy>
  <cp:revision>80</cp:revision>
  <dcterms:modified xsi:type="dcterms:W3CDTF">2020-02-20T17:39:48Z</dcterms:modified>
</cp:coreProperties>
</file>