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72" r:id="rId3"/>
    <p:sldId id="283" r:id="rId4"/>
    <p:sldId id="275" r:id="rId5"/>
    <p:sldId id="286" r:id="rId6"/>
    <p:sldId id="280" r:id="rId7"/>
    <p:sldId id="292" r:id="rId8"/>
    <p:sldId id="282" r:id="rId9"/>
    <p:sldId id="284" r:id="rId10"/>
    <p:sldId id="289" r:id="rId11"/>
    <p:sldId id="285" r:id="rId12"/>
    <p:sldId id="293" r:id="rId13"/>
    <p:sldId id="288" r:id="rId14"/>
    <p:sldId id="274" r:id="rId15"/>
  </p:sldIdLst>
  <p:sldSz cx="9144000" cy="5143500" type="screen16x9"/>
  <p:notesSz cx="6858000" cy="9144000"/>
  <p:embeddedFontLst>
    <p:embeddedFont>
      <p:font typeface="EB Garamond Medium" panose="020B060402020202020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EB Garamond" panose="020B0604020202020204" charset="0"/>
      <p:regular r:id="rId25"/>
      <p:bold r:id="rId26"/>
      <p:italic r:id="rId27"/>
      <p:boldItalic r:id="rId28"/>
    </p:embeddedFont>
    <p:embeddedFont>
      <p:font typeface="Garamond" panose="02020404030301010803" pitchFamily="18" charset="0"/>
      <p:regular r:id="rId29"/>
      <p:bold r:id="rId30"/>
      <p:italic r:id="rId31"/>
    </p:embeddedFont>
    <p:embeddedFont>
      <p:font typeface="Century Gothic" panose="020B0502020202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smtClean="0">
                <a:solidFill>
                  <a:srgbClr val="F24F4F"/>
                </a:solidFill>
                <a:latin typeface="Cambria" panose="02040503050406030204" pitchFamily="18" charset="0"/>
              </a:rPr>
              <a:t>Publicidad</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a:t>Unidad 2. </a:t>
            </a:r>
            <a:r>
              <a:rPr lang="en-GB" dirty="0"/>
              <a:t>MARCA Y COMUNICACIÓN PARA LA </a:t>
            </a:r>
            <a:r>
              <a:rPr lang="en-GB" dirty="0" smtClean="0"/>
              <a:t>COMPETITIVIDAD</a:t>
            </a:r>
            <a:endParaRPr lang="es-ES" dirty="0"/>
          </a:p>
        </p:txBody>
      </p:sp>
      <p:sp>
        <p:nvSpPr>
          <p:cNvPr id="11" name="Marcador de texto 10">
            <a:extLst>
              <a:ext uri="{FF2B5EF4-FFF2-40B4-BE49-F238E27FC236}">
                <a16:creationId xmlns="" xmlns:a16="http://schemas.microsoft.com/office/drawing/2014/main" id="{7A2EA65D-8E15-4A50-8D36-44B9150C124A}"/>
              </a:ext>
            </a:extLst>
          </p:cNvPr>
          <p:cNvSpPr>
            <a:spLocks noGrp="1"/>
          </p:cNvSpPr>
          <p:nvPr>
            <p:ph type="body" idx="1"/>
          </p:nvPr>
        </p:nvSpPr>
        <p:spPr>
          <a:xfrm>
            <a:off x="522514" y="1212980"/>
            <a:ext cx="8150431" cy="3520407"/>
          </a:xfrm>
        </p:spPr>
        <p:txBody>
          <a:bodyPr/>
          <a:lstStyle/>
          <a:p>
            <a:pPr algn="l"/>
            <a:r>
              <a:rPr lang="es-ES" sz="1600" dirty="0"/>
              <a:t>Debe ser un mensaje con la llamada "propuesta de compra única" (UPS), relacionada con el beneficio de la campaña. </a:t>
            </a:r>
            <a:endParaRPr lang="es-ES" sz="1600" dirty="0" smtClean="0"/>
          </a:p>
          <a:p>
            <a:pPr algn="l"/>
            <a:r>
              <a:rPr lang="es-ES" sz="1600" dirty="0" smtClean="0"/>
              <a:t>Distinguir </a:t>
            </a:r>
            <a:r>
              <a:rPr lang="es-ES" sz="1600" dirty="0"/>
              <a:t>entre medios publicitarios y soporte</a:t>
            </a:r>
            <a:r>
              <a:rPr lang="es-ES" sz="1600" dirty="0" smtClean="0"/>
              <a:t>. </a:t>
            </a:r>
            <a:endParaRPr lang="es-ES" sz="1600" dirty="0" smtClean="0"/>
          </a:p>
          <a:p>
            <a:pPr lvl="1" algn="l"/>
            <a:r>
              <a:rPr lang="es-ES" dirty="0"/>
              <a:t>Los medios publicitarios son los canales utilizados para la comunicación de masas. Los principales son periódicos, revistas, radio, televisión, publicidad exterior (llamada </a:t>
            </a:r>
            <a:r>
              <a:rPr lang="es-ES" dirty="0" smtClean="0"/>
              <a:t>“</a:t>
            </a:r>
            <a:r>
              <a:rPr lang="es-ES" i="1" dirty="0" err="1" smtClean="0"/>
              <a:t>above</a:t>
            </a:r>
            <a:r>
              <a:rPr lang="es-ES" i="1" dirty="0" smtClean="0"/>
              <a:t> </a:t>
            </a:r>
            <a:r>
              <a:rPr lang="es-ES" i="1" dirty="0" err="1" smtClean="0"/>
              <a:t>the</a:t>
            </a:r>
            <a:r>
              <a:rPr lang="es-ES" i="1" dirty="0" smtClean="0"/>
              <a:t> line</a:t>
            </a:r>
            <a:r>
              <a:rPr lang="es-ES" dirty="0" smtClean="0"/>
              <a:t>”; </a:t>
            </a:r>
            <a:r>
              <a:rPr lang="es-ES" dirty="0"/>
              <a:t>mientras que el marketing directo, la publicidad en lugar de la venta, Internet, etc. están" </a:t>
            </a:r>
            <a:r>
              <a:rPr lang="es-ES" i="1" dirty="0" err="1" smtClean="0"/>
              <a:t>below</a:t>
            </a:r>
            <a:r>
              <a:rPr lang="es-ES" i="1" dirty="0" smtClean="0"/>
              <a:t> </a:t>
            </a:r>
            <a:r>
              <a:rPr lang="es-ES" i="1" dirty="0" err="1" smtClean="0"/>
              <a:t>the</a:t>
            </a:r>
            <a:r>
              <a:rPr lang="es-ES" i="1" dirty="0" smtClean="0"/>
              <a:t> line</a:t>
            </a:r>
            <a:r>
              <a:rPr lang="es-ES" dirty="0" smtClean="0"/>
              <a:t>".</a:t>
            </a:r>
          </a:p>
          <a:p>
            <a:pPr lvl="1" algn="l"/>
            <a:r>
              <a:rPr lang="es-ES" dirty="0" smtClean="0"/>
              <a:t>Soporte: </a:t>
            </a:r>
            <a:r>
              <a:rPr lang="es-ES" dirty="0"/>
              <a:t>las diferentes opciones que tiene que anunciar un anunciante en cada uno de los medios que </a:t>
            </a:r>
            <a:r>
              <a:rPr lang="es-ES" dirty="0" smtClean="0"/>
              <a:t>existen.</a:t>
            </a:r>
            <a:endParaRPr lang="es-ES" sz="1600" dirty="0" smtClean="0"/>
          </a:p>
          <a:p>
            <a:pPr algn="l">
              <a:lnSpc>
                <a:spcPct val="100000"/>
              </a:lnSpc>
            </a:pPr>
            <a:r>
              <a:rPr lang="es-ES" sz="1600" dirty="0" smtClean="0"/>
              <a:t>Ejemplos: </a:t>
            </a:r>
          </a:p>
          <a:p>
            <a:pPr lvl="1" algn="l">
              <a:lnSpc>
                <a:spcPct val="100000"/>
              </a:lnSpc>
            </a:pPr>
            <a:r>
              <a:rPr lang="es-ES" dirty="0" smtClean="0"/>
              <a:t>Medio publicitario: televisión</a:t>
            </a:r>
            <a:r>
              <a:rPr lang="es-ES" dirty="0" smtClean="0"/>
              <a:t>, </a:t>
            </a:r>
            <a:r>
              <a:rPr lang="es-ES" dirty="0"/>
              <a:t>S</a:t>
            </a:r>
            <a:r>
              <a:rPr lang="es-ES" dirty="0" smtClean="0"/>
              <a:t>oporte: spot.</a:t>
            </a:r>
          </a:p>
          <a:p>
            <a:pPr lvl="1" algn="l">
              <a:lnSpc>
                <a:spcPct val="100000"/>
              </a:lnSpc>
            </a:pPr>
            <a:r>
              <a:rPr lang="es-ES" dirty="0" smtClean="0"/>
              <a:t>Medio publicitario: </a:t>
            </a:r>
            <a:r>
              <a:rPr lang="es-ES" dirty="0" smtClean="0"/>
              <a:t>radio, </a:t>
            </a:r>
            <a:r>
              <a:rPr lang="es-ES" dirty="0" smtClean="0"/>
              <a:t>soporte: cuña de radio.</a:t>
            </a:r>
            <a:endParaRPr lang="es-ES" dirty="0" smtClean="0"/>
          </a:p>
          <a:p>
            <a:pPr lvl="1" algn="l">
              <a:lnSpc>
                <a:spcPct val="100000"/>
              </a:lnSpc>
            </a:pPr>
            <a:endParaRPr lang="es-ES" dirty="0" smtClean="0"/>
          </a:p>
          <a:p>
            <a:pPr lvl="1" algn="l"/>
            <a:endParaRPr lang="es-ES" dirty="0"/>
          </a:p>
        </p:txBody>
      </p:sp>
    </p:spTree>
    <p:extLst>
      <p:ext uri="{BB962C8B-B14F-4D97-AF65-F5344CB8AC3E}">
        <p14:creationId xmlns:p14="http://schemas.microsoft.com/office/powerpoint/2010/main" val="175287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smtClean="0">
                <a:solidFill>
                  <a:srgbClr val="F24F4F"/>
                </a:solidFill>
                <a:latin typeface="Cambria" panose="02040503050406030204" pitchFamily="18" charset="0"/>
              </a:rPr>
              <a:t>Introducción al Marketing</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a:t>Unidad 2. </a:t>
            </a:r>
            <a:r>
              <a:rPr lang="en-GB" dirty="0"/>
              <a:t>MARCA Y COMUNICACIÓN PARA LA COMPETITIVIDAD</a:t>
            </a:r>
            <a:endParaRPr lang="es-ES" dirty="0"/>
          </a:p>
        </p:txBody>
      </p:sp>
      <p:sp>
        <p:nvSpPr>
          <p:cNvPr id="11" name="Marcador de texto 10">
            <a:extLst>
              <a:ext uri="{FF2B5EF4-FFF2-40B4-BE49-F238E27FC236}">
                <a16:creationId xmlns=""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lvl="0" algn="l"/>
            <a:r>
              <a:rPr lang="es-ES" sz="1600" dirty="0"/>
              <a:t>El marketing es el proceso de conseguir clientes potenciales o clientes interesados ​​en los productos y / o servicios de una </a:t>
            </a:r>
            <a:r>
              <a:rPr lang="es-ES" sz="1600" dirty="0" smtClean="0"/>
              <a:t>empresa</a:t>
            </a:r>
          </a:p>
          <a:p>
            <a:pPr lvl="0" algn="l"/>
            <a:endParaRPr lang="es-ES" sz="1600" dirty="0" smtClean="0"/>
          </a:p>
          <a:p>
            <a:pPr lvl="0" algn="l"/>
            <a:r>
              <a:rPr lang="es-ES" sz="1600" dirty="0" smtClean="0"/>
              <a:t>Se </a:t>
            </a:r>
            <a:r>
              <a:rPr lang="es-ES" sz="1600" dirty="0"/>
              <a:t>centra en el estudio del comportamiento del mercado y del consumidor y analiza la gestión comercial de las empresas para atraer, adquirir y retener clientes al satisfacer sus deseos y necesidades. </a:t>
            </a:r>
            <a:endParaRPr lang="es-ES" sz="1600" dirty="0" smtClean="0"/>
          </a:p>
          <a:p>
            <a:pPr lvl="0" algn="l"/>
            <a:endParaRPr lang="es-ES" sz="1600" dirty="0"/>
          </a:p>
          <a:p>
            <a:pPr lvl="0" algn="l"/>
            <a:r>
              <a:rPr lang="es-ES" sz="1600" dirty="0" smtClean="0"/>
              <a:t>Elementos </a:t>
            </a:r>
            <a:r>
              <a:rPr lang="es-ES" sz="1600" dirty="0"/>
              <a:t>de marketing (4 </a:t>
            </a:r>
            <a:r>
              <a:rPr lang="es-ES" sz="1600" dirty="0" err="1" smtClean="0"/>
              <a:t>P´s</a:t>
            </a:r>
            <a:r>
              <a:rPr lang="es-ES" sz="1600" dirty="0"/>
              <a:t>): precio, producto, </a:t>
            </a:r>
            <a:r>
              <a:rPr lang="es-ES" sz="1600" dirty="0" smtClean="0"/>
              <a:t>emplazamiento </a:t>
            </a:r>
            <a:r>
              <a:rPr lang="es-ES" sz="1600" dirty="0"/>
              <a:t>y promoción</a:t>
            </a:r>
            <a:endParaRPr lang="en-US" dirty="0" smtClean="0"/>
          </a:p>
        </p:txBody>
      </p:sp>
    </p:spTree>
    <p:extLst>
      <p:ext uri="{BB962C8B-B14F-4D97-AF65-F5344CB8AC3E}">
        <p14:creationId xmlns:p14="http://schemas.microsoft.com/office/powerpoint/2010/main" val="1128284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smtClean="0">
                <a:solidFill>
                  <a:srgbClr val="F24F4F"/>
                </a:solidFill>
                <a:latin typeface="Cambria" panose="02040503050406030204" pitchFamily="18" charset="0"/>
              </a:rPr>
              <a:t>Introducción al Marketing</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a:t>Unidad 2. </a:t>
            </a:r>
            <a:r>
              <a:rPr lang="en-GB" dirty="0"/>
              <a:t>MARCA Y COMUNICACIÓN PARA LA COMPETITIVIDAD</a:t>
            </a:r>
            <a:endParaRPr lang="es-ES" dirty="0"/>
          </a:p>
        </p:txBody>
      </p:sp>
      <p:sp>
        <p:nvSpPr>
          <p:cNvPr id="11" name="Marcador de texto 10">
            <a:extLst>
              <a:ext uri="{FF2B5EF4-FFF2-40B4-BE49-F238E27FC236}">
                <a16:creationId xmlns="" xmlns:a16="http://schemas.microsoft.com/office/drawing/2014/main" id="{7A2EA65D-8E15-4A50-8D36-44B9150C124A}"/>
              </a:ext>
            </a:extLst>
          </p:cNvPr>
          <p:cNvSpPr>
            <a:spLocks noGrp="1"/>
          </p:cNvSpPr>
          <p:nvPr>
            <p:ph type="body" idx="1"/>
          </p:nvPr>
        </p:nvSpPr>
        <p:spPr>
          <a:xfrm>
            <a:off x="158491" y="1202036"/>
            <a:ext cx="8821410" cy="3123651"/>
          </a:xfrm>
        </p:spPr>
        <p:txBody>
          <a:bodyPr/>
          <a:lstStyle/>
          <a:p>
            <a:pPr algn="l"/>
            <a:r>
              <a:rPr lang="es-ES" sz="1600" dirty="0"/>
              <a:t>PRODUCTO es el conjunto de atributos (características, funciones, beneficios y usos) que le permiten intercambiarse o usarse.  </a:t>
            </a:r>
            <a:endParaRPr lang="es-ES" sz="1600" dirty="0" smtClean="0"/>
          </a:p>
          <a:p>
            <a:pPr algn="l"/>
            <a:endParaRPr lang="es-ES" sz="1600" dirty="0"/>
          </a:p>
          <a:p>
            <a:pPr algn="l"/>
            <a:r>
              <a:rPr lang="es-ES" sz="1600" dirty="0" smtClean="0"/>
              <a:t>EMPLAZAMIENTO: </a:t>
            </a:r>
            <a:r>
              <a:rPr lang="es-ES" sz="1600" dirty="0"/>
              <a:t>es la forma de comercialización que tienen los productos de la empresa. También se refiere a la distribución. </a:t>
            </a:r>
            <a:endParaRPr lang="es-ES" sz="1600" dirty="0" smtClean="0"/>
          </a:p>
          <a:p>
            <a:pPr marL="139700" indent="0" algn="l">
              <a:buNone/>
            </a:pPr>
            <a:endParaRPr lang="es-ES" sz="1600" dirty="0" smtClean="0"/>
          </a:p>
          <a:p>
            <a:pPr algn="l"/>
            <a:r>
              <a:rPr lang="es-ES" sz="1600" dirty="0" smtClean="0"/>
              <a:t>La </a:t>
            </a:r>
            <a:r>
              <a:rPr lang="es-ES" sz="1600" dirty="0"/>
              <a:t>PROMOCIÓN está relacionada con la comunicación, y el conocimiento distingue este producto del mercado para desarrollar un plan de comunicación. </a:t>
            </a:r>
            <a:endParaRPr lang="es-ES" sz="1600" dirty="0" smtClean="0"/>
          </a:p>
          <a:p>
            <a:pPr marL="139700" indent="0" algn="l">
              <a:buNone/>
            </a:pPr>
            <a:endParaRPr lang="es-ES" sz="1600" dirty="0"/>
          </a:p>
          <a:p>
            <a:pPr algn="l"/>
            <a:r>
              <a:rPr lang="es-ES" sz="1600" dirty="0" smtClean="0"/>
              <a:t>PRECIO</a:t>
            </a:r>
            <a:r>
              <a:rPr lang="es-ES" sz="1600" dirty="0"/>
              <a:t>: la elección de un precio adecuado del producto es muy importante para su posterior </a:t>
            </a:r>
            <a:r>
              <a:rPr lang="es-ES" sz="1600" dirty="0" smtClean="0"/>
              <a:t>comercialización </a:t>
            </a:r>
            <a:r>
              <a:rPr lang="es-ES" sz="1600" dirty="0"/>
              <a:t>en el mercado teniendo en cuenta el valor y el precio del mismo.</a:t>
            </a:r>
            <a:r>
              <a:rPr lang="en-US" sz="1600" dirty="0"/>
              <a:t/>
            </a:r>
            <a:br>
              <a:rPr lang="en-US" sz="1600" dirty="0"/>
            </a:br>
            <a:endParaRPr lang="es-ES" sz="1600" dirty="0"/>
          </a:p>
        </p:txBody>
      </p:sp>
    </p:spTree>
    <p:extLst>
      <p:ext uri="{BB962C8B-B14F-4D97-AF65-F5344CB8AC3E}">
        <p14:creationId xmlns:p14="http://schemas.microsoft.com/office/powerpoint/2010/main" val="151258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7" y="25195"/>
            <a:ext cx="8568794" cy="1263600"/>
          </a:xfrm>
        </p:spPr>
        <p:txBody>
          <a:bodyPr/>
          <a:lstStyle/>
          <a:p>
            <a:r>
              <a:rPr lang="es-ES" sz="3200" dirty="0" smtClean="0">
                <a:solidFill>
                  <a:srgbClr val="F24F4F"/>
                </a:solidFill>
                <a:latin typeface="Cambria" panose="02040503050406030204" pitchFamily="18" charset="0"/>
              </a:rPr>
              <a:t>Introducción al Marketing</a:t>
            </a:r>
            <a:endParaRPr lang="es-ES" sz="3200" dirty="0">
              <a:solidFill>
                <a:srgbClr val="F24F4F"/>
              </a:solidFill>
              <a:latin typeface="Cambria" panose="02040503050406030204" pitchFamily="18" charset="0"/>
            </a:endParaRPr>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a:t>Unidad 2. </a:t>
            </a:r>
            <a:r>
              <a:rPr lang="en-GB" dirty="0"/>
              <a:t>MARCA Y COMUNICACIÓN PARA LA COMPETITIVIDAD</a:t>
            </a:r>
            <a:endParaRPr lang="es-ES" dirty="0"/>
          </a:p>
        </p:txBody>
      </p:sp>
      <p:sp>
        <p:nvSpPr>
          <p:cNvPr id="11" name="Marcador de texto 10">
            <a:extLst>
              <a:ext uri="{FF2B5EF4-FFF2-40B4-BE49-F238E27FC236}">
                <a16:creationId xmlns="" xmlns:a16="http://schemas.microsoft.com/office/drawing/2014/main" id="{7A2EA65D-8E15-4A50-8D36-44B9150C124A}"/>
              </a:ext>
            </a:extLst>
          </p:cNvPr>
          <p:cNvSpPr>
            <a:spLocks noGrp="1"/>
          </p:cNvSpPr>
          <p:nvPr>
            <p:ph type="body" idx="1"/>
          </p:nvPr>
        </p:nvSpPr>
        <p:spPr>
          <a:xfrm>
            <a:off x="158491" y="1288795"/>
            <a:ext cx="8821410" cy="3123651"/>
          </a:xfrm>
        </p:spPr>
        <p:txBody>
          <a:bodyPr/>
          <a:lstStyle/>
          <a:p>
            <a:pPr algn="l"/>
            <a:r>
              <a:rPr lang="es-ES" sz="1600" dirty="0" smtClean="0"/>
              <a:t>El </a:t>
            </a:r>
            <a:r>
              <a:rPr lang="es-ES" sz="1600" dirty="0"/>
              <a:t>producto y la distribución son instrumentos estratégicos a largo plazo, ya que no pueden modificarse de inmediato y su uso debe planificarse convenientemente. </a:t>
            </a:r>
            <a:endParaRPr lang="es-ES" sz="1600" dirty="0" smtClean="0"/>
          </a:p>
          <a:p>
            <a:pPr marL="139700" indent="0" algn="l">
              <a:buNone/>
            </a:pPr>
            <a:endParaRPr lang="es-ES" sz="1600" dirty="0" smtClean="0"/>
          </a:p>
          <a:p>
            <a:pPr algn="l"/>
            <a:r>
              <a:rPr lang="es-ES" sz="1600" dirty="0" smtClean="0"/>
              <a:t>El </a:t>
            </a:r>
            <a:r>
              <a:rPr lang="es-ES" sz="1600" dirty="0"/>
              <a:t>precio y la promoción son instrumentos tácticos, ya que pueden modificarse fácil y rápidamente). </a:t>
            </a:r>
            <a:endParaRPr lang="es-ES" sz="1600" dirty="0" smtClean="0"/>
          </a:p>
          <a:p>
            <a:pPr marL="139700" indent="0" algn="l">
              <a:buNone/>
            </a:pPr>
            <a:endParaRPr lang="es-ES" sz="1600" dirty="0" smtClean="0"/>
          </a:p>
          <a:p>
            <a:pPr algn="l"/>
            <a:r>
              <a:rPr lang="es-ES" sz="1600" dirty="0" smtClean="0"/>
              <a:t>Las </a:t>
            </a:r>
            <a:r>
              <a:rPr lang="es-ES" sz="1600" dirty="0"/>
              <a:t>microempresas </a:t>
            </a:r>
            <a:r>
              <a:rPr lang="es-ES" sz="1600" dirty="0" smtClean="0"/>
              <a:t>de Arte </a:t>
            </a:r>
            <a:r>
              <a:rPr lang="es-ES" sz="1600" smtClean="0"/>
              <a:t>y Artesanía deben </a:t>
            </a:r>
            <a:r>
              <a:rPr lang="es-ES" sz="1600" dirty="0"/>
              <a:t>hacer un estudio de estos elementos mediante la ejecución de un análisis </a:t>
            </a:r>
            <a:r>
              <a:rPr lang="es-ES" sz="1600" dirty="0" smtClean="0"/>
              <a:t>DAFO </a:t>
            </a:r>
            <a:r>
              <a:rPr lang="es-ES" sz="1600" dirty="0"/>
              <a:t>(debilidades, amenazas, fortalezas y oportunidades) de la empresa, antes de tomar decisiones importantes.</a:t>
            </a:r>
          </a:p>
        </p:txBody>
      </p:sp>
    </p:spTree>
    <p:extLst>
      <p:ext uri="{BB962C8B-B14F-4D97-AF65-F5344CB8AC3E}">
        <p14:creationId xmlns:p14="http://schemas.microsoft.com/office/powerpoint/2010/main" val="180144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dirty="0" smtClean="0">
                <a:solidFill>
                  <a:srgbClr val="E06666"/>
                </a:solidFill>
                <a:latin typeface="Cambria"/>
                <a:ea typeface="Cambria"/>
                <a:cs typeface="Cambria"/>
                <a:sym typeface="Cambria"/>
              </a:rPr>
              <a:t>¡GRACIAS!</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1586432"/>
          </a:xfrm>
          <a:prstGeom prst="rect">
            <a:avLst/>
          </a:prstGeom>
        </p:spPr>
        <p:txBody>
          <a:bodyPr spcFirstLastPara="1" wrap="square" lIns="91425" tIns="91425" rIns="91425" bIns="91425" anchor="t" anchorCtr="0">
            <a:noAutofit/>
          </a:bodyPr>
          <a:lstStyle/>
          <a:p>
            <a:pPr lvl="0"/>
            <a:r>
              <a:rPr lang="es" sz="3200" b="0" dirty="0" smtClean="0">
                <a:solidFill>
                  <a:srgbClr val="E06666"/>
                </a:solidFill>
                <a:latin typeface="Cambria"/>
                <a:ea typeface="Cambria"/>
                <a:cs typeface="Cambria"/>
                <a:sym typeface="Cambria"/>
              </a:rPr>
              <a:t>Módulo 2</a:t>
            </a:r>
            <a:br>
              <a:rPr lang="es" sz="3200" b="0" dirty="0" smtClean="0">
                <a:solidFill>
                  <a:srgbClr val="E06666"/>
                </a:solidFill>
                <a:latin typeface="Cambria"/>
                <a:ea typeface="Cambria"/>
                <a:cs typeface="Cambria"/>
                <a:sym typeface="Cambria"/>
              </a:rPr>
            </a:br>
            <a:r>
              <a:rPr lang="es" sz="3200" b="0" dirty="0" smtClean="0">
                <a:solidFill>
                  <a:srgbClr val="E06666"/>
                </a:solidFill>
                <a:latin typeface="Cambria"/>
                <a:ea typeface="Cambria"/>
                <a:cs typeface="Cambria"/>
                <a:sym typeface="Cambria"/>
              </a:rPr>
              <a:t>Estrategia para Startups de Arte y empresarios y firma de Arte</a:t>
            </a:r>
            <a:r>
              <a:rPr lang="es-ES" sz="3200" b="0" dirty="0">
                <a:solidFill>
                  <a:srgbClr val="E06666"/>
                </a:solidFill>
                <a:latin typeface="Cambria"/>
                <a:ea typeface="Cambria"/>
                <a:cs typeface="Cambria"/>
                <a:sym typeface="Cambria"/>
              </a:rPr>
              <a:t/>
            </a:r>
            <a:br>
              <a:rPr lang="es-ES" sz="3200" b="0" dirty="0">
                <a:solidFill>
                  <a:srgbClr val="E06666"/>
                </a:solidFill>
                <a:latin typeface="Cambria"/>
                <a:ea typeface="Cambria"/>
                <a:cs typeface="Cambria"/>
                <a:sym typeface="Cambria"/>
              </a:rPr>
            </a:br>
            <a:endParaRPr sz="3200" b="0" dirty="0">
              <a:latin typeface="Cambria"/>
              <a:ea typeface="Cambria"/>
              <a:cs typeface="Cambria"/>
              <a:sym typeface="Cambria"/>
            </a:endParaRPr>
          </a:p>
        </p:txBody>
      </p:sp>
      <p:sp>
        <p:nvSpPr>
          <p:cNvPr id="6"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9567" y="1282730"/>
            <a:ext cx="7551999" cy="2304230"/>
          </a:xfrm>
        </p:spPr>
        <p:txBody>
          <a:bodyPr/>
          <a:lstStyle/>
          <a:p>
            <a:r>
              <a:rPr lang="es-ES" b="0" dirty="0" smtClean="0">
                <a:solidFill>
                  <a:srgbClr val="F24F4F"/>
                </a:solidFill>
                <a:latin typeface="Cambria" panose="02040503050406030204" pitchFamily="18" charset="0"/>
              </a:rPr>
              <a:t>UNIDAD </a:t>
            </a:r>
            <a:r>
              <a:rPr lang="es-ES" b="0" dirty="0" smtClean="0">
                <a:solidFill>
                  <a:srgbClr val="F24F4F"/>
                </a:solidFill>
                <a:latin typeface="Cambria" panose="02040503050406030204" pitchFamily="18" charset="0"/>
              </a:rPr>
              <a:t>2</a:t>
            </a:r>
            <a:r>
              <a:rPr lang="es-ES" b="0" dirty="0">
                <a:solidFill>
                  <a:srgbClr val="F24F4F"/>
                </a:solidFill>
                <a:latin typeface="Cambria" panose="02040503050406030204" pitchFamily="18" charset="0"/>
              </a:rPr>
              <a:t/>
            </a:r>
            <a:br>
              <a:rPr lang="es-ES" b="0" dirty="0">
                <a:solidFill>
                  <a:srgbClr val="F24F4F"/>
                </a:solidFill>
                <a:latin typeface="Cambria" panose="02040503050406030204" pitchFamily="18" charset="0"/>
              </a:rPr>
            </a:br>
            <a:r>
              <a:rPr lang="en-US" b="0" dirty="0" smtClean="0">
                <a:solidFill>
                  <a:srgbClr val="F24F4F"/>
                </a:solidFill>
                <a:latin typeface="Cambria" panose="02040503050406030204" pitchFamily="18" charset="0"/>
              </a:rPr>
              <a:t>GESTIÓN DE LA MARCA Y COMUNICACIÓN PARA LA COMPETITIVIDAD</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smtClean="0">
                <a:solidFill>
                  <a:srgbClr val="F24F4F"/>
                </a:solidFill>
                <a:latin typeface="Cambria" panose="02040503050406030204" pitchFamily="18" charset="0"/>
              </a:rPr>
              <a:t>Objetivos de Aprendizaje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24345" y="1951041"/>
            <a:ext cx="7759818" cy="2471669"/>
          </a:xfrm>
        </p:spPr>
        <p:txBody>
          <a:bodyPr/>
          <a:lstStyle/>
          <a:p>
            <a:pPr lvl="0" algn="l"/>
            <a:r>
              <a:rPr lang="es-ES" sz="1600" dirty="0"/>
              <a:t>Conocer la importancia del marketing y la comunicación en la </a:t>
            </a:r>
            <a:r>
              <a:rPr lang="es-ES" sz="1600" dirty="0" smtClean="0"/>
              <a:t>empresa</a:t>
            </a:r>
          </a:p>
          <a:p>
            <a:pPr marL="139700" lvl="0" indent="0" algn="l">
              <a:buNone/>
            </a:pPr>
            <a:r>
              <a:rPr lang="es-ES" sz="1600" dirty="0" smtClean="0"/>
              <a:t> </a:t>
            </a:r>
          </a:p>
          <a:p>
            <a:pPr lvl="0" algn="l"/>
            <a:r>
              <a:rPr lang="es-ES" sz="1600" dirty="0" smtClean="0"/>
              <a:t>Saber </a:t>
            </a:r>
            <a:r>
              <a:rPr lang="es-ES" sz="1600" dirty="0"/>
              <a:t>diferenciar conceptos relacionados con la gestión de </a:t>
            </a:r>
            <a:r>
              <a:rPr lang="es-ES" sz="1600" dirty="0" smtClean="0"/>
              <a:t>marca </a:t>
            </a:r>
          </a:p>
          <a:p>
            <a:pPr marL="139700" lvl="0" indent="0" algn="l">
              <a:buNone/>
            </a:pPr>
            <a:endParaRPr lang="es-ES" sz="1600" dirty="0" smtClean="0"/>
          </a:p>
          <a:p>
            <a:pPr lvl="0" algn="l"/>
            <a:r>
              <a:rPr lang="es-ES" sz="1600" dirty="0" smtClean="0"/>
              <a:t>Diferenciar </a:t>
            </a:r>
            <a:r>
              <a:rPr lang="es-ES" sz="1600" dirty="0"/>
              <a:t>entre funcionalidades de comunicación y </a:t>
            </a:r>
            <a:r>
              <a:rPr lang="es-ES" sz="1600" dirty="0" smtClean="0"/>
              <a:t>marketing</a:t>
            </a:r>
          </a:p>
          <a:p>
            <a:pPr marL="139700" lvl="0" indent="0" algn="l">
              <a:buNone/>
            </a:pPr>
            <a:r>
              <a:rPr lang="es-ES" sz="1600" dirty="0" smtClean="0"/>
              <a:t> </a:t>
            </a:r>
          </a:p>
          <a:p>
            <a:pPr lvl="0" algn="l"/>
            <a:r>
              <a:rPr lang="es-ES" sz="1600" dirty="0" smtClean="0"/>
              <a:t>Centrarse </a:t>
            </a:r>
            <a:r>
              <a:rPr lang="es-ES" sz="1600" dirty="0"/>
              <a:t>en los elementos de gestión empresarial, publicidad, relaciones públicas y </a:t>
            </a:r>
            <a:r>
              <a:rPr lang="es-ES" sz="1600" dirty="0" smtClean="0"/>
              <a:t>marketing</a:t>
            </a:r>
            <a:endParaRPr lang="es-ES" sz="1600" dirty="0"/>
          </a:p>
          <a:p>
            <a:endParaRPr lang="es-ES" sz="1600" dirty="0"/>
          </a:p>
        </p:txBody>
      </p:sp>
      <p:sp>
        <p:nvSpPr>
          <p:cNvPr id="4" name="3 CuadroTexto"/>
          <p:cNvSpPr txBox="1"/>
          <p:nvPr/>
        </p:nvSpPr>
        <p:spPr>
          <a:xfrm>
            <a:off x="432450" y="206156"/>
            <a:ext cx="4139550" cy="523220"/>
          </a:xfrm>
          <a:prstGeom prst="rect">
            <a:avLst/>
          </a:prstGeom>
          <a:noFill/>
        </p:spPr>
        <p:txBody>
          <a:bodyPr wrap="square" rtlCol="0">
            <a:spAutoFit/>
          </a:bodyPr>
          <a:lstStyle/>
          <a:p>
            <a:r>
              <a:rPr lang="es-ES" dirty="0" smtClean="0"/>
              <a:t>Unidad </a:t>
            </a:r>
            <a:r>
              <a:rPr lang="es-ES" dirty="0"/>
              <a:t>2. </a:t>
            </a:r>
            <a:r>
              <a:rPr lang="en-GB" dirty="0" smtClean="0"/>
              <a:t>MARCA Y COMUNICACIÓN PARA LA COMPETITIVIDAD</a:t>
            </a:r>
            <a:endParaRPr lang="es-ES"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r>
              <a:rPr lang="en-GB" sz="3200" dirty="0" err="1" smtClean="0">
                <a:solidFill>
                  <a:srgbClr val="F24F4F"/>
                </a:solidFill>
                <a:latin typeface="Cambria" panose="02040503050406030204" pitchFamily="18" charset="0"/>
              </a:rPr>
              <a:t>Marca</a:t>
            </a:r>
            <a:r>
              <a:rPr lang="en-GB" sz="3200" dirty="0" smtClean="0">
                <a:solidFill>
                  <a:srgbClr val="F24F4F"/>
                </a:solidFill>
                <a:latin typeface="Cambria" panose="02040503050406030204" pitchFamily="18" charset="0"/>
              </a:rPr>
              <a:t> para </a:t>
            </a:r>
            <a:r>
              <a:rPr lang="en-GB" sz="3200" dirty="0" err="1" smtClean="0">
                <a:solidFill>
                  <a:srgbClr val="F24F4F"/>
                </a:solidFill>
                <a:latin typeface="Cambria" panose="02040503050406030204" pitchFamily="18" charset="0"/>
              </a:rPr>
              <a:t>Pymes</a:t>
            </a:r>
            <a:r>
              <a:rPr lang="en-GB" sz="3200" dirty="0" smtClean="0">
                <a:solidFill>
                  <a:srgbClr val="F24F4F"/>
                </a:solidFill>
                <a:latin typeface="Cambria" panose="02040503050406030204" pitchFamily="18" charset="0"/>
              </a:rPr>
              <a:t> de Arte y </a:t>
            </a:r>
            <a:r>
              <a:rPr lang="en-GB" sz="3200" dirty="0" err="1" smtClean="0">
                <a:solidFill>
                  <a:srgbClr val="F24F4F"/>
                </a:solidFill>
                <a:latin typeface="Cambria" panose="02040503050406030204" pitchFamily="18" charset="0"/>
              </a:rPr>
              <a:t>Artesanía</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530220"/>
            <a:ext cx="8215503" cy="3540543"/>
          </a:xfrm>
        </p:spPr>
        <p:txBody>
          <a:bodyPr/>
          <a:lstStyle/>
          <a:p>
            <a:pPr lvl="0" algn="l"/>
            <a:r>
              <a:rPr lang="es-ES" sz="1600" dirty="0"/>
              <a:t>El </a:t>
            </a:r>
            <a:r>
              <a:rPr lang="es-ES" sz="1600" u="sng" dirty="0"/>
              <a:t>logo </a:t>
            </a:r>
            <a:r>
              <a:rPr lang="es-ES" sz="1600" dirty="0"/>
              <a:t>es una expresión de la marca, que asocia algunos valores de la empresa, a través de la imagen. </a:t>
            </a:r>
            <a:endParaRPr lang="es-ES" sz="1600" dirty="0" smtClean="0"/>
          </a:p>
          <a:p>
            <a:pPr lvl="0" algn="l"/>
            <a:r>
              <a:rPr lang="es-ES" sz="1600" dirty="0" smtClean="0"/>
              <a:t>La </a:t>
            </a:r>
            <a:r>
              <a:rPr lang="es-ES" sz="1600" u="sng" dirty="0"/>
              <a:t>imagen</a:t>
            </a:r>
            <a:r>
              <a:rPr lang="es-ES" sz="1600" dirty="0"/>
              <a:t> es </a:t>
            </a:r>
            <a:r>
              <a:rPr lang="es-ES" sz="1600" dirty="0" smtClean="0"/>
              <a:t>una parcela </a:t>
            </a:r>
            <a:r>
              <a:rPr lang="es-ES" sz="1600" dirty="0"/>
              <a:t>del público, mientras que la identidad es una </a:t>
            </a:r>
            <a:r>
              <a:rPr lang="es-ES" sz="1600" dirty="0" smtClean="0"/>
              <a:t>parcela </a:t>
            </a:r>
            <a:r>
              <a:rPr lang="es-ES" sz="1600" dirty="0"/>
              <a:t>de la empresa. Están relacionados, pero son diferentes. Para poder diferenciar a nuestra empresa del resto de competidores, debemos llevar a cabo una buena gestión de la marca. Para ser efectivo, un logotipo debe tener una serie de características, tales como: brevedad, fácil de leer, agradable de pronunciar, recordable, entre otras. </a:t>
            </a:r>
            <a:r>
              <a:rPr lang="es-ES" sz="1600" u="sng" dirty="0" err="1"/>
              <a:t>Isototipo</a:t>
            </a:r>
            <a:r>
              <a:rPr lang="es-ES" sz="1600" dirty="0"/>
              <a:t>, que es la parte simbólica (sin texto) de la marca, e </a:t>
            </a:r>
            <a:r>
              <a:rPr lang="es-ES" sz="1600" u="sng" dirty="0" err="1" smtClean="0"/>
              <a:t>Imagotipo</a:t>
            </a:r>
            <a:r>
              <a:rPr lang="es-ES" sz="1600" dirty="0" smtClean="0"/>
              <a:t>, </a:t>
            </a:r>
            <a:r>
              <a:rPr lang="es-ES" sz="1600" dirty="0"/>
              <a:t>que es el conjunto icónico-textual en el que el texto y el símbolo están claramente diferenciados (pueden funcionar por separado). </a:t>
            </a:r>
            <a:r>
              <a:rPr lang="es-ES" sz="1600" u="sng" dirty="0" err="1"/>
              <a:t>Isologo</a:t>
            </a:r>
            <a:r>
              <a:rPr lang="es-ES" sz="1600" u="sng" dirty="0"/>
              <a:t>,</a:t>
            </a:r>
            <a:r>
              <a:rPr lang="es-ES" sz="1600" dirty="0"/>
              <a:t> que es la combinación, texto e imagen que se fusionan en el mismo bloque.</a:t>
            </a:r>
            <a:endParaRPr lang="es-ES" sz="1600" dirty="0" smtClean="0"/>
          </a:p>
          <a:p>
            <a:pPr marL="139700" indent="0" algn="l">
              <a:buNone/>
            </a:pPr>
            <a:endParaRPr lang="es-ES" sz="1600" dirty="0"/>
          </a:p>
          <a:p>
            <a:pPr marL="139700" lvl="0" indent="0" algn="l">
              <a:buNone/>
            </a:pPr>
            <a:endParaRPr lang="es-ES" sz="1600" dirty="0" smtClean="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7 CuadroTexto"/>
          <p:cNvSpPr txBox="1"/>
          <p:nvPr/>
        </p:nvSpPr>
        <p:spPr>
          <a:xfrm>
            <a:off x="242696" y="151705"/>
            <a:ext cx="4139550" cy="523220"/>
          </a:xfrm>
          <a:prstGeom prst="rect">
            <a:avLst/>
          </a:prstGeom>
          <a:noFill/>
        </p:spPr>
        <p:txBody>
          <a:bodyPr wrap="square" rtlCol="0">
            <a:spAutoFit/>
          </a:bodyPr>
          <a:lstStyle/>
          <a:p>
            <a:r>
              <a:rPr lang="es-ES" dirty="0" smtClean="0"/>
              <a:t>Unidad </a:t>
            </a:r>
            <a:r>
              <a:rPr lang="es-ES" dirty="0"/>
              <a:t>2. </a:t>
            </a:r>
            <a:r>
              <a:rPr lang="en-GB" dirty="0" smtClean="0"/>
              <a:t>MARCA Y COMUNICACIÓN PARA LA COMPETITIVIDAD</a:t>
            </a:r>
            <a:endParaRPr lang="es-ES" dirty="0"/>
          </a:p>
        </p:txBody>
      </p:sp>
    </p:spTree>
    <p:extLst>
      <p:ext uri="{BB962C8B-B14F-4D97-AF65-F5344CB8AC3E}">
        <p14:creationId xmlns:p14="http://schemas.microsoft.com/office/powerpoint/2010/main" val="1897588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pPr algn="ctr"/>
            <a:r>
              <a:rPr lang="en-GB" sz="3200" dirty="0" smtClean="0">
                <a:solidFill>
                  <a:srgbClr val="F24F4F"/>
                </a:solidFill>
                <a:latin typeface="Cambria" panose="02040503050406030204" pitchFamily="18" charset="0"/>
              </a:rPr>
              <a:t>Imagen, </a:t>
            </a:r>
            <a:r>
              <a:rPr lang="en-GB" sz="3200" dirty="0" err="1" smtClean="0">
                <a:solidFill>
                  <a:srgbClr val="F24F4F"/>
                </a:solidFill>
                <a:latin typeface="Cambria" panose="02040503050406030204" pitchFamily="18" charset="0"/>
              </a:rPr>
              <a:t>identidad</a:t>
            </a:r>
            <a:r>
              <a:rPr lang="en-GB" sz="3200" dirty="0" smtClean="0">
                <a:solidFill>
                  <a:srgbClr val="F24F4F"/>
                </a:solidFill>
                <a:latin typeface="Cambria" panose="02040503050406030204" pitchFamily="18" charset="0"/>
              </a:rPr>
              <a:t> </a:t>
            </a:r>
            <a:r>
              <a:rPr lang="en-GB" sz="3200" dirty="0" smtClean="0">
                <a:solidFill>
                  <a:srgbClr val="F24F4F"/>
                </a:solidFill>
                <a:latin typeface="Cambria" panose="02040503050406030204" pitchFamily="18" charset="0"/>
              </a:rPr>
              <a:t>and </a:t>
            </a:r>
            <a:r>
              <a:rPr lang="en-GB" sz="3200" dirty="0" err="1" smtClean="0">
                <a:solidFill>
                  <a:srgbClr val="F24F4F"/>
                </a:solidFill>
                <a:latin typeface="Cambria" panose="02040503050406030204" pitchFamily="18" charset="0"/>
              </a:rPr>
              <a:t>reputación</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es-ES" sz="1600" dirty="0"/>
              <a:t>La imagen es la concepción común desde la cual el público juzgará a la empresa. </a:t>
            </a:r>
            <a:endParaRPr lang="es-ES" sz="1600" dirty="0" smtClean="0"/>
          </a:p>
          <a:p>
            <a:pPr algn="l"/>
            <a:r>
              <a:rPr lang="es-ES" sz="1600" dirty="0" smtClean="0"/>
              <a:t>La </a:t>
            </a:r>
            <a:r>
              <a:rPr lang="es-ES" sz="1600" dirty="0"/>
              <a:t>identidad consiste en proyectar, a través de un programa de comunicaciones internas y externas, el conjunto de sistemas, estructuras y valores que predominan en la empresa. </a:t>
            </a:r>
            <a:endParaRPr lang="es-ES" sz="1600" dirty="0" smtClean="0"/>
          </a:p>
          <a:p>
            <a:pPr algn="l"/>
            <a:r>
              <a:rPr lang="es-ES" sz="1600" dirty="0" smtClean="0"/>
              <a:t>La </a:t>
            </a:r>
            <a:r>
              <a:rPr lang="es-ES" sz="1600" dirty="0"/>
              <a:t>reputación es la representación perceptiva de las acciones pasadas y las expectativas futuras de la compañía que describen el atractivo general de la empresa para sus grupos de interés clave en comparación con sus principales rivales.</a:t>
            </a:r>
            <a:endParaRPr lang="es-ES" sz="1600" dirty="0"/>
          </a:p>
          <a:p>
            <a:pPr algn="l"/>
            <a:endParaRPr lang="es-ES" sz="1600"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10 CuadroTexto"/>
          <p:cNvSpPr txBox="1"/>
          <p:nvPr/>
        </p:nvSpPr>
        <p:spPr>
          <a:xfrm>
            <a:off x="432450" y="206156"/>
            <a:ext cx="4139550" cy="523220"/>
          </a:xfrm>
          <a:prstGeom prst="rect">
            <a:avLst/>
          </a:prstGeom>
          <a:noFill/>
        </p:spPr>
        <p:txBody>
          <a:bodyPr wrap="square" rtlCol="0">
            <a:spAutoFit/>
          </a:bodyPr>
          <a:lstStyle/>
          <a:p>
            <a:r>
              <a:rPr lang="es-ES" dirty="0" smtClean="0"/>
              <a:t>Unidad </a:t>
            </a:r>
            <a:r>
              <a:rPr lang="es-ES" dirty="0"/>
              <a:t>2. </a:t>
            </a:r>
            <a:r>
              <a:rPr lang="en-GB" dirty="0" smtClean="0"/>
              <a:t>MARCA Y COMUNICACIÓN PARA LA COMPETITIVIDAD</a:t>
            </a:r>
            <a:endParaRPr lang="es-ES" dirty="0"/>
          </a:p>
        </p:txBody>
      </p:sp>
    </p:spTree>
    <p:extLst>
      <p:ext uri="{BB962C8B-B14F-4D97-AF65-F5344CB8AC3E}">
        <p14:creationId xmlns:p14="http://schemas.microsoft.com/office/powerpoint/2010/main" val="187993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74964" y="394855"/>
            <a:ext cx="7551322" cy="898924"/>
          </a:xfrm>
        </p:spPr>
        <p:txBody>
          <a:bodyPr/>
          <a:lstStyle/>
          <a:p>
            <a:r>
              <a:rPr lang="en-GB" sz="3200" dirty="0" err="1" smtClean="0">
                <a:solidFill>
                  <a:srgbClr val="F24F4F"/>
                </a:solidFill>
                <a:latin typeface="Cambria" panose="02040503050406030204" pitchFamily="18" charset="0"/>
              </a:rPr>
              <a:t>Dirección</a:t>
            </a:r>
            <a:r>
              <a:rPr lang="en-GB" sz="3200" dirty="0" smtClean="0">
                <a:solidFill>
                  <a:srgbClr val="F24F4F"/>
                </a:solidFill>
                <a:latin typeface="Cambria" panose="02040503050406030204" pitchFamily="18" charset="0"/>
              </a:rPr>
              <a:t> </a:t>
            </a:r>
            <a:r>
              <a:rPr lang="en-GB" sz="3200" dirty="0" err="1" smtClean="0">
                <a:solidFill>
                  <a:srgbClr val="F24F4F"/>
                </a:solidFill>
                <a:latin typeface="Cambria" panose="02040503050406030204" pitchFamily="18" charset="0"/>
              </a:rPr>
              <a:t>Comercial</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algn="l"/>
            <a:r>
              <a:rPr lang="es-ES" sz="1600" dirty="0"/>
              <a:t>Para una gestión adecuada de la gestión comercial, es necesario un análisis del sistema comercial, el diseño de estrategias y una organización y coordinación adecuadas de la gestión comercial. </a:t>
            </a:r>
            <a:endParaRPr lang="es-ES" sz="1600" dirty="0" smtClean="0"/>
          </a:p>
          <a:p>
            <a:pPr marL="139700" indent="0" algn="l">
              <a:buNone/>
            </a:pPr>
            <a:endParaRPr lang="es-ES" sz="1600" dirty="0" smtClean="0"/>
          </a:p>
          <a:p>
            <a:pPr algn="l"/>
            <a:r>
              <a:rPr lang="es-ES" sz="1600" dirty="0" smtClean="0"/>
              <a:t>La </a:t>
            </a:r>
            <a:r>
              <a:rPr lang="es-ES" sz="1600" dirty="0"/>
              <a:t>dirección comercial se encuentra </a:t>
            </a:r>
            <a:r>
              <a:rPr lang="es-ES" sz="1600" dirty="0" smtClean="0"/>
              <a:t>con </a:t>
            </a:r>
            <a:r>
              <a:rPr lang="es-ES" sz="1600" dirty="0"/>
              <a:t>ciertos problemas, ya que el sistema contiene una gran cantidad de variables. Además, a veces, es difícil determinar la respuesta de la demanda, los efectos competitivos, múltiples territorios y múltiples productos, muchos objetivos, etc.</a:t>
            </a:r>
            <a:endParaRPr lang="es-ES" sz="1600" dirty="0"/>
          </a:p>
          <a:p>
            <a:pPr algn="l"/>
            <a:endParaRPr lang="es-ES" sz="1600" dirty="0"/>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8" name="7 CuadroTexto"/>
          <p:cNvSpPr txBox="1"/>
          <p:nvPr/>
        </p:nvSpPr>
        <p:spPr>
          <a:xfrm>
            <a:off x="432450" y="206156"/>
            <a:ext cx="4139550" cy="523220"/>
          </a:xfrm>
          <a:prstGeom prst="rect">
            <a:avLst/>
          </a:prstGeom>
          <a:noFill/>
        </p:spPr>
        <p:txBody>
          <a:bodyPr wrap="square" rtlCol="0">
            <a:spAutoFit/>
          </a:bodyPr>
          <a:lstStyle/>
          <a:p>
            <a:r>
              <a:rPr lang="es-ES" dirty="0" smtClean="0"/>
              <a:t>Unidad </a:t>
            </a:r>
            <a:r>
              <a:rPr lang="es-ES" dirty="0"/>
              <a:t>2. </a:t>
            </a:r>
            <a:r>
              <a:rPr lang="en-GB" dirty="0" smtClean="0"/>
              <a:t>MARCA Y COMUNICACIÓN PARA LA COMPETITIVIDAD</a:t>
            </a:r>
            <a:endParaRPr lang="es-ES" dirty="0"/>
          </a:p>
        </p:txBody>
      </p:sp>
    </p:spTree>
    <p:extLst>
      <p:ext uri="{BB962C8B-B14F-4D97-AF65-F5344CB8AC3E}">
        <p14:creationId xmlns:p14="http://schemas.microsoft.com/office/powerpoint/2010/main" val="295162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smtClean="0">
                <a:solidFill>
                  <a:srgbClr val="F24F4F"/>
                </a:solidFill>
                <a:latin typeface="Cambria" panose="02040503050406030204" pitchFamily="18" charset="0"/>
              </a:rPr>
              <a:t>Relaciones Públicas</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Marcador de texto 10">
            <a:extLst>
              <a:ext uri="{FF2B5EF4-FFF2-40B4-BE49-F238E27FC236}">
                <a16:creationId xmlns="" xmlns:a16="http://schemas.microsoft.com/office/drawing/2014/main" id="{7A2EA65D-8E15-4A50-8D36-44B9150C124A}"/>
              </a:ext>
            </a:extLst>
          </p:cNvPr>
          <p:cNvSpPr>
            <a:spLocks noGrp="1"/>
          </p:cNvSpPr>
          <p:nvPr>
            <p:ph type="body" idx="1"/>
          </p:nvPr>
        </p:nvSpPr>
        <p:spPr>
          <a:xfrm>
            <a:off x="561109" y="1459134"/>
            <a:ext cx="7848599" cy="2696214"/>
          </a:xfrm>
        </p:spPr>
        <p:txBody>
          <a:bodyPr/>
          <a:lstStyle/>
          <a:p>
            <a:pPr algn="l"/>
            <a:r>
              <a:rPr lang="es-ES" sz="1600" dirty="0"/>
              <a:t>Las relaciones públicas son una herramienta de comunicación, cuyo objetivo es la modificación de actitudes hacia una marca, producto o idea. </a:t>
            </a:r>
            <a:endParaRPr lang="es-ES" sz="1600" dirty="0" smtClean="0"/>
          </a:p>
          <a:p>
            <a:pPr algn="l"/>
            <a:r>
              <a:rPr lang="es-ES" sz="1600" dirty="0" smtClean="0"/>
              <a:t>La </a:t>
            </a:r>
            <a:r>
              <a:rPr lang="es-ES" sz="1600" dirty="0"/>
              <a:t>organización de eventos </a:t>
            </a:r>
            <a:r>
              <a:rPr lang="es-ES" sz="1600" dirty="0" smtClean="0"/>
              <a:t>pueden </a:t>
            </a:r>
            <a:r>
              <a:rPr lang="es-ES" sz="1600" dirty="0"/>
              <a:t>ser relaciones públicas, donde la marca quiere que su audiencia mejore la imagen que tienen de ella, sin pagar una tarifa publicitaria. </a:t>
            </a:r>
            <a:endParaRPr lang="es-ES" sz="1600" dirty="0" smtClean="0"/>
          </a:p>
          <a:p>
            <a:pPr algn="l"/>
            <a:r>
              <a:rPr lang="es-ES" sz="1600" dirty="0" smtClean="0"/>
              <a:t>A </a:t>
            </a:r>
            <a:r>
              <a:rPr lang="es-ES" sz="1600" dirty="0"/>
              <a:t>través de estos eventos, se envía un comunicado de prensa y los medios publican esas noticias, donde la empresa o marca es la protagonista. Se llama </a:t>
            </a:r>
            <a:r>
              <a:rPr lang="es-ES" sz="1600" i="1" dirty="0" err="1" smtClean="0"/>
              <a:t>Publicity</a:t>
            </a:r>
            <a:endParaRPr lang="es-ES" sz="1600" i="1" dirty="0"/>
          </a:p>
          <a:p>
            <a:r>
              <a:rPr lang="es-ES" sz="1600" dirty="0"/>
              <a:t/>
            </a:r>
            <a:br>
              <a:rPr lang="es-ES" sz="1600" dirty="0"/>
            </a:br>
            <a:endParaRPr lang="es-ES" sz="1600" dirty="0"/>
          </a:p>
        </p:txBody>
      </p:sp>
      <p:sp>
        <p:nvSpPr>
          <p:cNvPr id="12" name="11 CuadroTexto"/>
          <p:cNvSpPr txBox="1"/>
          <p:nvPr/>
        </p:nvSpPr>
        <p:spPr>
          <a:xfrm>
            <a:off x="432450" y="206156"/>
            <a:ext cx="4139550" cy="523220"/>
          </a:xfrm>
          <a:prstGeom prst="rect">
            <a:avLst/>
          </a:prstGeom>
          <a:noFill/>
        </p:spPr>
        <p:txBody>
          <a:bodyPr wrap="square" rtlCol="0">
            <a:spAutoFit/>
          </a:bodyPr>
          <a:lstStyle/>
          <a:p>
            <a:r>
              <a:rPr lang="es-ES" dirty="0" smtClean="0"/>
              <a:t>Unidad </a:t>
            </a:r>
            <a:r>
              <a:rPr lang="es-ES" dirty="0"/>
              <a:t>2. </a:t>
            </a:r>
            <a:r>
              <a:rPr lang="en-GB" dirty="0" smtClean="0"/>
              <a:t>MARCA Y COMUNICACIÓN PARA LA COMPETITIVIDAD</a:t>
            </a:r>
            <a:endParaRPr lang="es-ES" dirty="0"/>
          </a:p>
        </p:txBody>
      </p:sp>
    </p:spTree>
    <p:extLst>
      <p:ext uri="{BB962C8B-B14F-4D97-AF65-F5344CB8AC3E}">
        <p14:creationId xmlns:p14="http://schemas.microsoft.com/office/powerpoint/2010/main" val="2231527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smtClean="0">
                <a:solidFill>
                  <a:srgbClr val="F24F4F"/>
                </a:solidFill>
                <a:latin typeface="Cambria" panose="02040503050406030204" pitchFamily="18" charset="0"/>
              </a:rPr>
              <a:t>Publicidad</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 xmlns:a16="http://schemas.microsoft.com/office/drawing/2014/main" id="{F655CB7F-3F3C-44AF-95F0-BA5AAF36001B}"/>
              </a:ext>
            </a:extLst>
          </p:cNvPr>
          <p:cNvSpPr txBox="1"/>
          <p:nvPr/>
        </p:nvSpPr>
        <p:spPr>
          <a:xfrm>
            <a:off x="432450" y="206156"/>
            <a:ext cx="4139550" cy="523220"/>
          </a:xfrm>
          <a:prstGeom prst="rect">
            <a:avLst/>
          </a:prstGeom>
          <a:noFill/>
        </p:spPr>
        <p:txBody>
          <a:bodyPr wrap="square" rtlCol="0">
            <a:spAutoFit/>
          </a:bodyPr>
          <a:lstStyle/>
          <a:p>
            <a:r>
              <a:rPr lang="es-ES" dirty="0"/>
              <a:t>Unidad 2. </a:t>
            </a:r>
            <a:r>
              <a:rPr lang="en-GB" dirty="0"/>
              <a:t>MARCA Y COMUNICACIÓN PARA LA </a:t>
            </a:r>
            <a:r>
              <a:rPr lang="en-GB" dirty="0" smtClean="0"/>
              <a:t>COMPETITIVIDAD</a:t>
            </a:r>
            <a:endParaRPr lang="es-ES" dirty="0"/>
          </a:p>
        </p:txBody>
      </p:sp>
      <p:sp>
        <p:nvSpPr>
          <p:cNvPr id="11" name="Marcador de texto 10">
            <a:extLst>
              <a:ext uri="{FF2B5EF4-FFF2-40B4-BE49-F238E27FC236}">
                <a16:creationId xmlns="" xmlns:a16="http://schemas.microsoft.com/office/drawing/2014/main" id="{7A2EA65D-8E15-4A50-8D36-44B9150C124A}"/>
              </a:ext>
            </a:extLst>
          </p:cNvPr>
          <p:cNvSpPr>
            <a:spLocks noGrp="1"/>
          </p:cNvSpPr>
          <p:nvPr>
            <p:ph type="body" idx="1"/>
          </p:nvPr>
        </p:nvSpPr>
        <p:spPr>
          <a:xfrm>
            <a:off x="581890" y="1362151"/>
            <a:ext cx="8091055" cy="3043593"/>
          </a:xfrm>
        </p:spPr>
        <p:txBody>
          <a:bodyPr/>
          <a:lstStyle/>
          <a:p>
            <a:pPr lvl="0" algn="l"/>
            <a:r>
              <a:rPr lang="es-ES" sz="1600" dirty="0" smtClean="0"/>
              <a:t>La </a:t>
            </a:r>
            <a:r>
              <a:rPr lang="es-ES" sz="1600" dirty="0"/>
              <a:t>publicidad es el proceso de comunicación impersonal controlada, que utiliza los medios de comunicación para publicitar productos, servicios, ideas o instituciones</a:t>
            </a:r>
            <a:r>
              <a:rPr lang="es-ES" sz="1600" dirty="0" smtClean="0"/>
              <a:t>.</a:t>
            </a:r>
          </a:p>
          <a:p>
            <a:pPr marL="139700" lvl="0" indent="0" algn="l">
              <a:buNone/>
            </a:pPr>
            <a:endParaRPr lang="es-ES" sz="1600" dirty="0" smtClean="0"/>
          </a:p>
          <a:p>
            <a:pPr lvl="0" algn="l"/>
            <a:r>
              <a:rPr lang="es-ES" sz="1600" dirty="0" smtClean="0"/>
              <a:t>La </a:t>
            </a:r>
            <a:r>
              <a:rPr lang="es-ES" sz="1600" dirty="0"/>
              <a:t>publicidad es una herramienta de comunicación que valora y hace visibles los productos y servicios, diferenciándolos de la competencia. </a:t>
            </a:r>
            <a:endParaRPr lang="es-ES" sz="1600" dirty="0" smtClean="0"/>
          </a:p>
          <a:p>
            <a:pPr marL="139700" lvl="0" indent="0" algn="l">
              <a:buNone/>
            </a:pPr>
            <a:endParaRPr lang="es-ES" sz="1600" dirty="0" smtClean="0"/>
          </a:p>
          <a:p>
            <a:pPr lvl="0" algn="l"/>
            <a:r>
              <a:rPr lang="es-ES" sz="1600" dirty="0" smtClean="0"/>
              <a:t>Los </a:t>
            </a:r>
            <a:r>
              <a:rPr lang="es-ES" sz="1600" dirty="0"/>
              <a:t>elementos más importantes de la publicidad son el remitente (anunciante o agencia de publicidad), el mensaje (publicidad), el receptor (clientes, compradores) y el canal (se transmite el medio de comunicación a través del mensaje publicitario).</a:t>
            </a:r>
            <a:endParaRPr lang="es-ES" sz="1600" dirty="0"/>
          </a:p>
        </p:txBody>
      </p:sp>
    </p:spTree>
    <p:extLst>
      <p:ext uri="{BB962C8B-B14F-4D97-AF65-F5344CB8AC3E}">
        <p14:creationId xmlns:p14="http://schemas.microsoft.com/office/powerpoint/2010/main" val="3397035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3215</TotalTime>
  <Words>1490</Words>
  <Application>Microsoft Office PowerPoint</Application>
  <PresentationFormat>Presentación en pantalla (16:9)</PresentationFormat>
  <Paragraphs>106</Paragraphs>
  <Slides>14</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Times New Roman</vt:lpstr>
      <vt:lpstr>EB Garamond Medium</vt:lpstr>
      <vt:lpstr>Cambria</vt:lpstr>
      <vt:lpstr>EB Garamond</vt:lpstr>
      <vt:lpstr>Garamond</vt:lpstr>
      <vt:lpstr>Century Gothic</vt:lpstr>
      <vt:lpstr>Simple Light</vt:lpstr>
      <vt:lpstr> ARTCademy “Arts and Crafts Academy”</vt:lpstr>
      <vt:lpstr>Módulo 2 Estrategia para Startups de Arte y empresarios y firma de Arte </vt:lpstr>
      <vt:lpstr>UNIDAD 2 GESTIÓN DE LA MARCA Y COMUNICACIÓN PARA LA COMPETITIVIDAD</vt:lpstr>
      <vt:lpstr>Objetivos de Aprendizaje</vt:lpstr>
      <vt:lpstr>Marca para Pymes de Arte y Artesanía</vt:lpstr>
      <vt:lpstr>Imagen, identidad and reputación</vt:lpstr>
      <vt:lpstr>Dirección Comercial</vt:lpstr>
      <vt:lpstr>Relaciones Públicas</vt:lpstr>
      <vt:lpstr>Publicidad</vt:lpstr>
      <vt:lpstr>Publicidad</vt:lpstr>
      <vt:lpstr>Introducción al Marketing</vt:lpstr>
      <vt:lpstr>Introducción al Marketing</vt:lpstr>
      <vt:lpstr>Introducción al Marketing</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gema lobillo</cp:lastModifiedBy>
  <cp:revision>60</cp:revision>
  <dcterms:modified xsi:type="dcterms:W3CDTF">2020-01-19T13:25:05Z</dcterms:modified>
</cp:coreProperties>
</file>