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72" r:id="rId3"/>
    <p:sldId id="283" r:id="rId4"/>
    <p:sldId id="275" r:id="rId5"/>
    <p:sldId id="286" r:id="rId6"/>
    <p:sldId id="280" r:id="rId7"/>
    <p:sldId id="291" r:id="rId8"/>
    <p:sldId id="292" r:id="rId9"/>
    <p:sldId id="282" r:id="rId10"/>
    <p:sldId id="284" r:id="rId11"/>
    <p:sldId id="289" r:id="rId12"/>
    <p:sldId id="285" r:id="rId13"/>
    <p:sldId id="293" r:id="rId14"/>
    <p:sldId id="288" r:id="rId15"/>
    <p:sldId id="274"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EB Garamond" panose="020B0604020202020204" charset="0"/>
      <p:regular r:id="rId26"/>
      <p:bold r:id="rId27"/>
      <p:italic r:id="rId28"/>
      <p:boldItalic r:id="rId29"/>
    </p:embeddedFont>
    <p:embeddedFont>
      <p:font typeface="EB Garamond Medium" panose="020B060402020202020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3DA7B-AF3B-49B5-83DB-0A1306843029}" v="26" dt="2020-02-21T17:08:07.8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tra Panaretou" userId="e6d827a2a5b8d3a3" providerId="LiveId" clId="{AD23DA7B-AF3B-49B5-83DB-0A1306843029}"/>
    <pc:docChg chg="modSld">
      <pc:chgData name="Demetra Panaretou" userId="e6d827a2a5b8d3a3" providerId="LiveId" clId="{AD23DA7B-AF3B-49B5-83DB-0A1306843029}" dt="2020-02-21T17:07:59.738" v="129" actId="20577"/>
      <pc:docMkLst>
        <pc:docMk/>
      </pc:docMkLst>
      <pc:sldChg chg="modSp">
        <pc:chgData name="Demetra Panaretou" userId="e6d827a2a5b8d3a3" providerId="LiveId" clId="{AD23DA7B-AF3B-49B5-83DB-0A1306843029}" dt="2020-02-21T17:00:19.946" v="26" actId="6549"/>
        <pc:sldMkLst>
          <pc:docMk/>
          <pc:sldMk cId="0" sldId="256"/>
        </pc:sldMkLst>
        <pc:spChg chg="mod">
          <ac:chgData name="Demetra Panaretou" userId="e6d827a2a5b8d3a3" providerId="LiveId" clId="{AD23DA7B-AF3B-49B5-83DB-0A1306843029}" dt="2020-02-21T17:00:19.946" v="26" actId="6549"/>
          <ac:spMkLst>
            <pc:docMk/>
            <pc:sldMk cId="0" sldId="256"/>
            <ac:spMk id="193" creationId="{00000000-0000-0000-0000-000000000000}"/>
          </ac:spMkLst>
        </pc:spChg>
      </pc:sldChg>
      <pc:sldChg chg="modSp">
        <pc:chgData name="Demetra Panaretou" userId="e6d827a2a5b8d3a3" providerId="LiveId" clId="{AD23DA7B-AF3B-49B5-83DB-0A1306843029}" dt="2020-02-21T17:01:18.674" v="114" actId="20577"/>
        <pc:sldMkLst>
          <pc:docMk/>
          <pc:sldMk cId="0" sldId="272"/>
        </pc:sldMkLst>
        <pc:spChg chg="mod">
          <ac:chgData name="Demetra Panaretou" userId="e6d827a2a5b8d3a3" providerId="LiveId" clId="{AD23DA7B-AF3B-49B5-83DB-0A1306843029}" dt="2020-02-21T17:01:18.674" v="114" actId="20577"/>
          <ac:spMkLst>
            <pc:docMk/>
            <pc:sldMk cId="0" sldId="272"/>
            <ac:spMk id="444" creationId="{00000000-0000-0000-0000-000000000000}"/>
          </ac:spMkLst>
        </pc:spChg>
      </pc:sldChg>
      <pc:sldChg chg="modSp">
        <pc:chgData name="Demetra Panaretou" userId="e6d827a2a5b8d3a3" providerId="LiveId" clId="{AD23DA7B-AF3B-49B5-83DB-0A1306843029}" dt="2020-02-21T17:02:08.714" v="117" actId="20577"/>
        <pc:sldMkLst>
          <pc:docMk/>
          <pc:sldMk cId="1719229950" sldId="275"/>
        </pc:sldMkLst>
        <pc:spChg chg="mod">
          <ac:chgData name="Demetra Panaretou" userId="e6d827a2a5b8d3a3" providerId="LiveId" clId="{AD23DA7B-AF3B-49B5-83DB-0A1306843029}" dt="2020-02-21T17:02:08.714" v="117" actId="20577"/>
          <ac:spMkLst>
            <pc:docMk/>
            <pc:sldMk cId="1719229950" sldId="275"/>
            <ac:spMk id="3" creationId="{00000000-0000-0000-0000-000000000000}"/>
          </ac:spMkLst>
        </pc:spChg>
      </pc:sldChg>
      <pc:sldChg chg="modSp">
        <pc:chgData name="Demetra Panaretou" userId="e6d827a2a5b8d3a3" providerId="LiveId" clId="{AD23DA7B-AF3B-49B5-83DB-0A1306843029}" dt="2020-02-21T17:04:29.183" v="124" actId="20577"/>
        <pc:sldMkLst>
          <pc:docMk/>
          <pc:sldMk cId="2231527269" sldId="282"/>
        </pc:sldMkLst>
        <pc:spChg chg="mod">
          <ac:chgData name="Demetra Panaretou" userId="e6d827a2a5b8d3a3" providerId="LiveId" clId="{AD23DA7B-AF3B-49B5-83DB-0A1306843029}" dt="2020-02-21T17:04:29.183" v="124" actId="20577"/>
          <ac:spMkLst>
            <pc:docMk/>
            <pc:sldMk cId="2231527269" sldId="282"/>
            <ac:spMk id="11" creationId="{7A2EA65D-8E15-4A50-8D36-44B9150C124A}"/>
          </ac:spMkLst>
        </pc:spChg>
      </pc:sldChg>
      <pc:sldChg chg="modSp">
        <pc:chgData name="Demetra Panaretou" userId="e6d827a2a5b8d3a3" providerId="LiveId" clId="{AD23DA7B-AF3B-49B5-83DB-0A1306843029}" dt="2020-02-21T17:05:06.955" v="125" actId="20577"/>
        <pc:sldMkLst>
          <pc:docMk/>
          <pc:sldMk cId="3397035346" sldId="284"/>
        </pc:sldMkLst>
        <pc:spChg chg="mod">
          <ac:chgData name="Demetra Panaretou" userId="e6d827a2a5b8d3a3" providerId="LiveId" clId="{AD23DA7B-AF3B-49B5-83DB-0A1306843029}" dt="2020-02-21T17:05:06.955" v="125" actId="20577"/>
          <ac:spMkLst>
            <pc:docMk/>
            <pc:sldMk cId="3397035346" sldId="284"/>
            <ac:spMk id="11" creationId="{7A2EA65D-8E15-4A50-8D36-44B9150C124A}"/>
          </ac:spMkLst>
        </pc:spChg>
      </pc:sldChg>
      <pc:sldChg chg="modSp">
        <pc:chgData name="Demetra Panaretou" userId="e6d827a2a5b8d3a3" providerId="LiveId" clId="{AD23DA7B-AF3B-49B5-83DB-0A1306843029}" dt="2020-02-21T17:06:02.570" v="128" actId="20577"/>
        <pc:sldMkLst>
          <pc:docMk/>
          <pc:sldMk cId="1128284017" sldId="285"/>
        </pc:sldMkLst>
        <pc:spChg chg="mod">
          <ac:chgData name="Demetra Panaretou" userId="e6d827a2a5b8d3a3" providerId="LiveId" clId="{AD23DA7B-AF3B-49B5-83DB-0A1306843029}" dt="2020-02-21T17:06:02.570" v="128" actId="20577"/>
          <ac:spMkLst>
            <pc:docMk/>
            <pc:sldMk cId="1128284017" sldId="285"/>
            <ac:spMk id="11" creationId="{7A2EA65D-8E15-4A50-8D36-44B9150C124A}"/>
          </ac:spMkLst>
        </pc:spChg>
      </pc:sldChg>
      <pc:sldChg chg="modSp">
        <pc:chgData name="Demetra Panaretou" userId="e6d827a2a5b8d3a3" providerId="LiveId" clId="{AD23DA7B-AF3B-49B5-83DB-0A1306843029}" dt="2020-02-21T17:02:44.059" v="118" actId="255"/>
        <pc:sldMkLst>
          <pc:docMk/>
          <pc:sldMk cId="1897588137" sldId="286"/>
        </pc:sldMkLst>
        <pc:spChg chg="mod">
          <ac:chgData name="Demetra Panaretou" userId="e6d827a2a5b8d3a3" providerId="LiveId" clId="{AD23DA7B-AF3B-49B5-83DB-0A1306843029}" dt="2020-02-21T17:02:44.059" v="118" actId="255"/>
          <ac:spMkLst>
            <pc:docMk/>
            <pc:sldMk cId="1897588137" sldId="286"/>
            <ac:spMk id="3" creationId="{00000000-0000-0000-0000-000000000000}"/>
          </ac:spMkLst>
        </pc:spChg>
      </pc:sldChg>
      <pc:sldChg chg="modSp">
        <pc:chgData name="Demetra Panaretou" userId="e6d827a2a5b8d3a3" providerId="LiveId" clId="{AD23DA7B-AF3B-49B5-83DB-0A1306843029}" dt="2020-02-21T17:07:59.738" v="129" actId="20577"/>
        <pc:sldMkLst>
          <pc:docMk/>
          <pc:sldMk cId="1801449334" sldId="288"/>
        </pc:sldMkLst>
        <pc:spChg chg="mod">
          <ac:chgData name="Demetra Panaretou" userId="e6d827a2a5b8d3a3" providerId="LiveId" clId="{AD23DA7B-AF3B-49B5-83DB-0A1306843029}" dt="2020-02-21T17:07:59.738" v="129" actId="20577"/>
          <ac:spMkLst>
            <pc:docMk/>
            <pc:sldMk cId="1801449334" sldId="288"/>
            <ac:spMk id="11" creationId="{7A2EA65D-8E15-4A50-8D36-44B9150C124A}"/>
          </ac:spMkLst>
        </pc:spChg>
      </pc:sldChg>
      <pc:sldChg chg="modSp">
        <pc:chgData name="Demetra Panaretou" userId="e6d827a2a5b8d3a3" providerId="LiveId" clId="{AD23DA7B-AF3B-49B5-83DB-0A1306843029}" dt="2020-02-21T17:05:39.652" v="127" actId="20577"/>
        <pc:sldMkLst>
          <pc:docMk/>
          <pc:sldMk cId="175287966" sldId="289"/>
        </pc:sldMkLst>
        <pc:spChg chg="mod">
          <ac:chgData name="Demetra Panaretou" userId="e6d827a2a5b8d3a3" providerId="LiveId" clId="{AD23DA7B-AF3B-49B5-83DB-0A1306843029}" dt="2020-02-21T17:05:39.652" v="127" actId="20577"/>
          <ac:spMkLst>
            <pc:docMk/>
            <pc:sldMk cId="175287966" sldId="289"/>
            <ac:spMk id="11" creationId="{7A2EA65D-8E15-4A50-8D36-44B9150C124A}"/>
          </ac:spMkLst>
        </pc:spChg>
      </pc:sldChg>
      <pc:sldChg chg="modSp">
        <pc:chgData name="Demetra Panaretou" userId="e6d827a2a5b8d3a3" providerId="LiveId" clId="{AD23DA7B-AF3B-49B5-83DB-0A1306843029}" dt="2020-02-21T17:03:52.394" v="119" actId="20577"/>
        <pc:sldMkLst>
          <pc:docMk/>
          <pc:sldMk cId="2951623136" sldId="292"/>
        </pc:sldMkLst>
        <pc:spChg chg="mod">
          <ac:chgData name="Demetra Panaretou" userId="e6d827a2a5b8d3a3" providerId="LiveId" clId="{AD23DA7B-AF3B-49B5-83DB-0A1306843029}" dt="2020-02-21T17:03:52.394" v="119" actId="20577"/>
          <ac:spMkLst>
            <pc:docMk/>
            <pc:sldMk cId="2951623136" sldId="29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lvl="0">
              <a:buSzPts val="1100"/>
            </a:pPr>
            <a:r>
              <a:rPr lang="es" sz="2400" b="0" dirty="0">
                <a:solidFill>
                  <a:srgbClr val="E06666"/>
                </a:solidFill>
                <a:latin typeface="Cambria"/>
                <a:ea typeface="Cambria"/>
                <a:cs typeface="Cambria"/>
                <a:sym typeface="Cambria"/>
              </a:rPr>
              <a:t>“</a:t>
            </a:r>
            <a:r>
              <a:rPr lang="el-GR" sz="2400" b="0" dirty="0">
                <a:latin typeface="Cambria"/>
                <a:ea typeface="Cambria"/>
                <a:cs typeface="Cambria"/>
                <a:sym typeface="Cambria"/>
              </a:rPr>
              <a:t>Ακαδημία Τεχνών και Χειροτεχνιών "</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Διαφήμιση
</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l-GR" sz="1600" dirty="0"/>
              <a:t>Η διαφήμιση είναι η απρόσωπη ελεγχόμενη διαδικασία επικοινωνίας, η οποία χρησιμοποιεί τα μέσα μαζικής ενημέρωσης για τη δημοσιοποίηση προϊόντων, υπηρεσιών, ιδεών ή ιδρυμάτων.
Η διαφήμιση είναι ένα εργαλείο επικοινωνίας που εκτιμά και κάνει ορατά προϊόντα και υπηρεσίες, διαφοροποιώντας τα από τον ανταγωνισμό. 
Τα σημαντικότερα στοιχεία της διαφήμισης είναι ο αποστολέας (διαφημιστής ή διαφημιστικός οργανισμός), το μήνυμα (διαφήμιση), ο δέκτης (πελάτες, αγοραστές) και το κανάλι (τα μέσα επικοινωνίας μέσω του διαφημιστικού μηνύματος μεταδίδονται).</a:t>
            </a:r>
            <a:endParaRPr lang="es-ES" sz="1600" dirty="0"/>
          </a:p>
        </p:txBody>
      </p:sp>
    </p:spTree>
    <p:extLst>
      <p:ext uri="{BB962C8B-B14F-4D97-AF65-F5344CB8AC3E}">
        <p14:creationId xmlns:p14="http://schemas.microsoft.com/office/powerpoint/2010/main" val="339703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Διαφήμιση
</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2514" y="1362151"/>
            <a:ext cx="8150431" cy="3371236"/>
          </a:xfrm>
        </p:spPr>
        <p:txBody>
          <a:bodyPr/>
          <a:lstStyle/>
          <a:p>
            <a:pPr algn="l"/>
            <a:r>
              <a:rPr lang="el-GR" dirty="0"/>
              <a:t>Πρέπει να είναι ένα μήνυμα με τη λεγόμενη "μοναδική πρόταση αγοράς" (UPS), που σχετίζονται με το όφελος της εκστρατείας. 
Διάκριση μεταξύ διαφημιστικών μέσων και υποστήριξης. 
Τα διαφημιστικά μέσα είναι τα κανάλια που χρησιμοποιούνται για τη μαζική επικοινωνία. Οι κύριες είναι εφημερίδες, περιοδικά, ραδιόφωνο, τηλεόραση, εξωτερική διαφήμιση (που ονομάζεται "πάνω από τη διαφήμιση γραμμή?  ενώ το άμεσο μάρκετινγκ, η διαφήμιση αντί της πώλησης, του Διαδικτύου, κ. </a:t>
            </a:r>
            <a:r>
              <a:rPr lang="el-GR" dirty="0" err="1"/>
              <a:t>λπ</a:t>
            </a:r>
            <a:r>
              <a:rPr lang="el-GR" dirty="0"/>
              <a:t>. είναι «κάτω από τη γραμμή».
Υποστήριξη Οι διαφορετικές επιλογές που πρέπει να διαφημίζει ένας διαφημιζόμενος σε κάθε μέσο που υπάρχει.
Παραδείγματα: 
Διαφημιστικά μέσα: τηλεόραση, υποστήριξη: </a:t>
            </a:r>
            <a:r>
              <a:rPr lang="el-GR" dirty="0" err="1"/>
              <a:t>spot</a:t>
            </a:r>
            <a:r>
              <a:rPr lang="el-GR" dirty="0"/>
              <a:t>
Μέσα διαφήμισης: ραδιόφωνο, υποστήριξη: σφήνα διαφήμισης</a:t>
            </a:r>
            <a:endParaRPr lang="es-ES" dirty="0"/>
          </a:p>
          <a:p>
            <a:pPr lvl="1" algn="l"/>
            <a:endParaRPr lang="es-ES" dirty="0"/>
          </a:p>
        </p:txBody>
      </p:sp>
    </p:spTree>
    <p:extLst>
      <p:ext uri="{BB962C8B-B14F-4D97-AF65-F5344CB8AC3E}">
        <p14:creationId xmlns:p14="http://schemas.microsoft.com/office/powerpoint/2010/main" val="17528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l-GR" sz="3200" dirty="0">
                <a:solidFill>
                  <a:srgbClr val="F24F4F"/>
                </a:solidFill>
                <a:latin typeface="Cambria" panose="02040503050406030204" pitchFamily="18" charset="0"/>
              </a:rPr>
              <a:t>Εισαγωγή στο μάρκετινγκ
</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l-GR" sz="1600" dirty="0" err="1"/>
              <a:t>Marketing</a:t>
            </a:r>
            <a:r>
              <a:rPr lang="el-GR" sz="1600" dirty="0"/>
              <a:t> είναι η διαδικασία να πάρει δυνητικούς πελάτες ή πελάτες που ενδιαφέρονται για τα προϊόντα ή/και τις υπηρεσίες της εταιρείας).
Επικεντρώνεται στη μελέτη της συμπεριφοράς της αγοράς και των καταναλωτών και αναλύει την εμπορική διαχείριση των εταιρειών για να προσελκύσει, να αποκτήσει και να διατηρήσει τους πελάτες της, ικανοποιώντας τις επιθυμίες και τις ανάγκες τους.
Στοιχεία μάρκετινγκ (4 PS): τιμή, προϊόν, τόπος και προώθηση</a:t>
            </a:r>
            <a:endParaRPr lang="en-US" dirty="0"/>
          </a:p>
        </p:txBody>
      </p:sp>
    </p:spTree>
    <p:extLst>
      <p:ext uri="{BB962C8B-B14F-4D97-AF65-F5344CB8AC3E}">
        <p14:creationId xmlns:p14="http://schemas.microsoft.com/office/powerpoint/2010/main" val="112828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l-GR" sz="3200" dirty="0">
                <a:solidFill>
                  <a:srgbClr val="F24F4F"/>
                </a:solidFill>
                <a:latin typeface="Cambria" panose="02040503050406030204" pitchFamily="18" charset="0"/>
              </a:rPr>
              <a:t>Εισαγωγή στο μάρκετινγκ
</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algn="l"/>
            <a:r>
              <a:rPr lang="el-GR" sz="1600" dirty="0"/>
              <a:t>ΠΡΟΪΌΝ είναι το σύνολο των χαρακτηριστικών (χαρακτηριστικά, λειτουργίες, οφέλη και χρήσεις) που του δίνουν τη δυνατότητα να ανταλλάσσονται ή να χρησιμοποιούνται.
 </a:t>
            </a:r>
            <a:r>
              <a:rPr lang="el-GR" sz="1600" dirty="0" err="1"/>
              <a:t>ΤΌΠΟς</a:t>
            </a:r>
            <a:r>
              <a:rPr lang="el-GR" sz="1600" dirty="0"/>
              <a:t>: είναι η μορφή της εμπορευματοποίησης που έχουν τα προϊόντα της εταιρείας. Αναφέρεται επίσης στη διανομή. 
Η προώθηση συνδέεται με την επικοινωνία, και η γνώση διακρίνει αυτό το προϊόν από την αγορά προκειμένου να αναπτυχθεί ένα σχέδιο επικοινωνίας. 
Τιμή: </a:t>
            </a:r>
            <a:r>
              <a:rPr lang="el-GR" sz="1600" dirty="0" err="1"/>
              <a:t>choicing</a:t>
            </a:r>
            <a:r>
              <a:rPr lang="el-GR" sz="1600" dirty="0"/>
              <a:t> της κατάλληλης τιμής του προϊόντος είναι πολύ σημαντική για την μετέπειτα εμπορευματοποίηση του, στην αγορά, λαμβάνοντας υπόψη την αξία και την τιμή του ίδιου</a:t>
            </a:r>
            <a:r>
              <a:rPr lang="en-US" sz="1600" dirty="0"/>
              <a:t>.</a:t>
            </a:r>
          </a:p>
          <a:p>
            <a:br>
              <a:rPr lang="en-US" sz="1600" dirty="0"/>
            </a:br>
            <a:endParaRPr lang="es-ES" sz="1600" dirty="0"/>
          </a:p>
        </p:txBody>
      </p:sp>
    </p:spTree>
    <p:extLst>
      <p:ext uri="{BB962C8B-B14F-4D97-AF65-F5344CB8AC3E}">
        <p14:creationId xmlns:p14="http://schemas.microsoft.com/office/powerpoint/2010/main" val="15125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l-GR" sz="3200" dirty="0">
                <a:solidFill>
                  <a:srgbClr val="F24F4F"/>
                </a:solidFill>
                <a:latin typeface="Cambria" panose="02040503050406030204" pitchFamily="18" charset="0"/>
              </a:rPr>
              <a:t>Εισαγωγή στο μάρκετινγκ
</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l-GR" sz="1600" dirty="0"/>
              <a:t>Το προϊόν και η διανομή είναι μακροπρόθεσμα στρατηγικά μέσα, δεδομένου ότι δεν μπορούν να τροποποιηθούν αμέσως, και η χρήση τους πρέπει να προγραμματιστεί βολικά. 
Η τιμή και η προώθηση είναι εργαλεία τακτικής, δεδομένου ότι μπορούν να τροποποιηθούν εύκολα και γρήγορα.)
Η </a:t>
            </a:r>
            <a:r>
              <a:rPr lang="el-GR" sz="1600" dirty="0" err="1"/>
              <a:t>Art</a:t>
            </a:r>
            <a:r>
              <a:rPr lang="el-GR" sz="1600" dirty="0"/>
              <a:t> &amp; </a:t>
            </a:r>
            <a:r>
              <a:rPr lang="el-GR" sz="1600" dirty="0" err="1"/>
              <a:t>Craft</a:t>
            </a:r>
            <a:r>
              <a:rPr lang="el-GR" sz="1600" dirty="0"/>
              <a:t> μικροεπιχειρήσεις πρέπει να κάνει μια μελέτη των στοιχείων αυτών με την εκτέλεση μιας ανάλυσης SWOT (αδυναμίες, απειλές, πλεονεκτήματα και ευκαιρίες) της εταιρείας, πριν από την έναρξη σημαντικών αποφάσεων.</a:t>
            </a:r>
            <a:endParaRPr lang="en-US" sz="1600" dirty="0"/>
          </a:p>
        </p:txBody>
      </p:sp>
    </p:spTree>
    <p:extLst>
      <p:ext uri="{BB962C8B-B14F-4D97-AF65-F5344CB8AC3E}">
        <p14:creationId xmlns:p14="http://schemas.microsoft.com/office/powerpoint/2010/main" val="180144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lvl="0"/>
            <a:r>
              <a:rPr lang="el-GR" sz="6000" dirty="0">
                <a:solidFill>
                  <a:srgbClr val="E06666"/>
                </a:solidFill>
                <a:latin typeface="Cambria"/>
                <a:ea typeface="Cambria"/>
                <a:cs typeface="Cambria"/>
                <a:sym typeface="Cambria"/>
              </a:rPr>
              <a:t>Ευχαριστώ!
</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2 στρατηγική για νεοφυές επιχειρήσεις στην τέχνη και χειροτεχνία.
</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8" y="1282730"/>
            <a:ext cx="7551999" cy="2304230"/>
          </a:xfrm>
        </p:spPr>
        <p:txBody>
          <a:bodyPr/>
          <a:lstStyle/>
          <a:p>
            <a:r>
              <a:rPr lang="el-GR" b="0" dirty="0">
                <a:solidFill>
                  <a:srgbClr val="F24F4F"/>
                </a:solidFill>
                <a:latin typeface="Cambria" panose="02040503050406030204" pitchFamily="18" charset="0"/>
              </a:rPr>
              <a:t>ΜΟΝΆΔΑ 2</a:t>
            </a:r>
            <a:br>
              <a:rPr lang="el-GR" b="0" dirty="0">
                <a:solidFill>
                  <a:srgbClr val="F24F4F"/>
                </a:solidFill>
                <a:latin typeface="Cambria" panose="02040503050406030204" pitchFamily="18" charset="0"/>
              </a:rPr>
            </a:br>
            <a:r>
              <a:rPr lang="el-GR" b="0" dirty="0">
                <a:solidFill>
                  <a:srgbClr val="F24F4F"/>
                </a:solidFill>
                <a:latin typeface="Cambria" panose="02040503050406030204" pitchFamily="18" charset="0"/>
              </a:rPr>
              <a:t>ΕΠΩΝΥΜΊΑ ΚΑΙ ΕΠΙΚΟΙΝΩΝΊΑ ΓΙΑ ΤΗΝ ΑΝΤΑΓΩΝΙΣΤΙΚΌΤΗΤΑ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Μαθησιακοί στόχοι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759818" cy="2471669"/>
          </a:xfrm>
        </p:spPr>
        <p:txBody>
          <a:bodyPr/>
          <a:lstStyle/>
          <a:p>
            <a:pPr lvl="0" algn="l"/>
            <a:r>
              <a:rPr lang="el-GR" sz="1600" dirty="0"/>
              <a:t>Γνωρίζοντας τη σημασία του μάρκετινγκ και της επικοινωνίας στην εταιρεία
Γνωρίζοντας πώς να διαφοροποιήσει τις έννοιες που σχετίζονται με τη διαχείριση μάρκα
Διαφοροποίηση μεταξύ των λειτουργιών επικοινωνίας και μάρκετινγκ
Εστιάζοντας στα στοιχεία της διοίκησης επιχειρήσεων, της διαφήμισης, των δημοσίων σχέσεων και του μάρκετινγκ</a:t>
            </a:r>
            <a:endParaRPr lang="es-ES" sz="1600" dirty="0"/>
          </a:p>
        </p:txBody>
      </p:sp>
      <p:sp>
        <p:nvSpPr>
          <p:cNvPr id="4" name="3 CuadroTexto"/>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l-GR" sz="3200" dirty="0">
                <a:solidFill>
                  <a:srgbClr val="F24F4F"/>
                </a:solidFill>
                <a:latin typeface="Cambria" panose="02040503050406030204" pitchFamily="18" charset="0"/>
              </a:rPr>
              <a:t>Μαρκάρισμα για τις μικροεπιχειρήσεις τέχνης και Τεχνών
</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30220"/>
            <a:ext cx="8215503" cy="3540543"/>
          </a:xfrm>
        </p:spPr>
        <p:txBody>
          <a:bodyPr/>
          <a:lstStyle/>
          <a:p>
            <a:pPr lvl="0" algn="l"/>
            <a:r>
              <a:rPr lang="el-GR" dirty="0"/>
              <a:t>Το λογότυπο είναι μια έκφραση της μάρκας, η οποία συσχετίζει ορισμένες αξίες της εταιρείας, μέσα από την εικόνα. Η εικόνα είναι μια πλοκή του κοινού, ενώ η ταυτότητα είναι ένα οικόπεδο της εταιρείας. Είναι συγγενείς, αλλά είναι διαφορετικοί. 
Να είναι σε θέση να διαφοροποιήσει την εταιρεία μας από το υπόλοιπο των ανταγωνιστών που έχουμε να πραγματοποιήσει μια καλή διαχείριση εμπορικών σημάτων
Όντας αποτελεσματική ένα λογότυπο πρέπει να έχει μια σειρά από χαρακτηριστικά, όπως: συντομία, εύκολο να διαβάσει, που είναι ευχάριστο να προφέρει, να θυμόμαστε, μεταξύ άλλων. 
</a:t>
            </a:r>
            <a:r>
              <a:rPr lang="el-GR" dirty="0" err="1"/>
              <a:t>Isototype</a:t>
            </a:r>
            <a:r>
              <a:rPr lang="el-GR" dirty="0"/>
              <a:t>, το οποίο είναι το συμβολικό μέρος (χωρίς κείμενο) της μάρκας, και </a:t>
            </a:r>
            <a:r>
              <a:rPr lang="el-GR" dirty="0" err="1"/>
              <a:t>Imagotype</a:t>
            </a:r>
            <a:r>
              <a:rPr lang="el-GR" dirty="0"/>
              <a:t>, η οποία είναι η εικονική-κειμένου που στο οποίο το κείμενο και το σύμβολο είναι σαφώς διαφοροποιημένη (μπορούν να εργαστούν χωριστά). </a:t>
            </a:r>
            <a:r>
              <a:rPr lang="el-GR" dirty="0" err="1"/>
              <a:t>Isologo</a:t>
            </a:r>
            <a:r>
              <a:rPr lang="el-GR" dirty="0"/>
              <a:t>, ο οποίος είναι ο συνδυασμός, το κείμενο και η εικόνα που είναι λιωμένο στο ίδιο μπλοκ.
</a:t>
            </a:r>
            <a:endParaRPr lang="es-ES" dirty="0"/>
          </a:p>
          <a:p>
            <a:pPr marL="139700" indent="0" algn="l">
              <a:buNone/>
            </a:pPr>
            <a:endParaRPr lang="es-ES" sz="1600" dirty="0"/>
          </a:p>
          <a:p>
            <a:pPr marL="139700" lvl="0" indent="0" algn="l">
              <a:buNone/>
            </a:pPr>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189758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l-GR" sz="3200" dirty="0">
                <a:solidFill>
                  <a:srgbClr val="F24F4F"/>
                </a:solidFill>
                <a:latin typeface="Cambria" panose="02040503050406030204" pitchFamily="18" charset="0"/>
              </a:rPr>
              <a:t>Εικόνα, ταυτότητα και φήμη
</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l-GR" sz="1600" dirty="0"/>
              <a:t>Η εικόνα είναι η κοινή αντίληψη από την οποία το κοινό θα κρίνει την εταιρεία.
Η ταυτότητα συνίσταται στην προβολή, μέσω ενός εσωτερικού και εξωτερικού προγράμματος επικοινωνίας, του συνόλου συστημάτων, δομών και αξιών που κυριαρχούν στην εταιρεία. 
Η φήμη είναι η αντιληπτική εκπροσώπηση των προηγούμενων δράσεων της εταιρείας και των μελλοντικών προσδοκιών που περιγράφουν τη γενική έκκληση της επιχείρησης στις βασικές ομάδες </a:t>
            </a:r>
            <a:r>
              <a:rPr lang="el-GR" sz="1600" dirty="0" err="1"/>
              <a:t>ενδιαφέροντός</a:t>
            </a:r>
            <a:r>
              <a:rPr lang="el-GR" sz="1600" dirty="0"/>
              <a:t> της σε σύγκριση με τους κύριους αντιπάλους της.
</a:t>
            </a:r>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l-GR" sz="3200" dirty="0">
                <a:solidFill>
                  <a:srgbClr val="F24F4F"/>
                </a:solidFill>
                <a:latin typeface="Cambria" panose="02040503050406030204" pitchFamily="18" charset="0"/>
              </a:rPr>
              <a:t>Εικόνα, ταυτότητα και φήμη
</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l-GR" sz="1600" dirty="0"/>
              <a:t>Η εικόνα είναι η κοινή αντίληψη από την οποία το κοινό θα κρίνει την εταιρεία.
Η ταυτότητα συνίσταται στην προβολή, μέσω ενός εσωτερικού και εξωτερικού προγράμματος επικοινωνίας, του συνόλου συστημάτων, δομών και αξιών που κυριαρχούν στην εταιρεία. 
Η φήμη είναι η αντιληπτική εκπροσώπηση των προηγούμενων δράσεων της εταιρείας και των μελλοντικών προσδοκιών που περιγράφουν τη γενική έκκληση της επιχείρησης στις βασικές ομάδες </a:t>
            </a:r>
            <a:r>
              <a:rPr lang="el-GR" sz="1600" dirty="0" err="1"/>
              <a:t>ενδιαφέροντός</a:t>
            </a:r>
            <a:r>
              <a:rPr lang="el-GR" sz="1600" dirty="0"/>
              <a:t> της σε σύγκριση με τους κύριους αντιπάλους της.
</a:t>
            </a:r>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84342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l-GR" sz="3200" dirty="0">
                <a:solidFill>
                  <a:srgbClr val="F24F4F"/>
                </a:solidFill>
                <a:latin typeface="Cambria" panose="02040503050406030204" pitchFamily="18" charset="0"/>
              </a:rPr>
              <a:t>Εμπορική κατεύθυνση
</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l-GR" sz="1600" dirty="0"/>
              <a:t>Για την κατάλληλη διαχείριση της εμπορικής διαχείρισης, απαιτείται ανάλυση του εμπορικού συστήματος, σχεδιασμός στρατηγικών και επαρκής οργάνωση και συντονισμός της εμπορικής διαχείρισης.
Η εμπορική κατεύθυνση είναι σε ορισμένα προβλήματα, όπως είναι, επειδή το σύστημα περιέχει ένα μεγάλο αριθμό μεταβλητών. Επιπλέον, μερικές φορές, υπάρχει μια δυσκολία στον καθορισμό της απόκρισης της ζήτησης, ανταγωνιστικά αποτελέσματα, πολλαπλά εδάφη και πολλαπλά προϊόντα, πολλοί στόχοι, κλπ.</a:t>
            </a:r>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29516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Δημόσιες σχέσεις
</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el-GR" sz="1600" dirty="0"/>
              <a:t>Οι δημόσιες σχέσεις είναι ένα επικοινωνιακό εργαλείο, ο στόχος του οποίου είναι η τροποποίηση των στάσεων προς ένα εμπορικό σήμα, προϊόν ή ιδέα. 
Η οργάνωση των εκδηλώσεων μπορεί να είναι δημόσιες σχέσεις, όπου η μάρκα θέλει το κοινό της να βελτιώσει την εικόνα που έχουν από αυτό, χωρίς να καταβάλει ένα τέλος διαφήμισης. 
Μέσα από αυτά τα γεγονότα, ένα δελτίο τύπου αποστέλλεται, και τα μέσα ενημέρωσης δημοσιεύει ότι οι ειδήσεις, όπου η εταιρεία ή μάρκα είναι ο πρωταγωνιστής. Λέγεται δημοσιότητα. 
</a:t>
            </a:r>
            <a:endParaRPr lang="es-ES" sz="1600" dirty="0"/>
          </a:p>
          <a:p>
            <a:pPr lvl="0" algn="l"/>
            <a:endParaRPr lang="es-ES" sz="1600" dirty="0"/>
          </a:p>
        </p:txBody>
      </p:sp>
    </p:spTree>
    <p:extLst>
      <p:ext uri="{BB962C8B-B14F-4D97-AF65-F5344CB8AC3E}">
        <p14:creationId xmlns:p14="http://schemas.microsoft.com/office/powerpoint/2010/main" val="22315272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3119</TotalTime>
  <Words>1752</Words>
  <Application>Microsoft Office PowerPoint</Application>
  <PresentationFormat>On-screen Show (16:9)</PresentationFormat>
  <Paragraphs>74</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EB Garamond Medium</vt:lpstr>
      <vt:lpstr>EB Garamond</vt:lpstr>
      <vt:lpstr>Century Gothic</vt:lpstr>
      <vt:lpstr>Garamond</vt:lpstr>
      <vt:lpstr>Cambria</vt:lpstr>
      <vt:lpstr>Arial</vt:lpstr>
      <vt:lpstr>Simple Light</vt:lpstr>
      <vt:lpstr> ARTCademy “Ακαδημία Τεχνών και Χειροτεχνιών "</vt:lpstr>
      <vt:lpstr>Ενότητα 2 στρατηγική για νεοφυές επιχειρήσεις στην τέχνη και χειροτεχνία.
</vt:lpstr>
      <vt:lpstr>ΜΟΝΆΔΑ 2 ΕΠΩΝΥΜΊΑ ΚΑΙ ΕΠΙΚΟΙΝΩΝΊΑ ΓΙΑ ΤΗΝ ΑΝΤΑΓΩΝΙΣΤΙΚΌΤΗΤΑ
</vt:lpstr>
      <vt:lpstr>Μαθησιακοί στόχοι
</vt:lpstr>
      <vt:lpstr>Μαρκάρισμα για τις μικροεπιχειρήσεις τέχνης και Τεχνών
</vt:lpstr>
      <vt:lpstr>Εικόνα, ταυτότητα και φήμη
</vt:lpstr>
      <vt:lpstr>Εικόνα, ταυτότητα και φήμη
</vt:lpstr>
      <vt:lpstr>Εμπορική κατεύθυνση
</vt:lpstr>
      <vt:lpstr>Δημόσιες σχέσεις
</vt:lpstr>
      <vt:lpstr>Διαφήμιση
</vt:lpstr>
      <vt:lpstr>Διαφήμιση
</vt:lpstr>
      <vt:lpstr>Εισαγωγή στο μάρκετινγκ
</vt:lpstr>
      <vt:lpstr>Εισαγωγή στο μάρκετινγκ
</vt:lpstr>
      <vt:lpstr>Εισαγωγή στο μάρκετινγκ
</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Demetra Panaretou</cp:lastModifiedBy>
  <cp:revision>55</cp:revision>
  <dcterms:modified xsi:type="dcterms:W3CDTF">2020-02-21T17:08:11Z</dcterms:modified>
</cp:coreProperties>
</file>