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9"/>
  </p:notesMasterIdLst>
  <p:sldIdLst>
    <p:sldId id="256" r:id="rId2"/>
    <p:sldId id="272" r:id="rId3"/>
    <p:sldId id="283" r:id="rId4"/>
    <p:sldId id="275" r:id="rId5"/>
    <p:sldId id="276" r:id="rId6"/>
    <p:sldId id="280" r:id="rId7"/>
    <p:sldId id="281" r:id="rId8"/>
    <p:sldId id="282" r:id="rId9"/>
    <p:sldId id="284" r:id="rId10"/>
    <p:sldId id="285" r:id="rId11"/>
    <p:sldId id="286" r:id="rId12"/>
    <p:sldId id="287" r:id="rId13"/>
    <p:sldId id="288" r:id="rId14"/>
    <p:sldId id="289" r:id="rId15"/>
    <p:sldId id="290" r:id="rId16"/>
    <p:sldId id="291" r:id="rId17"/>
    <p:sldId id="274" r:id="rId18"/>
  </p:sldIdLst>
  <p:sldSz cx="9144000" cy="5143500" type="screen16x9"/>
  <p:notesSz cx="6858000" cy="9144000"/>
  <p:embeddedFontLst>
    <p:embeddedFont>
      <p:font typeface="Arial Rounded MT Bold" panose="020F0704030504030204" pitchFamily="34" charset="0"/>
      <p:regular r:id="rId20"/>
    </p:embeddedFont>
    <p:embeddedFont>
      <p:font typeface="Cambria" panose="02040503050406030204" pitchFamily="18"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EB Garamond" panose="020B0604020202020204" charset="0"/>
      <p:regular r:id="rId29"/>
      <p:bold r:id="rId30"/>
      <p:italic r:id="rId31"/>
      <p:boldItalic r:id="rId32"/>
    </p:embeddedFont>
    <p:embeddedFont>
      <p:font typeface="EB Garamond Medium" panose="020B0604020202020204" charset="0"/>
      <p:regular r:id="rId33"/>
      <p:bold r:id="rId34"/>
      <p:italic r:id="rId35"/>
      <p:boldItalic r:id="rId36"/>
    </p:embeddedFont>
    <p:embeddedFont>
      <p:font typeface="Garamond" panose="02020404030301010803" pitchFamily="18" charset="0"/>
      <p:regular r:id="rId37"/>
      <p:bold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32"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A9CDD-04B9-4B3C-8110-6EC2372B814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EC2E995F-AF8C-4BA9-BC03-72225A7AB33D}">
      <dgm:prSet phldrT="[Texto]"/>
      <dgm:spPr>
        <a:solidFill>
          <a:schemeClr val="accent5">
            <a:lumMod val="75000"/>
          </a:schemeClr>
        </a:solidFill>
      </dgm:spPr>
      <dgm:t>
        <a:bodyPr/>
        <a:lstStyle/>
        <a:p>
          <a:r>
            <a:rPr lang="es-ES" dirty="0"/>
            <a:t>Jefe</a:t>
          </a:r>
        </a:p>
        <a:p>
          <a:r>
            <a:rPr lang="es-ES" dirty="0"/>
            <a:t>Maestro artesano</a:t>
          </a:r>
        </a:p>
      </dgm:t>
    </dgm:pt>
    <dgm:pt modelId="{C2907239-48FE-498F-8A80-2FEF44E7FB8F}" type="parTrans" cxnId="{108AA769-6252-41BA-AB47-679A3E348D16}">
      <dgm:prSet/>
      <dgm:spPr/>
      <dgm:t>
        <a:bodyPr/>
        <a:lstStyle/>
        <a:p>
          <a:endParaRPr lang="es-ES"/>
        </a:p>
      </dgm:t>
    </dgm:pt>
    <dgm:pt modelId="{D304392B-5E25-4A8D-8731-137D3409B322}" type="sibTrans" cxnId="{108AA769-6252-41BA-AB47-679A3E348D16}">
      <dgm:prSet/>
      <dgm:spPr/>
      <dgm:t>
        <a:bodyPr/>
        <a:lstStyle/>
        <a:p>
          <a:endParaRPr lang="es-ES"/>
        </a:p>
      </dgm:t>
    </dgm:pt>
    <dgm:pt modelId="{486A45EE-68ED-4D6F-BC56-A7AA9B024A23}" type="asst">
      <dgm:prSet phldrT="[Texto]"/>
      <dgm:spPr>
        <a:solidFill>
          <a:schemeClr val="accent5">
            <a:lumMod val="75000"/>
          </a:schemeClr>
        </a:solidFill>
      </dgm:spPr>
      <dgm:t>
        <a:bodyPr/>
        <a:lstStyle/>
        <a:p>
          <a:r>
            <a:rPr lang="es-ES" dirty="0"/>
            <a:t>Responsable  de contabilidad y facturación </a:t>
          </a:r>
        </a:p>
      </dgm:t>
    </dgm:pt>
    <dgm:pt modelId="{79B0B092-4D01-406D-80F6-6E3117553321}" type="parTrans" cxnId="{C2522750-0AB3-41C9-918B-C1B59097C542}">
      <dgm:prSet/>
      <dgm:spPr/>
      <dgm:t>
        <a:bodyPr/>
        <a:lstStyle/>
        <a:p>
          <a:endParaRPr lang="es-ES"/>
        </a:p>
      </dgm:t>
    </dgm:pt>
    <dgm:pt modelId="{73AF1118-FD24-44D5-BC27-113C66C1AF5E}" type="sibTrans" cxnId="{C2522750-0AB3-41C9-918B-C1B59097C542}">
      <dgm:prSet/>
      <dgm:spPr/>
      <dgm:t>
        <a:bodyPr/>
        <a:lstStyle/>
        <a:p>
          <a:endParaRPr lang="es-ES"/>
        </a:p>
      </dgm:t>
    </dgm:pt>
    <dgm:pt modelId="{678E0C91-C899-4D3F-82E3-80AE8A22787F}">
      <dgm:prSet phldrT="[Texto]"/>
      <dgm:spPr>
        <a:solidFill>
          <a:schemeClr val="accent5">
            <a:lumMod val="75000"/>
          </a:schemeClr>
        </a:solidFill>
      </dgm:spPr>
      <dgm:t>
        <a:bodyPr/>
        <a:lstStyle/>
        <a:p>
          <a:r>
            <a:rPr lang="es-ES"/>
            <a:t>Diseñador/a</a:t>
          </a:r>
        </a:p>
      </dgm:t>
    </dgm:pt>
    <dgm:pt modelId="{7004F596-210B-4414-BF5E-BA60B91B6677}" type="parTrans" cxnId="{42FC6F7B-2FBA-4DD9-9671-554EF821DA7C}">
      <dgm:prSet/>
      <dgm:spPr/>
      <dgm:t>
        <a:bodyPr/>
        <a:lstStyle/>
        <a:p>
          <a:endParaRPr lang="es-ES"/>
        </a:p>
      </dgm:t>
    </dgm:pt>
    <dgm:pt modelId="{17CDCCE9-7F03-4C4A-856A-9E8886789927}" type="sibTrans" cxnId="{42FC6F7B-2FBA-4DD9-9671-554EF821DA7C}">
      <dgm:prSet/>
      <dgm:spPr/>
      <dgm:t>
        <a:bodyPr/>
        <a:lstStyle/>
        <a:p>
          <a:endParaRPr lang="es-ES"/>
        </a:p>
      </dgm:t>
    </dgm:pt>
    <dgm:pt modelId="{F3078078-7B4D-4EF6-AC2A-DF6E4B1BD2E8}">
      <dgm:prSet phldrT="[Texto]"/>
      <dgm:spPr>
        <a:solidFill>
          <a:schemeClr val="accent5">
            <a:lumMod val="75000"/>
          </a:schemeClr>
        </a:solidFill>
      </dgm:spPr>
      <dgm:t>
        <a:bodyPr/>
        <a:lstStyle/>
        <a:p>
          <a:r>
            <a:rPr lang="es-ES"/>
            <a:t>Artesano 1</a:t>
          </a:r>
        </a:p>
      </dgm:t>
    </dgm:pt>
    <dgm:pt modelId="{4ED7D3BF-9AAE-4C0A-AAC1-B7878E2CA424}" type="parTrans" cxnId="{917DAC02-2E40-4C57-B4CE-9A57E60CDF3A}">
      <dgm:prSet/>
      <dgm:spPr/>
      <dgm:t>
        <a:bodyPr/>
        <a:lstStyle/>
        <a:p>
          <a:endParaRPr lang="es-ES"/>
        </a:p>
      </dgm:t>
    </dgm:pt>
    <dgm:pt modelId="{629B7C4D-2DC4-4665-B55F-86680713A826}" type="sibTrans" cxnId="{917DAC02-2E40-4C57-B4CE-9A57E60CDF3A}">
      <dgm:prSet/>
      <dgm:spPr/>
      <dgm:t>
        <a:bodyPr/>
        <a:lstStyle/>
        <a:p>
          <a:endParaRPr lang="es-ES"/>
        </a:p>
      </dgm:t>
    </dgm:pt>
    <dgm:pt modelId="{09EECCAD-5275-498C-9E0A-3307ECCD37D6}">
      <dgm:prSet phldrT="[Texto]"/>
      <dgm:spPr>
        <a:solidFill>
          <a:schemeClr val="accent5">
            <a:lumMod val="75000"/>
          </a:schemeClr>
        </a:solidFill>
      </dgm:spPr>
      <dgm:t>
        <a:bodyPr/>
        <a:lstStyle/>
        <a:p>
          <a:r>
            <a:rPr lang="es-ES" dirty="0"/>
            <a:t>Artesano 2</a:t>
          </a:r>
        </a:p>
      </dgm:t>
    </dgm:pt>
    <dgm:pt modelId="{6CB46A52-EB94-4616-9C70-8B6F7EA87E9E}" type="parTrans" cxnId="{882E6B3C-77E3-469E-94F1-82FE0977BAE8}">
      <dgm:prSet/>
      <dgm:spPr/>
      <dgm:t>
        <a:bodyPr/>
        <a:lstStyle/>
        <a:p>
          <a:endParaRPr lang="es-ES"/>
        </a:p>
      </dgm:t>
    </dgm:pt>
    <dgm:pt modelId="{265F2F2C-6DCF-4CDE-A1C7-C0B55CD40160}" type="sibTrans" cxnId="{882E6B3C-77E3-469E-94F1-82FE0977BAE8}">
      <dgm:prSet/>
      <dgm:spPr/>
      <dgm:t>
        <a:bodyPr/>
        <a:lstStyle/>
        <a:p>
          <a:endParaRPr lang="es-ES"/>
        </a:p>
      </dgm:t>
    </dgm:pt>
    <dgm:pt modelId="{A89A117A-4819-40E6-AAEC-327404AA1538}" type="pres">
      <dgm:prSet presAssocID="{D5BA9CDD-04B9-4B3C-8110-6EC2372B814D}" presName="hierChild1" presStyleCnt="0">
        <dgm:presLayoutVars>
          <dgm:orgChart val="1"/>
          <dgm:chPref val="1"/>
          <dgm:dir/>
          <dgm:animOne val="branch"/>
          <dgm:animLvl val="lvl"/>
          <dgm:resizeHandles/>
        </dgm:presLayoutVars>
      </dgm:prSet>
      <dgm:spPr/>
    </dgm:pt>
    <dgm:pt modelId="{1C335BF1-9EAD-4605-8BE8-FF77B97F6849}" type="pres">
      <dgm:prSet presAssocID="{EC2E995F-AF8C-4BA9-BC03-72225A7AB33D}" presName="hierRoot1" presStyleCnt="0">
        <dgm:presLayoutVars>
          <dgm:hierBranch val="init"/>
        </dgm:presLayoutVars>
      </dgm:prSet>
      <dgm:spPr/>
    </dgm:pt>
    <dgm:pt modelId="{59563E07-5A93-462F-A423-BA93822083EF}" type="pres">
      <dgm:prSet presAssocID="{EC2E995F-AF8C-4BA9-BC03-72225A7AB33D}" presName="rootComposite1" presStyleCnt="0"/>
      <dgm:spPr/>
    </dgm:pt>
    <dgm:pt modelId="{A2548766-23CA-40B5-96CF-4EEF56A0E757}" type="pres">
      <dgm:prSet presAssocID="{EC2E995F-AF8C-4BA9-BC03-72225A7AB33D}" presName="rootText1" presStyleLbl="node0" presStyleIdx="0" presStyleCnt="1" custScaleX="201340" custScaleY="90436">
        <dgm:presLayoutVars>
          <dgm:chPref val="3"/>
        </dgm:presLayoutVars>
      </dgm:prSet>
      <dgm:spPr/>
    </dgm:pt>
    <dgm:pt modelId="{92C649CD-E297-45CE-B5FE-C34414C2F0DE}" type="pres">
      <dgm:prSet presAssocID="{EC2E995F-AF8C-4BA9-BC03-72225A7AB33D}" presName="rootConnector1" presStyleLbl="node1" presStyleIdx="0" presStyleCnt="0"/>
      <dgm:spPr/>
    </dgm:pt>
    <dgm:pt modelId="{46657326-747F-4A83-86AF-4EDFEE3D64CA}" type="pres">
      <dgm:prSet presAssocID="{EC2E995F-AF8C-4BA9-BC03-72225A7AB33D}" presName="hierChild2" presStyleCnt="0"/>
      <dgm:spPr/>
    </dgm:pt>
    <dgm:pt modelId="{0D54C913-A0D4-4B73-BB09-4BA6A0E6AAE1}" type="pres">
      <dgm:prSet presAssocID="{7004F596-210B-4414-BF5E-BA60B91B6677}" presName="Name37" presStyleLbl="parChTrans1D2" presStyleIdx="0" presStyleCnt="4"/>
      <dgm:spPr/>
    </dgm:pt>
    <dgm:pt modelId="{A0592940-BBC9-49F3-BDB0-3DEDC369958C}" type="pres">
      <dgm:prSet presAssocID="{678E0C91-C899-4D3F-82E3-80AE8A22787F}" presName="hierRoot2" presStyleCnt="0">
        <dgm:presLayoutVars>
          <dgm:hierBranch val="init"/>
        </dgm:presLayoutVars>
      </dgm:prSet>
      <dgm:spPr/>
    </dgm:pt>
    <dgm:pt modelId="{B3FEA395-6D3A-434B-B562-71CC00EA326E}" type="pres">
      <dgm:prSet presAssocID="{678E0C91-C899-4D3F-82E3-80AE8A22787F}" presName="rootComposite" presStyleCnt="0"/>
      <dgm:spPr/>
    </dgm:pt>
    <dgm:pt modelId="{675BB6B6-D495-412A-8D2D-452D9F21D3B7}" type="pres">
      <dgm:prSet presAssocID="{678E0C91-C899-4D3F-82E3-80AE8A22787F}" presName="rootText" presStyleLbl="node2" presStyleIdx="0" presStyleCnt="3" custScaleX="166358">
        <dgm:presLayoutVars>
          <dgm:chPref val="3"/>
        </dgm:presLayoutVars>
      </dgm:prSet>
      <dgm:spPr/>
    </dgm:pt>
    <dgm:pt modelId="{CA60CD42-37E6-4D8A-94DB-E483B8E8ABFA}" type="pres">
      <dgm:prSet presAssocID="{678E0C91-C899-4D3F-82E3-80AE8A22787F}" presName="rootConnector" presStyleLbl="node2" presStyleIdx="0" presStyleCnt="3"/>
      <dgm:spPr/>
    </dgm:pt>
    <dgm:pt modelId="{EF97FEC6-D256-469B-B9A1-9195F07D847B}" type="pres">
      <dgm:prSet presAssocID="{678E0C91-C899-4D3F-82E3-80AE8A22787F}" presName="hierChild4" presStyleCnt="0"/>
      <dgm:spPr/>
    </dgm:pt>
    <dgm:pt modelId="{C231AFF3-EF5A-4D4F-9C4B-7A1A5B3B6AF2}" type="pres">
      <dgm:prSet presAssocID="{678E0C91-C899-4D3F-82E3-80AE8A22787F}" presName="hierChild5" presStyleCnt="0"/>
      <dgm:spPr/>
    </dgm:pt>
    <dgm:pt modelId="{50873A6B-929C-4FD8-80D3-0DC6986AB362}" type="pres">
      <dgm:prSet presAssocID="{4ED7D3BF-9AAE-4C0A-AAC1-B7878E2CA424}" presName="Name37" presStyleLbl="parChTrans1D2" presStyleIdx="1" presStyleCnt="4"/>
      <dgm:spPr/>
    </dgm:pt>
    <dgm:pt modelId="{874EFAC7-910D-4BC9-ADD2-6FBCA96CF8FB}" type="pres">
      <dgm:prSet presAssocID="{F3078078-7B4D-4EF6-AC2A-DF6E4B1BD2E8}" presName="hierRoot2" presStyleCnt="0">
        <dgm:presLayoutVars>
          <dgm:hierBranch val="init"/>
        </dgm:presLayoutVars>
      </dgm:prSet>
      <dgm:spPr/>
    </dgm:pt>
    <dgm:pt modelId="{D3F3400A-57C8-43EE-8072-F1473961F5CA}" type="pres">
      <dgm:prSet presAssocID="{F3078078-7B4D-4EF6-AC2A-DF6E4B1BD2E8}" presName="rootComposite" presStyleCnt="0"/>
      <dgm:spPr/>
    </dgm:pt>
    <dgm:pt modelId="{C1B8E74E-B575-49D4-B541-602561EE9B33}" type="pres">
      <dgm:prSet presAssocID="{F3078078-7B4D-4EF6-AC2A-DF6E4B1BD2E8}" presName="rootText" presStyleLbl="node2" presStyleIdx="1" presStyleCnt="3" custScaleX="147021">
        <dgm:presLayoutVars>
          <dgm:chPref val="3"/>
        </dgm:presLayoutVars>
      </dgm:prSet>
      <dgm:spPr/>
    </dgm:pt>
    <dgm:pt modelId="{8A4ECFFC-84ED-4D2F-95B0-78C94C20832E}" type="pres">
      <dgm:prSet presAssocID="{F3078078-7B4D-4EF6-AC2A-DF6E4B1BD2E8}" presName="rootConnector" presStyleLbl="node2" presStyleIdx="1" presStyleCnt="3"/>
      <dgm:spPr/>
    </dgm:pt>
    <dgm:pt modelId="{45AAD590-9720-4840-8CFA-B42BD47FE0D8}" type="pres">
      <dgm:prSet presAssocID="{F3078078-7B4D-4EF6-AC2A-DF6E4B1BD2E8}" presName="hierChild4" presStyleCnt="0"/>
      <dgm:spPr/>
    </dgm:pt>
    <dgm:pt modelId="{34F76FDD-A960-44D9-8225-DE88B0E53A45}" type="pres">
      <dgm:prSet presAssocID="{F3078078-7B4D-4EF6-AC2A-DF6E4B1BD2E8}" presName="hierChild5" presStyleCnt="0"/>
      <dgm:spPr/>
    </dgm:pt>
    <dgm:pt modelId="{999B5C84-AF93-4512-BAF8-B78A19BF50EF}" type="pres">
      <dgm:prSet presAssocID="{6CB46A52-EB94-4616-9C70-8B6F7EA87E9E}" presName="Name37" presStyleLbl="parChTrans1D2" presStyleIdx="2" presStyleCnt="4"/>
      <dgm:spPr/>
    </dgm:pt>
    <dgm:pt modelId="{1A76D76E-467A-482F-8B99-4681814E30BD}" type="pres">
      <dgm:prSet presAssocID="{09EECCAD-5275-498C-9E0A-3307ECCD37D6}" presName="hierRoot2" presStyleCnt="0">
        <dgm:presLayoutVars>
          <dgm:hierBranch val="init"/>
        </dgm:presLayoutVars>
      </dgm:prSet>
      <dgm:spPr/>
    </dgm:pt>
    <dgm:pt modelId="{8C490EB1-13FE-490B-9AD1-F5720D2F8953}" type="pres">
      <dgm:prSet presAssocID="{09EECCAD-5275-498C-9E0A-3307ECCD37D6}" presName="rootComposite" presStyleCnt="0"/>
      <dgm:spPr/>
    </dgm:pt>
    <dgm:pt modelId="{AA84D6D7-1560-402D-A514-FDA8C331B0D5}" type="pres">
      <dgm:prSet presAssocID="{09EECCAD-5275-498C-9E0A-3307ECCD37D6}" presName="rootText" presStyleLbl="node2" presStyleIdx="2" presStyleCnt="3" custScaleX="161087">
        <dgm:presLayoutVars>
          <dgm:chPref val="3"/>
        </dgm:presLayoutVars>
      </dgm:prSet>
      <dgm:spPr/>
    </dgm:pt>
    <dgm:pt modelId="{C07077C5-C285-4695-B682-9C27D9CBA8C4}" type="pres">
      <dgm:prSet presAssocID="{09EECCAD-5275-498C-9E0A-3307ECCD37D6}" presName="rootConnector" presStyleLbl="node2" presStyleIdx="2" presStyleCnt="3"/>
      <dgm:spPr/>
    </dgm:pt>
    <dgm:pt modelId="{929C7647-0211-45CB-AC32-858B9B104588}" type="pres">
      <dgm:prSet presAssocID="{09EECCAD-5275-498C-9E0A-3307ECCD37D6}" presName="hierChild4" presStyleCnt="0"/>
      <dgm:spPr/>
    </dgm:pt>
    <dgm:pt modelId="{86733A92-9754-4D64-8AFD-C05F97EEA5B7}" type="pres">
      <dgm:prSet presAssocID="{09EECCAD-5275-498C-9E0A-3307ECCD37D6}" presName="hierChild5" presStyleCnt="0"/>
      <dgm:spPr/>
    </dgm:pt>
    <dgm:pt modelId="{2FF353B6-8EF1-4256-9275-95C55B7D8B76}" type="pres">
      <dgm:prSet presAssocID="{EC2E995F-AF8C-4BA9-BC03-72225A7AB33D}" presName="hierChild3" presStyleCnt="0"/>
      <dgm:spPr/>
    </dgm:pt>
    <dgm:pt modelId="{E4326DBB-D498-494E-A486-CFF1F4E28EDA}" type="pres">
      <dgm:prSet presAssocID="{79B0B092-4D01-406D-80F6-6E3117553321}" presName="Name111" presStyleLbl="parChTrans1D2" presStyleIdx="3" presStyleCnt="4"/>
      <dgm:spPr/>
    </dgm:pt>
    <dgm:pt modelId="{C2254EA1-F5D5-4411-B653-7FCE9C2E58B7}" type="pres">
      <dgm:prSet presAssocID="{486A45EE-68ED-4D6F-BC56-A7AA9B024A23}" presName="hierRoot3" presStyleCnt="0">
        <dgm:presLayoutVars>
          <dgm:hierBranch val="init"/>
        </dgm:presLayoutVars>
      </dgm:prSet>
      <dgm:spPr/>
    </dgm:pt>
    <dgm:pt modelId="{4E6A6482-FF57-40B4-B8FA-FA77000D489E}" type="pres">
      <dgm:prSet presAssocID="{486A45EE-68ED-4D6F-BC56-A7AA9B024A23}" presName="rootComposite3" presStyleCnt="0"/>
      <dgm:spPr/>
    </dgm:pt>
    <dgm:pt modelId="{9E3A2353-A609-498F-90B8-66A9C8D5DE34}" type="pres">
      <dgm:prSet presAssocID="{486A45EE-68ED-4D6F-BC56-A7AA9B024A23}" presName="rootText3" presStyleLbl="asst1" presStyleIdx="0" presStyleCnt="1" custScaleX="216454">
        <dgm:presLayoutVars>
          <dgm:chPref val="3"/>
        </dgm:presLayoutVars>
      </dgm:prSet>
      <dgm:spPr/>
    </dgm:pt>
    <dgm:pt modelId="{25B8E097-56EE-4CC8-8171-C7BEA637D5BE}" type="pres">
      <dgm:prSet presAssocID="{486A45EE-68ED-4D6F-BC56-A7AA9B024A23}" presName="rootConnector3" presStyleLbl="asst1" presStyleIdx="0" presStyleCnt="1"/>
      <dgm:spPr/>
    </dgm:pt>
    <dgm:pt modelId="{73C0C9BE-7376-4A2F-BB37-2C69C5A7C164}" type="pres">
      <dgm:prSet presAssocID="{486A45EE-68ED-4D6F-BC56-A7AA9B024A23}" presName="hierChild6" presStyleCnt="0"/>
      <dgm:spPr/>
    </dgm:pt>
    <dgm:pt modelId="{C13409BD-68BF-49DB-AEF0-C3D8443CA688}" type="pres">
      <dgm:prSet presAssocID="{486A45EE-68ED-4D6F-BC56-A7AA9B024A23}" presName="hierChild7" presStyleCnt="0"/>
      <dgm:spPr/>
    </dgm:pt>
  </dgm:ptLst>
  <dgm:cxnLst>
    <dgm:cxn modelId="{917DAC02-2E40-4C57-B4CE-9A57E60CDF3A}" srcId="{EC2E995F-AF8C-4BA9-BC03-72225A7AB33D}" destId="{F3078078-7B4D-4EF6-AC2A-DF6E4B1BD2E8}" srcOrd="2" destOrd="0" parTransId="{4ED7D3BF-9AAE-4C0A-AAC1-B7878E2CA424}" sibTransId="{629B7C4D-2DC4-4665-B55F-86680713A826}"/>
    <dgm:cxn modelId="{82DFD324-5CD2-4A1E-8DD5-AFB997C5417A}" type="presOf" srcId="{7004F596-210B-4414-BF5E-BA60B91B6677}" destId="{0D54C913-A0D4-4B73-BB09-4BA6A0E6AAE1}" srcOrd="0" destOrd="0" presId="urn:microsoft.com/office/officeart/2005/8/layout/orgChart1"/>
    <dgm:cxn modelId="{435EE33A-B020-47B5-A38D-03D3B941493D}" type="presOf" srcId="{678E0C91-C899-4D3F-82E3-80AE8A22787F}" destId="{675BB6B6-D495-412A-8D2D-452D9F21D3B7}" srcOrd="0" destOrd="0" presId="urn:microsoft.com/office/officeart/2005/8/layout/orgChart1"/>
    <dgm:cxn modelId="{882E6B3C-77E3-469E-94F1-82FE0977BAE8}" srcId="{EC2E995F-AF8C-4BA9-BC03-72225A7AB33D}" destId="{09EECCAD-5275-498C-9E0A-3307ECCD37D6}" srcOrd="3" destOrd="0" parTransId="{6CB46A52-EB94-4616-9C70-8B6F7EA87E9E}" sibTransId="{265F2F2C-6DCF-4CDE-A1C7-C0B55CD40160}"/>
    <dgm:cxn modelId="{108AA769-6252-41BA-AB47-679A3E348D16}" srcId="{D5BA9CDD-04B9-4B3C-8110-6EC2372B814D}" destId="{EC2E995F-AF8C-4BA9-BC03-72225A7AB33D}" srcOrd="0" destOrd="0" parTransId="{C2907239-48FE-498F-8A80-2FEF44E7FB8F}" sibTransId="{D304392B-5E25-4A8D-8731-137D3409B322}"/>
    <dgm:cxn modelId="{C2522750-0AB3-41C9-918B-C1B59097C542}" srcId="{EC2E995F-AF8C-4BA9-BC03-72225A7AB33D}" destId="{486A45EE-68ED-4D6F-BC56-A7AA9B024A23}" srcOrd="0" destOrd="0" parTransId="{79B0B092-4D01-406D-80F6-6E3117553321}" sibTransId="{73AF1118-FD24-44D5-BC27-113C66C1AF5E}"/>
    <dgm:cxn modelId="{B9A52752-F936-4B8B-974C-E14108044CA1}" type="presOf" srcId="{486A45EE-68ED-4D6F-BC56-A7AA9B024A23}" destId="{25B8E097-56EE-4CC8-8171-C7BEA637D5BE}" srcOrd="1" destOrd="0" presId="urn:microsoft.com/office/officeart/2005/8/layout/orgChart1"/>
    <dgm:cxn modelId="{42FC6F7B-2FBA-4DD9-9671-554EF821DA7C}" srcId="{EC2E995F-AF8C-4BA9-BC03-72225A7AB33D}" destId="{678E0C91-C899-4D3F-82E3-80AE8A22787F}" srcOrd="1" destOrd="0" parTransId="{7004F596-210B-4414-BF5E-BA60B91B6677}" sibTransId="{17CDCCE9-7F03-4C4A-856A-9E8886789927}"/>
    <dgm:cxn modelId="{4AADF086-6E58-4C11-87F2-9A758CB7F175}" type="presOf" srcId="{79B0B092-4D01-406D-80F6-6E3117553321}" destId="{E4326DBB-D498-494E-A486-CFF1F4E28EDA}" srcOrd="0" destOrd="0" presId="urn:microsoft.com/office/officeart/2005/8/layout/orgChart1"/>
    <dgm:cxn modelId="{2D746D8C-E934-4710-A8DF-2D5D32A3F025}" type="presOf" srcId="{09EECCAD-5275-498C-9E0A-3307ECCD37D6}" destId="{C07077C5-C285-4695-B682-9C27D9CBA8C4}" srcOrd="1" destOrd="0" presId="urn:microsoft.com/office/officeart/2005/8/layout/orgChart1"/>
    <dgm:cxn modelId="{C9572CA3-7A65-4D89-984E-E08E9D396CA3}" type="presOf" srcId="{F3078078-7B4D-4EF6-AC2A-DF6E4B1BD2E8}" destId="{8A4ECFFC-84ED-4D2F-95B0-78C94C20832E}" srcOrd="1" destOrd="0" presId="urn:microsoft.com/office/officeart/2005/8/layout/orgChart1"/>
    <dgm:cxn modelId="{597588B0-E139-4DFE-BC3D-1C7AD83E4D1E}" type="presOf" srcId="{D5BA9CDD-04B9-4B3C-8110-6EC2372B814D}" destId="{A89A117A-4819-40E6-AAEC-327404AA1538}" srcOrd="0" destOrd="0" presId="urn:microsoft.com/office/officeart/2005/8/layout/orgChart1"/>
    <dgm:cxn modelId="{34C218C2-0582-44B3-B8D3-1F8F608E5B0F}" type="presOf" srcId="{678E0C91-C899-4D3F-82E3-80AE8A22787F}" destId="{CA60CD42-37E6-4D8A-94DB-E483B8E8ABFA}" srcOrd="1" destOrd="0" presId="urn:microsoft.com/office/officeart/2005/8/layout/orgChart1"/>
    <dgm:cxn modelId="{E1E6DFD8-8195-42CB-AEE7-6F9889EA7556}" type="presOf" srcId="{4ED7D3BF-9AAE-4C0A-AAC1-B7878E2CA424}" destId="{50873A6B-929C-4FD8-80D3-0DC6986AB362}" srcOrd="0" destOrd="0" presId="urn:microsoft.com/office/officeart/2005/8/layout/orgChart1"/>
    <dgm:cxn modelId="{792A43E4-C546-4DBF-8EB1-4E2F9A2F5D31}" type="presOf" srcId="{486A45EE-68ED-4D6F-BC56-A7AA9B024A23}" destId="{9E3A2353-A609-498F-90B8-66A9C8D5DE34}" srcOrd="0" destOrd="0" presId="urn:microsoft.com/office/officeart/2005/8/layout/orgChart1"/>
    <dgm:cxn modelId="{D910E2E6-32DC-46D4-A2FB-FAEBDEC534ED}" type="presOf" srcId="{EC2E995F-AF8C-4BA9-BC03-72225A7AB33D}" destId="{92C649CD-E297-45CE-B5FE-C34414C2F0DE}" srcOrd="1" destOrd="0" presId="urn:microsoft.com/office/officeart/2005/8/layout/orgChart1"/>
    <dgm:cxn modelId="{FA6644EE-E21A-4E9A-A93A-F2D69B54F302}" type="presOf" srcId="{6CB46A52-EB94-4616-9C70-8B6F7EA87E9E}" destId="{999B5C84-AF93-4512-BAF8-B78A19BF50EF}" srcOrd="0" destOrd="0" presId="urn:microsoft.com/office/officeart/2005/8/layout/orgChart1"/>
    <dgm:cxn modelId="{B7DF5FEF-9DDC-491C-87EC-D8471F24AE0B}" type="presOf" srcId="{09EECCAD-5275-498C-9E0A-3307ECCD37D6}" destId="{AA84D6D7-1560-402D-A514-FDA8C331B0D5}" srcOrd="0" destOrd="0" presId="urn:microsoft.com/office/officeart/2005/8/layout/orgChart1"/>
    <dgm:cxn modelId="{4911ABF2-1DCB-4DC1-AB15-812A1991BD56}" type="presOf" srcId="{EC2E995F-AF8C-4BA9-BC03-72225A7AB33D}" destId="{A2548766-23CA-40B5-96CF-4EEF56A0E757}" srcOrd="0" destOrd="0" presId="urn:microsoft.com/office/officeart/2005/8/layout/orgChart1"/>
    <dgm:cxn modelId="{B8D026F3-8731-4CEC-8AB5-5005CE2701FD}" type="presOf" srcId="{F3078078-7B4D-4EF6-AC2A-DF6E4B1BD2E8}" destId="{C1B8E74E-B575-49D4-B541-602561EE9B33}" srcOrd="0" destOrd="0" presId="urn:microsoft.com/office/officeart/2005/8/layout/orgChart1"/>
    <dgm:cxn modelId="{22568A17-82F2-486C-85B0-5F9C4E269266}" type="presParOf" srcId="{A89A117A-4819-40E6-AAEC-327404AA1538}" destId="{1C335BF1-9EAD-4605-8BE8-FF77B97F6849}" srcOrd="0" destOrd="0" presId="urn:microsoft.com/office/officeart/2005/8/layout/orgChart1"/>
    <dgm:cxn modelId="{7D40E45E-597B-4F7F-9443-68F23BA8FD6A}" type="presParOf" srcId="{1C335BF1-9EAD-4605-8BE8-FF77B97F6849}" destId="{59563E07-5A93-462F-A423-BA93822083EF}" srcOrd="0" destOrd="0" presId="urn:microsoft.com/office/officeart/2005/8/layout/orgChart1"/>
    <dgm:cxn modelId="{B124FF96-356D-4BF7-BD89-C0D872904A9E}" type="presParOf" srcId="{59563E07-5A93-462F-A423-BA93822083EF}" destId="{A2548766-23CA-40B5-96CF-4EEF56A0E757}" srcOrd="0" destOrd="0" presId="urn:microsoft.com/office/officeart/2005/8/layout/orgChart1"/>
    <dgm:cxn modelId="{B4FCE11B-B289-4141-828D-47C38AE2FA48}" type="presParOf" srcId="{59563E07-5A93-462F-A423-BA93822083EF}" destId="{92C649CD-E297-45CE-B5FE-C34414C2F0DE}" srcOrd="1" destOrd="0" presId="urn:microsoft.com/office/officeart/2005/8/layout/orgChart1"/>
    <dgm:cxn modelId="{E7E4DBC3-9D26-43CD-B5F6-D61C012D4D39}" type="presParOf" srcId="{1C335BF1-9EAD-4605-8BE8-FF77B97F6849}" destId="{46657326-747F-4A83-86AF-4EDFEE3D64CA}" srcOrd="1" destOrd="0" presId="urn:microsoft.com/office/officeart/2005/8/layout/orgChart1"/>
    <dgm:cxn modelId="{DFBF7D1E-2A5C-449F-A1F1-B6E5415D9875}" type="presParOf" srcId="{46657326-747F-4A83-86AF-4EDFEE3D64CA}" destId="{0D54C913-A0D4-4B73-BB09-4BA6A0E6AAE1}" srcOrd="0" destOrd="0" presId="urn:microsoft.com/office/officeart/2005/8/layout/orgChart1"/>
    <dgm:cxn modelId="{2205DCE1-F7C6-47AD-BE73-FE53287A92EE}" type="presParOf" srcId="{46657326-747F-4A83-86AF-4EDFEE3D64CA}" destId="{A0592940-BBC9-49F3-BDB0-3DEDC369958C}" srcOrd="1" destOrd="0" presId="urn:microsoft.com/office/officeart/2005/8/layout/orgChart1"/>
    <dgm:cxn modelId="{A3A4B83C-7D7B-4C7A-8A4F-8F4076F915D7}" type="presParOf" srcId="{A0592940-BBC9-49F3-BDB0-3DEDC369958C}" destId="{B3FEA395-6D3A-434B-B562-71CC00EA326E}" srcOrd="0" destOrd="0" presId="urn:microsoft.com/office/officeart/2005/8/layout/orgChart1"/>
    <dgm:cxn modelId="{1AD5D319-8BF7-44BE-AFC6-CDFF671A7D85}" type="presParOf" srcId="{B3FEA395-6D3A-434B-B562-71CC00EA326E}" destId="{675BB6B6-D495-412A-8D2D-452D9F21D3B7}" srcOrd="0" destOrd="0" presId="urn:microsoft.com/office/officeart/2005/8/layout/orgChart1"/>
    <dgm:cxn modelId="{67BD0FFD-A597-478A-AE3C-C971BC5CF7B8}" type="presParOf" srcId="{B3FEA395-6D3A-434B-B562-71CC00EA326E}" destId="{CA60CD42-37E6-4D8A-94DB-E483B8E8ABFA}" srcOrd="1" destOrd="0" presId="urn:microsoft.com/office/officeart/2005/8/layout/orgChart1"/>
    <dgm:cxn modelId="{757E6726-0E27-43BC-B011-B4DF1FC71ED3}" type="presParOf" srcId="{A0592940-BBC9-49F3-BDB0-3DEDC369958C}" destId="{EF97FEC6-D256-469B-B9A1-9195F07D847B}" srcOrd="1" destOrd="0" presId="urn:microsoft.com/office/officeart/2005/8/layout/orgChart1"/>
    <dgm:cxn modelId="{5978CAE6-0BC8-492B-A4E3-B07B3A4666CB}" type="presParOf" srcId="{A0592940-BBC9-49F3-BDB0-3DEDC369958C}" destId="{C231AFF3-EF5A-4D4F-9C4B-7A1A5B3B6AF2}" srcOrd="2" destOrd="0" presId="urn:microsoft.com/office/officeart/2005/8/layout/orgChart1"/>
    <dgm:cxn modelId="{6DCADBEE-79B7-47B8-9770-F36515CB3DB8}" type="presParOf" srcId="{46657326-747F-4A83-86AF-4EDFEE3D64CA}" destId="{50873A6B-929C-4FD8-80D3-0DC6986AB362}" srcOrd="2" destOrd="0" presId="urn:microsoft.com/office/officeart/2005/8/layout/orgChart1"/>
    <dgm:cxn modelId="{701227F2-C8AB-4D88-977A-00E06613B557}" type="presParOf" srcId="{46657326-747F-4A83-86AF-4EDFEE3D64CA}" destId="{874EFAC7-910D-4BC9-ADD2-6FBCA96CF8FB}" srcOrd="3" destOrd="0" presId="urn:microsoft.com/office/officeart/2005/8/layout/orgChart1"/>
    <dgm:cxn modelId="{B3843D20-45CA-4E52-9840-21E0995E8B96}" type="presParOf" srcId="{874EFAC7-910D-4BC9-ADD2-6FBCA96CF8FB}" destId="{D3F3400A-57C8-43EE-8072-F1473961F5CA}" srcOrd="0" destOrd="0" presId="urn:microsoft.com/office/officeart/2005/8/layout/orgChart1"/>
    <dgm:cxn modelId="{E90CE407-7B6E-4E9F-8E1B-8A33B39EB7DC}" type="presParOf" srcId="{D3F3400A-57C8-43EE-8072-F1473961F5CA}" destId="{C1B8E74E-B575-49D4-B541-602561EE9B33}" srcOrd="0" destOrd="0" presId="urn:microsoft.com/office/officeart/2005/8/layout/orgChart1"/>
    <dgm:cxn modelId="{3AA918DC-E784-4586-BC70-0D2EFABF7B6E}" type="presParOf" srcId="{D3F3400A-57C8-43EE-8072-F1473961F5CA}" destId="{8A4ECFFC-84ED-4D2F-95B0-78C94C20832E}" srcOrd="1" destOrd="0" presId="urn:microsoft.com/office/officeart/2005/8/layout/orgChart1"/>
    <dgm:cxn modelId="{50A6E723-7FC2-4B6B-8C98-06A66B6E7BC5}" type="presParOf" srcId="{874EFAC7-910D-4BC9-ADD2-6FBCA96CF8FB}" destId="{45AAD590-9720-4840-8CFA-B42BD47FE0D8}" srcOrd="1" destOrd="0" presId="urn:microsoft.com/office/officeart/2005/8/layout/orgChart1"/>
    <dgm:cxn modelId="{0E0293E2-A93E-4A35-8F50-9C25C2A92322}" type="presParOf" srcId="{874EFAC7-910D-4BC9-ADD2-6FBCA96CF8FB}" destId="{34F76FDD-A960-44D9-8225-DE88B0E53A45}" srcOrd="2" destOrd="0" presId="urn:microsoft.com/office/officeart/2005/8/layout/orgChart1"/>
    <dgm:cxn modelId="{3087DE57-11C6-4E38-9C74-A7E8AF5A0DF7}" type="presParOf" srcId="{46657326-747F-4A83-86AF-4EDFEE3D64CA}" destId="{999B5C84-AF93-4512-BAF8-B78A19BF50EF}" srcOrd="4" destOrd="0" presId="urn:microsoft.com/office/officeart/2005/8/layout/orgChart1"/>
    <dgm:cxn modelId="{3D5881BB-02A1-4DB5-8207-ABDFAB97EE87}" type="presParOf" srcId="{46657326-747F-4A83-86AF-4EDFEE3D64CA}" destId="{1A76D76E-467A-482F-8B99-4681814E30BD}" srcOrd="5" destOrd="0" presId="urn:microsoft.com/office/officeart/2005/8/layout/orgChart1"/>
    <dgm:cxn modelId="{282569D2-3200-42F5-934C-32B1D5D40DA3}" type="presParOf" srcId="{1A76D76E-467A-482F-8B99-4681814E30BD}" destId="{8C490EB1-13FE-490B-9AD1-F5720D2F8953}" srcOrd="0" destOrd="0" presId="urn:microsoft.com/office/officeart/2005/8/layout/orgChart1"/>
    <dgm:cxn modelId="{124FF9BF-95EB-4C24-84A2-6D11FFEC7356}" type="presParOf" srcId="{8C490EB1-13FE-490B-9AD1-F5720D2F8953}" destId="{AA84D6D7-1560-402D-A514-FDA8C331B0D5}" srcOrd="0" destOrd="0" presId="urn:microsoft.com/office/officeart/2005/8/layout/orgChart1"/>
    <dgm:cxn modelId="{203ABEDC-FDB8-45E0-99C1-46068F365C0A}" type="presParOf" srcId="{8C490EB1-13FE-490B-9AD1-F5720D2F8953}" destId="{C07077C5-C285-4695-B682-9C27D9CBA8C4}" srcOrd="1" destOrd="0" presId="urn:microsoft.com/office/officeart/2005/8/layout/orgChart1"/>
    <dgm:cxn modelId="{56DB82E4-7682-4D58-8682-A504F22BC0D4}" type="presParOf" srcId="{1A76D76E-467A-482F-8B99-4681814E30BD}" destId="{929C7647-0211-45CB-AC32-858B9B104588}" srcOrd="1" destOrd="0" presId="urn:microsoft.com/office/officeart/2005/8/layout/orgChart1"/>
    <dgm:cxn modelId="{2981065A-26A1-4CE7-A43B-BE0429550031}" type="presParOf" srcId="{1A76D76E-467A-482F-8B99-4681814E30BD}" destId="{86733A92-9754-4D64-8AFD-C05F97EEA5B7}" srcOrd="2" destOrd="0" presId="urn:microsoft.com/office/officeart/2005/8/layout/orgChart1"/>
    <dgm:cxn modelId="{407C4176-4E63-4270-A6DF-5D49DD43F9A6}" type="presParOf" srcId="{1C335BF1-9EAD-4605-8BE8-FF77B97F6849}" destId="{2FF353B6-8EF1-4256-9275-95C55B7D8B76}" srcOrd="2" destOrd="0" presId="urn:microsoft.com/office/officeart/2005/8/layout/orgChart1"/>
    <dgm:cxn modelId="{F782E029-6887-4AAE-BC4E-E2368E1CBECB}" type="presParOf" srcId="{2FF353B6-8EF1-4256-9275-95C55B7D8B76}" destId="{E4326DBB-D498-494E-A486-CFF1F4E28EDA}" srcOrd="0" destOrd="0" presId="urn:microsoft.com/office/officeart/2005/8/layout/orgChart1"/>
    <dgm:cxn modelId="{C243A024-AD77-4450-A9C4-806234607933}" type="presParOf" srcId="{2FF353B6-8EF1-4256-9275-95C55B7D8B76}" destId="{C2254EA1-F5D5-4411-B653-7FCE9C2E58B7}" srcOrd="1" destOrd="0" presId="urn:microsoft.com/office/officeart/2005/8/layout/orgChart1"/>
    <dgm:cxn modelId="{85538A13-40B5-4601-841C-8AD0179C25C5}" type="presParOf" srcId="{C2254EA1-F5D5-4411-B653-7FCE9C2E58B7}" destId="{4E6A6482-FF57-40B4-B8FA-FA77000D489E}" srcOrd="0" destOrd="0" presId="urn:microsoft.com/office/officeart/2005/8/layout/orgChart1"/>
    <dgm:cxn modelId="{DC325041-6E8D-4B48-BBF1-D259559DC755}" type="presParOf" srcId="{4E6A6482-FF57-40B4-B8FA-FA77000D489E}" destId="{9E3A2353-A609-498F-90B8-66A9C8D5DE34}" srcOrd="0" destOrd="0" presId="urn:microsoft.com/office/officeart/2005/8/layout/orgChart1"/>
    <dgm:cxn modelId="{68442EA7-3F5D-468F-A652-F255A46902BF}" type="presParOf" srcId="{4E6A6482-FF57-40B4-B8FA-FA77000D489E}" destId="{25B8E097-56EE-4CC8-8171-C7BEA637D5BE}" srcOrd="1" destOrd="0" presId="urn:microsoft.com/office/officeart/2005/8/layout/orgChart1"/>
    <dgm:cxn modelId="{4B1BDE89-F42D-451E-9CB0-014549798096}" type="presParOf" srcId="{C2254EA1-F5D5-4411-B653-7FCE9C2E58B7}" destId="{73C0C9BE-7376-4A2F-BB37-2C69C5A7C164}" srcOrd="1" destOrd="0" presId="urn:microsoft.com/office/officeart/2005/8/layout/orgChart1"/>
    <dgm:cxn modelId="{1D05F8D8-83C9-4170-BE3F-284ECDA5A7E3}" type="presParOf" srcId="{C2254EA1-F5D5-4411-B653-7FCE9C2E58B7}" destId="{C13409BD-68BF-49DB-AEF0-C3D8443CA68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26DBB-D498-494E-A486-CFF1F4E28EDA}">
      <dsp:nvSpPr>
        <dsp:cNvPr id="0" name=""/>
        <dsp:cNvSpPr/>
      </dsp:nvSpPr>
      <dsp:spPr>
        <a:xfrm>
          <a:off x="2198230" y="412817"/>
          <a:ext cx="93099" cy="407863"/>
        </a:xfrm>
        <a:custGeom>
          <a:avLst/>
          <a:gdLst/>
          <a:ahLst/>
          <a:cxnLst/>
          <a:rect l="0" t="0" r="0" b="0"/>
          <a:pathLst>
            <a:path>
              <a:moveTo>
                <a:pt x="93099" y="0"/>
              </a:moveTo>
              <a:lnTo>
                <a:pt x="93099" y="407863"/>
              </a:lnTo>
              <a:lnTo>
                <a:pt x="0" y="407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B5C84-AF93-4512-BAF8-B78A19BF50EF}">
      <dsp:nvSpPr>
        <dsp:cNvPr id="0" name=""/>
        <dsp:cNvSpPr/>
      </dsp:nvSpPr>
      <dsp:spPr>
        <a:xfrm>
          <a:off x="2291329" y="412817"/>
          <a:ext cx="1575500" cy="815726"/>
        </a:xfrm>
        <a:custGeom>
          <a:avLst/>
          <a:gdLst/>
          <a:ahLst/>
          <a:cxnLst/>
          <a:rect l="0" t="0" r="0" b="0"/>
          <a:pathLst>
            <a:path>
              <a:moveTo>
                <a:pt x="0" y="0"/>
              </a:moveTo>
              <a:lnTo>
                <a:pt x="0" y="722627"/>
              </a:lnTo>
              <a:lnTo>
                <a:pt x="1575500" y="722627"/>
              </a:lnTo>
              <a:lnTo>
                <a:pt x="1575500" y="81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73A6B-929C-4FD8-80D3-0DC6986AB362}">
      <dsp:nvSpPr>
        <dsp:cNvPr id="0" name=""/>
        <dsp:cNvSpPr/>
      </dsp:nvSpPr>
      <dsp:spPr>
        <a:xfrm>
          <a:off x="2245609" y="412817"/>
          <a:ext cx="91440" cy="815726"/>
        </a:xfrm>
        <a:custGeom>
          <a:avLst/>
          <a:gdLst/>
          <a:ahLst/>
          <a:cxnLst/>
          <a:rect l="0" t="0" r="0" b="0"/>
          <a:pathLst>
            <a:path>
              <a:moveTo>
                <a:pt x="45720" y="0"/>
              </a:moveTo>
              <a:lnTo>
                <a:pt x="45720" y="722627"/>
              </a:lnTo>
              <a:lnTo>
                <a:pt x="69087" y="722627"/>
              </a:lnTo>
              <a:lnTo>
                <a:pt x="69087" y="81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4C913-A0D4-4B73-BB09-4BA6A0E6AAE1}">
      <dsp:nvSpPr>
        <dsp:cNvPr id="0" name=""/>
        <dsp:cNvSpPr/>
      </dsp:nvSpPr>
      <dsp:spPr>
        <a:xfrm>
          <a:off x="739196" y="412817"/>
          <a:ext cx="1552132" cy="815726"/>
        </a:xfrm>
        <a:custGeom>
          <a:avLst/>
          <a:gdLst/>
          <a:ahLst/>
          <a:cxnLst/>
          <a:rect l="0" t="0" r="0" b="0"/>
          <a:pathLst>
            <a:path>
              <a:moveTo>
                <a:pt x="1552132" y="0"/>
              </a:moveTo>
              <a:lnTo>
                <a:pt x="1552132" y="722627"/>
              </a:lnTo>
              <a:lnTo>
                <a:pt x="0" y="722627"/>
              </a:lnTo>
              <a:lnTo>
                <a:pt x="0" y="81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548766-23CA-40B5-96CF-4EEF56A0E757}">
      <dsp:nvSpPr>
        <dsp:cNvPr id="0" name=""/>
        <dsp:cNvSpPr/>
      </dsp:nvSpPr>
      <dsp:spPr>
        <a:xfrm>
          <a:off x="1398729" y="11887"/>
          <a:ext cx="1785200" cy="400929"/>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Jefe</a:t>
          </a:r>
        </a:p>
        <a:p>
          <a:pPr marL="0" lvl="0" indent="0" algn="ctr" defTabSz="533400">
            <a:lnSpc>
              <a:spcPct val="90000"/>
            </a:lnSpc>
            <a:spcBef>
              <a:spcPct val="0"/>
            </a:spcBef>
            <a:spcAft>
              <a:spcPct val="35000"/>
            </a:spcAft>
            <a:buNone/>
          </a:pPr>
          <a:r>
            <a:rPr lang="es-ES" sz="1200" kern="1200" dirty="0"/>
            <a:t>Maestro artesano</a:t>
          </a:r>
        </a:p>
      </dsp:txBody>
      <dsp:txXfrm>
        <a:off x="1398729" y="11887"/>
        <a:ext cx="1785200" cy="400929"/>
      </dsp:txXfrm>
    </dsp:sp>
    <dsp:sp modelId="{675BB6B6-D495-412A-8D2D-452D9F21D3B7}">
      <dsp:nvSpPr>
        <dsp:cNvPr id="0" name=""/>
        <dsp:cNvSpPr/>
      </dsp:nvSpPr>
      <dsp:spPr>
        <a:xfrm>
          <a:off x="1682" y="1228544"/>
          <a:ext cx="1475028" cy="443329"/>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Diseñador/a</a:t>
          </a:r>
        </a:p>
      </dsp:txBody>
      <dsp:txXfrm>
        <a:off x="1682" y="1228544"/>
        <a:ext cx="1475028" cy="443329"/>
      </dsp:txXfrm>
    </dsp:sp>
    <dsp:sp modelId="{C1B8E74E-B575-49D4-B541-602561EE9B33}">
      <dsp:nvSpPr>
        <dsp:cNvPr id="0" name=""/>
        <dsp:cNvSpPr/>
      </dsp:nvSpPr>
      <dsp:spPr>
        <a:xfrm>
          <a:off x="1662909" y="1228544"/>
          <a:ext cx="1303575" cy="443329"/>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Artesano 1</a:t>
          </a:r>
        </a:p>
      </dsp:txBody>
      <dsp:txXfrm>
        <a:off x="1662909" y="1228544"/>
        <a:ext cx="1303575" cy="443329"/>
      </dsp:txXfrm>
    </dsp:sp>
    <dsp:sp modelId="{AA84D6D7-1560-402D-A514-FDA8C331B0D5}">
      <dsp:nvSpPr>
        <dsp:cNvPr id="0" name=""/>
        <dsp:cNvSpPr/>
      </dsp:nvSpPr>
      <dsp:spPr>
        <a:xfrm>
          <a:off x="3152683" y="1228544"/>
          <a:ext cx="1428293" cy="443329"/>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Artesano 2</a:t>
          </a:r>
        </a:p>
      </dsp:txBody>
      <dsp:txXfrm>
        <a:off x="3152683" y="1228544"/>
        <a:ext cx="1428293" cy="443329"/>
      </dsp:txXfrm>
    </dsp:sp>
    <dsp:sp modelId="{9E3A2353-A609-498F-90B8-66A9C8D5DE34}">
      <dsp:nvSpPr>
        <dsp:cNvPr id="0" name=""/>
        <dsp:cNvSpPr/>
      </dsp:nvSpPr>
      <dsp:spPr>
        <a:xfrm>
          <a:off x="279020" y="599016"/>
          <a:ext cx="1919209" cy="443329"/>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Responsable  de contabilidad y facturación </a:t>
          </a:r>
        </a:p>
      </dsp:txBody>
      <dsp:txXfrm>
        <a:off x="279020" y="599016"/>
        <a:ext cx="1919209" cy="4433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a:solidFill>
                  <a:srgbClr val="F24F4F"/>
                </a:solidFill>
                <a:latin typeface="Cambria" panose="02040503050406030204" pitchFamily="18" charset="0"/>
              </a:rPr>
              <a:t>Planificación funcional y operativa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49" y="206156"/>
            <a:ext cx="4756407" cy="523220"/>
          </a:xfrm>
          <a:prstGeom prst="rect">
            <a:avLst/>
          </a:prstGeom>
          <a:noFill/>
        </p:spPr>
        <p:txBody>
          <a:bodyPr wrap="square" rtlCol="0">
            <a:spAutoFit/>
          </a:bodyPr>
          <a:lstStyle/>
          <a:p>
            <a:r>
              <a:rPr lang="es-ES" dirty="0"/>
              <a:t>Unidad 2. MODELO DE NEGOCIO Y PLANIFICACIÓN
</a:t>
            </a:r>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61294" y="1288795"/>
            <a:ext cx="8935127" cy="3197883"/>
          </a:xfrm>
        </p:spPr>
        <p:txBody>
          <a:bodyPr/>
          <a:lstStyle/>
          <a:p>
            <a:pPr algn="l"/>
            <a:r>
              <a:rPr lang="es-ES" sz="1600" dirty="0"/>
              <a:t>La implementación del plan estratégico en la microempresa artesanal requiere el </a:t>
            </a:r>
            <a:r>
              <a:rPr lang="es-ES" sz="1600" dirty="0" err="1"/>
              <a:t>desarrollode</a:t>
            </a:r>
            <a:r>
              <a:rPr lang="es-ES" sz="1600" dirty="0"/>
              <a:t>  actividades como la producción, la comercialización, las compras, la inversión, la financiación, la gestión de recursos humanos, etc.
Estas actividades funcionales y operativas deben ser planificadas siguiendo un orden:	</a:t>
            </a:r>
          </a:p>
          <a:p>
            <a:pPr marL="139700" indent="0" algn="l">
              <a:buNone/>
            </a:pPr>
            <a:r>
              <a:rPr lang="es-ES" sz="1600" dirty="0"/>
              <a:t>	1. Planes comerciales y de ventas
	2. Planes de producción
	3. Planes de adquisición e inversiones
	4. Planes de personal
	5. Planes de financiación</a:t>
            </a:r>
          </a:p>
          <a:p>
            <a:pPr algn="l"/>
            <a:r>
              <a:rPr lang="es-ES" sz="1600" dirty="0"/>
              <a:t>También deben fijarse las fechas en las que se llevarán a cabo (programación temporal) y las corrientes de ingresos y gastos que conllevarán (presupuestación).</a:t>
            </a:r>
            <a:endParaRPr lang="en-US" sz="1600" dirty="0"/>
          </a:p>
        </p:txBody>
      </p:sp>
    </p:spTree>
    <p:extLst>
      <p:ext uri="{BB962C8B-B14F-4D97-AF65-F5344CB8AC3E}">
        <p14:creationId xmlns:p14="http://schemas.microsoft.com/office/powerpoint/2010/main" val="112828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Actividades básicas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629567"/>
            <a:ext cx="7138199" cy="30777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738664"/>
          </a:xfrm>
          <a:prstGeom prst="rect">
            <a:avLst/>
          </a:prstGeom>
          <a:noFill/>
        </p:spPr>
        <p:txBody>
          <a:bodyPr wrap="square" rtlCol="0">
            <a:spAutoFit/>
          </a:bodyPr>
          <a:lstStyle/>
          <a:p>
            <a:r>
              <a:rPr lang="es-ES"/>
              <a:t>Unidad 2. MODELO DE NEGOCIO Y PLANIFICACIÓN
</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377371" y="1469756"/>
            <a:ext cx="8371774" cy="3058701"/>
          </a:xfrm>
        </p:spPr>
        <p:txBody>
          <a:bodyPr/>
          <a:lstStyle/>
          <a:p>
            <a:pPr lvl="0" algn="l"/>
            <a:r>
              <a:rPr lang="es-ES" sz="1600" dirty="0"/>
              <a:t>Toda empresa tiene que llevar a cabo tres actividades básicas para crear valor: desarrollo, producción y comercialización: se denominan actividades funcionales.
Referidas al sector artesanal, las actividades funcionales básicas serán el diseño artístico/artesanal, la fabricación de los productos en el taller artesanal y su puesta en el mercado por el medio que sea.
Además de estas actividades básicas, hay otras que son necesarias para apoyar las primeras: obtención/adquisición de materiales, gestión financiera, facturación y contabilidad, mantenimiento, servicios postventa, gestión de personal, etc.
A veces, las actividades complementarias son fundamentales, como la adquisición de materiales especiales o exclusivos que diferencian al producto de sus competidores</a:t>
            </a:r>
            <a:endParaRPr lang="en-US" sz="1600" dirty="0"/>
          </a:p>
        </p:txBody>
      </p:sp>
    </p:spTree>
    <p:extLst>
      <p:ext uri="{BB962C8B-B14F-4D97-AF65-F5344CB8AC3E}">
        <p14:creationId xmlns:p14="http://schemas.microsoft.com/office/powerpoint/2010/main" val="21909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Coordinación de actividades</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49" y="206156"/>
            <a:ext cx="4778179" cy="523220"/>
          </a:xfrm>
          <a:prstGeom prst="rect">
            <a:avLst/>
          </a:prstGeom>
          <a:noFill/>
        </p:spPr>
        <p:txBody>
          <a:bodyPr wrap="square" rtlCol="0">
            <a:spAutoFit/>
          </a:bodyPr>
          <a:lstStyle/>
          <a:p>
            <a:r>
              <a:rPr lang="es-ES"/>
              <a:t>Unidad 2. MODELO DE NEGOCIO Y PLANIFICACIÓN
</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46437" cy="3123651"/>
          </a:xfrm>
        </p:spPr>
        <p:txBody>
          <a:bodyPr/>
          <a:lstStyle/>
          <a:p>
            <a:pPr lvl="0" algn="l"/>
            <a:r>
              <a:rPr lang="es-ES" sz="1600" dirty="0"/>
              <a:t>Las actividades básicas son normalmente llevadas a cabo por el maestro artesano o artista, ya que reflejan su experiencia y know-how, la maestría en el oficio.
Las actividades transversales deben ser delegadas o externalizadas: gestión financiera y contable, facturación o gestión de sitios web para la comercialización, incluida la propia venta, que se puede hacer asociándose a redes comerciales o distribuidores.
La coordinación entre estas actividades es esencial y una buena planificación inicial es básica, pero entonces debe asegurarse de que las actividades clave se comuniquen entre sí para combinar sus esfuerzos en pro del fin común. </a:t>
            </a:r>
            <a:endParaRPr lang="en-US" sz="1600" dirty="0"/>
          </a:p>
          <a:p>
            <a:pPr lvl="0" algn="l"/>
            <a:r>
              <a:rPr lang="es-ES" sz="1600" dirty="0"/>
              <a:t>En las microempresas, la coordinación se obtiene básicamente de la comunicación, que debe ser constante y fluida entre actividades clave, y de la autoridad que supervisa el conjunto.</a:t>
            </a:r>
            <a:endParaRPr lang="en-US" sz="1600" dirty="0"/>
          </a:p>
        </p:txBody>
      </p:sp>
      <p:sp>
        <p:nvSpPr>
          <p:cNvPr id="12" name="Cuadro de texto 2">
            <a:extLst>
              <a:ext uri="{FF2B5EF4-FFF2-40B4-BE49-F238E27FC236}">
                <a16:creationId xmlns:a16="http://schemas.microsoft.com/office/drawing/2014/main" id="{DCFFEB3E-BA6C-4A00-8EEE-E5EC7419164D}"/>
              </a:ext>
            </a:extLst>
          </p:cNvPr>
          <p:cNvSpPr txBox="1">
            <a:spLocks noChangeArrowheads="1"/>
          </p:cNvSpPr>
          <p:nvPr/>
        </p:nvSpPr>
        <p:spPr bwMode="auto">
          <a:xfrm>
            <a:off x="242696" y="4629567"/>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58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Diseño organizacional</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850750" cy="523220"/>
          </a:xfrm>
          <a:prstGeom prst="rect">
            <a:avLst/>
          </a:prstGeom>
          <a:noFill/>
        </p:spPr>
        <p:txBody>
          <a:bodyPr wrap="square" rtlCol="0">
            <a:spAutoFit/>
          </a:bodyPr>
          <a:lstStyle/>
          <a:p>
            <a:r>
              <a:rPr lang="es-ES" dirty="0"/>
              <a:t>Unidad 2. MODELO DE NEGOCIO Y PLANIFICACIÓN
</a:t>
            </a:r>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77071" cy="3123651"/>
          </a:xfrm>
        </p:spPr>
        <p:txBody>
          <a:bodyPr/>
          <a:lstStyle/>
          <a:p>
            <a:pPr lvl="0" algn="l"/>
            <a:r>
              <a:rPr lang="es-ES" sz="1600" dirty="0"/>
              <a:t>El diseño de la organización consiste en establecer las tareas a realizar, las relaciones entre ellos y la jerarquía que supervisará y asegurará la coordinación del conjunto
La estructura organizativa se representa en el organigrama, que refleja los puestos, unidades y órganos, y la relación jerárquica y flujo de trabajo entre ellos</a:t>
            </a:r>
            <a:endParaRPr lang="en-US" sz="1600" dirty="0"/>
          </a:p>
        </p:txBody>
      </p:sp>
      <p:sp>
        <p:nvSpPr>
          <p:cNvPr id="12" name="Cuadro de texto 2">
            <a:extLst>
              <a:ext uri="{FF2B5EF4-FFF2-40B4-BE49-F238E27FC236}">
                <a16:creationId xmlns:a16="http://schemas.microsoft.com/office/drawing/2014/main" id="{D339D2C3-E91E-4D3C-96CF-11C4915688A1}"/>
              </a:ext>
            </a:extLst>
          </p:cNvPr>
          <p:cNvSpPr txBox="1">
            <a:spLocks noChangeArrowheads="1"/>
          </p:cNvSpPr>
          <p:nvPr/>
        </p:nvSpPr>
        <p:spPr bwMode="auto">
          <a:xfrm>
            <a:off x="242696" y="4629567"/>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graphicFrame>
        <p:nvGraphicFramePr>
          <p:cNvPr id="13" name="Diagrama 12">
            <a:extLst>
              <a:ext uri="{FF2B5EF4-FFF2-40B4-BE49-F238E27FC236}">
                <a16:creationId xmlns:a16="http://schemas.microsoft.com/office/drawing/2014/main" id="{C8EED437-9E43-4370-A657-CF68D57FA54A}"/>
              </a:ext>
            </a:extLst>
          </p:cNvPr>
          <p:cNvGraphicFramePr/>
          <p:nvPr>
            <p:extLst>
              <p:ext uri="{D42A27DB-BD31-4B8C-83A1-F6EECF244321}">
                <p14:modId xmlns:p14="http://schemas.microsoft.com/office/powerpoint/2010/main" val="1952108575"/>
              </p:ext>
            </p:extLst>
          </p:nvPr>
        </p:nvGraphicFramePr>
        <p:xfrm>
          <a:off x="2104571" y="2706914"/>
          <a:ext cx="4582659" cy="1683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25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Dirección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734636" cy="523220"/>
          </a:xfrm>
          <a:prstGeom prst="rect">
            <a:avLst/>
          </a:prstGeom>
          <a:noFill/>
        </p:spPr>
        <p:txBody>
          <a:bodyPr wrap="square" rtlCol="0">
            <a:spAutoFit/>
          </a:bodyPr>
          <a:lstStyle/>
          <a:p>
            <a:r>
              <a:rPr lang="es-ES"/>
              <a:t>Unidad 2. MODELO DE NEGOCIO Y PLANIFICACIÓN
</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733445" cy="3212500"/>
          </a:xfrm>
        </p:spPr>
        <p:txBody>
          <a:bodyPr/>
          <a:lstStyle/>
          <a:p>
            <a:pPr lvl="0" algn="l"/>
            <a:r>
              <a:rPr lang="es-ES" sz="1600" dirty="0"/>
              <a:t>En todas las organizaciones, la dirección es necesaria para asegurar la coordinación y el logro de los objetivos.
En las microempresas artesanales suelen recaer todas estas actividades gerenciales en el maestro artesano, ya que no hay directivos especializados en las áreas funcionales.
La dirección implica planificar, organizar, dirigir a las personas y controlar, de forma que</a:t>
            </a:r>
            <a:r>
              <a:rPr lang="en-US" sz="1600" dirty="0"/>
              <a:t>:</a:t>
            </a:r>
          </a:p>
          <a:p>
            <a:pPr marL="596900" lvl="1" indent="0" algn="l">
              <a:spcBef>
                <a:spcPts val="300"/>
              </a:spcBef>
              <a:buNone/>
              <a:tabLst>
                <a:tab pos="539750" algn="l"/>
              </a:tabLst>
            </a:pPr>
            <a:r>
              <a:rPr lang="es-ES" sz="1600" dirty="0"/>
              <a:t>−	se establecen unos planes (objetivos, estrategias, actividades)</a:t>
            </a:r>
          </a:p>
          <a:p>
            <a:pPr marL="596900" lvl="1" indent="0" algn="l">
              <a:spcBef>
                <a:spcPts val="300"/>
              </a:spcBef>
              <a:buNone/>
              <a:tabLst>
                <a:tab pos="539750" algn="l"/>
              </a:tabLst>
            </a:pPr>
            <a:r>
              <a:rPr lang="es-ES" sz="1600" dirty="0"/>
              <a:t>−	se disponen unos recursos (áreas de trabajo, personas, tareas, responsabilidades)</a:t>
            </a:r>
          </a:p>
          <a:p>
            <a:pPr marL="596900" lvl="1" indent="0" algn="l">
              <a:spcBef>
                <a:spcPts val="300"/>
              </a:spcBef>
              <a:buNone/>
              <a:tabLst>
                <a:tab pos="539750" algn="l"/>
              </a:tabLst>
            </a:pPr>
            <a:r>
              <a:rPr lang="es-ES" sz="1600" dirty="0"/>
              <a:t>−	se impulsa y estimula el trabajo de las personas (liderar, comunicar, motivar) y </a:t>
            </a:r>
          </a:p>
          <a:p>
            <a:pPr marL="596900" lvl="1" indent="0" algn="l">
              <a:spcBef>
                <a:spcPts val="300"/>
              </a:spcBef>
              <a:buNone/>
              <a:tabLst>
                <a:tab pos="539750" algn="l"/>
              </a:tabLst>
            </a:pPr>
            <a:r>
              <a:rPr lang="es-ES" sz="1600" dirty="0"/>
              <a:t>−	se verifican los resultados para ver si corresponden a lo planeado (control y corrección de desviaciones respecto a los objetivos)</a:t>
            </a:r>
            <a:r>
              <a:rPr lang="es-ES" sz="1400" dirty="0"/>
              <a:t>
</a:t>
            </a:r>
            <a:endParaRPr lang="en-US" sz="1400" dirty="0"/>
          </a:p>
        </p:txBody>
      </p:sp>
      <p:sp>
        <p:nvSpPr>
          <p:cNvPr id="10" name="Cuadro de texto 2">
            <a:extLst>
              <a:ext uri="{FF2B5EF4-FFF2-40B4-BE49-F238E27FC236}">
                <a16:creationId xmlns:a16="http://schemas.microsoft.com/office/drawing/2014/main" id="{C2B5C8B6-9ACD-42AD-8FC3-BDA2933FFD23}"/>
              </a:ext>
            </a:extLst>
          </p:cNvPr>
          <p:cNvSpPr txBox="1">
            <a:spLocks noChangeArrowheads="1"/>
          </p:cNvSpPr>
          <p:nvPr/>
        </p:nvSpPr>
        <p:spPr bwMode="auto">
          <a:xfrm>
            <a:off x="242696" y="4629567"/>
            <a:ext cx="7138199" cy="362228"/>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0361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Control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49" y="206156"/>
            <a:ext cx="4720121" cy="523220"/>
          </a:xfrm>
          <a:prstGeom prst="rect">
            <a:avLst/>
          </a:prstGeom>
          <a:noFill/>
        </p:spPr>
        <p:txBody>
          <a:bodyPr wrap="square" rtlCol="0">
            <a:spAutoFit/>
          </a:bodyPr>
          <a:lstStyle/>
          <a:p>
            <a:r>
              <a:rPr lang="es-ES"/>
              <a:t>Unidad 2. MODELO DE NEGOCIO Y PLANIFICACIÓN
</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432449" y="1381108"/>
            <a:ext cx="8631658" cy="3123651"/>
          </a:xfrm>
        </p:spPr>
        <p:txBody>
          <a:bodyPr/>
          <a:lstStyle/>
          <a:p>
            <a:pPr marL="438150" indent="-285750" algn="l"/>
            <a:r>
              <a:rPr lang="es-ES" sz="1600" dirty="0"/>
              <a:t>El control es la función directiva que asegura que el negocio progrese hacia sus objetivos de acuerdo con el plan. </a:t>
            </a:r>
          </a:p>
          <a:p>
            <a:pPr marL="438150" indent="-285750" algn="l"/>
            <a:r>
              <a:rPr lang="es-ES" sz="1600" dirty="0"/>
              <a:t>Supone varias actividades, tales como: </a:t>
            </a:r>
          </a:p>
          <a:p>
            <a:pPr marL="895350" lvl="1" indent="-285750" algn="l"/>
            <a:r>
              <a:rPr lang="es-ES" sz="1600" dirty="0"/>
              <a:t>Verificar, ya que se observan los resultados,
Comparar, puesto que se comparan con los objetivos previstos,
Evaluar, porque se valora si hay desviación y si es importante, y finalmente</a:t>
            </a:r>
          </a:p>
          <a:p>
            <a:pPr marL="895350" lvl="1" indent="-285750" algn="l"/>
            <a:r>
              <a:rPr lang="es-ES" sz="1600" dirty="0"/>
              <a:t>Corregir, ya que se toman decisiones para corregir lo que no funciona bien</a:t>
            </a:r>
            <a:endParaRPr lang="en-US" sz="1600" dirty="0"/>
          </a:p>
          <a:p>
            <a:pPr marL="609600" lvl="1" indent="0" algn="l">
              <a:buNone/>
            </a:pPr>
            <a:endParaRPr lang="es-ES" sz="1400" dirty="0"/>
          </a:p>
        </p:txBody>
      </p:sp>
      <p:sp>
        <p:nvSpPr>
          <p:cNvPr id="10" name="Cuadro de texto 2">
            <a:extLst>
              <a:ext uri="{FF2B5EF4-FFF2-40B4-BE49-F238E27FC236}">
                <a16:creationId xmlns:a16="http://schemas.microsoft.com/office/drawing/2014/main" id="{51B0438A-1072-4643-83FF-3D5EF94CEEA7}"/>
              </a:ext>
            </a:extLst>
          </p:cNvPr>
          <p:cNvSpPr txBox="1">
            <a:spLocks noChangeArrowheads="1"/>
          </p:cNvSpPr>
          <p:nvPr/>
        </p:nvSpPr>
        <p:spPr bwMode="auto">
          <a:xfrm>
            <a:off x="242696" y="4629567"/>
            <a:ext cx="7138199" cy="362228"/>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147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Indicadores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5003150" cy="523220"/>
          </a:xfrm>
          <a:prstGeom prst="rect">
            <a:avLst/>
          </a:prstGeom>
          <a:noFill/>
        </p:spPr>
        <p:txBody>
          <a:bodyPr wrap="square" rtlCol="0">
            <a:spAutoFit/>
          </a:bodyPr>
          <a:lstStyle/>
          <a:p>
            <a:r>
              <a:rPr lang="es-ES"/>
              <a:t>Unidad 2. MODELO DE NEGOCIO Y PLANIFICACIÓN
</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432451" y="1381108"/>
            <a:ext cx="8348692" cy="3123651"/>
          </a:xfrm>
        </p:spPr>
        <p:txBody>
          <a:bodyPr/>
          <a:lstStyle/>
          <a:p>
            <a:pPr lvl="0" algn="l"/>
            <a:r>
              <a:rPr lang="es-ES" sz="1600" dirty="0"/>
              <a:t>El control se basa en indicadores (KPI – Key Performance </a:t>
            </a:r>
            <a:r>
              <a:rPr lang="es-ES" sz="1600" dirty="0" err="1"/>
              <a:t>Indicator</a:t>
            </a:r>
            <a:r>
              <a:rPr lang="es-ES" sz="1600" dirty="0"/>
              <a:t> o indicador clave de rendimiento), que son medidas de aquellas variables que son importantes para una buena marcha del negocio.
Ejemplos de indicadores: cifras de ventas, ratios de tesorería, endeudamiento, rotación de productos, tiempo medio de venta, costes de producción, coste por hora del personal, etc.
Saber establecer los indicadores más adecuados para nuestro negocio artesanal es fundamental y requiere un buen conocimiento de nuestros procesos de trabajo y una buena comprensión de lo que hace triunfar o fracasar, es decir, de  cuáles son los factores críticos para el éxito del negocio.</a:t>
            </a:r>
            <a:endParaRPr lang="en-US" sz="1600" dirty="0"/>
          </a:p>
        </p:txBody>
      </p:sp>
      <p:sp>
        <p:nvSpPr>
          <p:cNvPr id="10" name="Cuadro de texto 2">
            <a:extLst>
              <a:ext uri="{FF2B5EF4-FFF2-40B4-BE49-F238E27FC236}">
                <a16:creationId xmlns:a16="http://schemas.microsoft.com/office/drawing/2014/main" id="{CFFAE3BA-22F9-4B86-979D-53F632D4D770}"/>
              </a:ext>
            </a:extLst>
          </p:cNvPr>
          <p:cNvSpPr txBox="1">
            <a:spLocks noChangeArrowheads="1"/>
          </p:cNvSpPr>
          <p:nvPr/>
        </p:nvSpPr>
        <p:spPr bwMode="auto">
          <a:xfrm>
            <a:off x="242696" y="4629567"/>
            <a:ext cx="7138199" cy="30777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616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6000" dirty="0">
                <a:solidFill>
                  <a:srgbClr val="E06666"/>
                </a:solidFill>
                <a:latin typeface="Cambria"/>
                <a:ea typeface="Cambria"/>
                <a:cs typeface="Cambria"/>
                <a:sym typeface="Cambria"/>
              </a:rPr>
              <a:t>¡GRACIAS</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785429" y="151705"/>
            <a:ext cx="2194473"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2208180"/>
          </a:xfrm>
          <a:prstGeom prst="rect">
            <a:avLst/>
          </a:prstGeom>
        </p:spPr>
        <p:txBody>
          <a:bodyPr spcFirstLastPara="1" wrap="square" lIns="91425" tIns="91425" rIns="91425" bIns="91425" anchor="t" anchorCtr="0">
            <a:noAutofit/>
          </a:bodyPr>
          <a:lstStyle/>
          <a:p>
            <a:pPr lvl="0"/>
            <a:r>
              <a:rPr lang="en-US" sz="3200" b="0" dirty="0" err="1">
                <a:solidFill>
                  <a:srgbClr val="E06666"/>
                </a:solidFill>
                <a:latin typeface="Cambria"/>
                <a:ea typeface="Cambria"/>
                <a:cs typeface="Cambria"/>
                <a:sym typeface="Cambria"/>
              </a:rPr>
              <a:t>Módulo</a:t>
            </a:r>
            <a:r>
              <a:rPr lang="en-US" sz="3200" b="0" dirty="0">
                <a:solidFill>
                  <a:srgbClr val="E06666"/>
                </a:solidFill>
                <a:latin typeface="Cambria"/>
                <a:ea typeface="Cambria"/>
                <a:cs typeface="Cambria"/>
                <a:sym typeface="Cambria"/>
              </a:rPr>
              <a:t> 2. ESTRATEGIA PARA ART-STARTUPS - ART-EMPRENDEDORES - ART-MICROEMPRESAS
</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26736"/>
            <a:ext cx="7138199" cy="41330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8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endParaRPr lang="en-US" sz="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5037" y="841617"/>
            <a:ext cx="6506264" cy="2839474"/>
          </a:xfrm>
        </p:spPr>
        <p:txBody>
          <a:bodyPr/>
          <a:lstStyle/>
          <a:p>
            <a:r>
              <a:rPr lang="es-ES" b="0" dirty="0">
                <a:solidFill>
                  <a:srgbClr val="F24F4F"/>
                </a:solidFill>
                <a:latin typeface="Cambria" panose="02040503050406030204" pitchFamily="18" charset="0"/>
              </a:rPr>
              <a:t>UNIDAD 1</a:t>
            </a:r>
            <a:br>
              <a:rPr lang="es-ES" b="0" dirty="0">
                <a:solidFill>
                  <a:srgbClr val="F24F4F"/>
                </a:solidFill>
                <a:latin typeface="Cambria" panose="02040503050406030204" pitchFamily="18" charset="0"/>
              </a:rPr>
            </a:br>
            <a:r>
              <a:rPr lang="es-ES" b="0" dirty="0">
                <a:solidFill>
                  <a:srgbClr val="F24F4F"/>
                </a:solidFill>
                <a:latin typeface="Cambria" panose="02040503050406030204" pitchFamily="18" charset="0"/>
              </a:rPr>
              <a:t>MODELO DE NEGOCIO, PLAN DE NEGOCIO Y DISEÑO ORGANIZATIVO</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133839" y="4678472"/>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Objetivos de aprendizaje</a:t>
            </a:r>
          </a:p>
        </p:txBody>
      </p:sp>
      <p:sp>
        <p:nvSpPr>
          <p:cNvPr id="3" name="2 Marcador de texto"/>
          <p:cNvSpPr>
            <a:spLocks noGrp="1"/>
          </p:cNvSpPr>
          <p:nvPr>
            <p:ph type="body" idx="1"/>
          </p:nvPr>
        </p:nvSpPr>
        <p:spPr>
          <a:xfrm>
            <a:off x="500743" y="1951041"/>
            <a:ext cx="8479158" cy="2212249"/>
          </a:xfrm>
        </p:spPr>
        <p:txBody>
          <a:bodyPr/>
          <a:lstStyle/>
          <a:p>
            <a:pPr lvl="0" algn="l"/>
            <a:r>
              <a:rPr lang="es-ES" sz="1600" dirty="0"/>
              <a:t>Cómo proponer una idea de negocio como oferta de valor</a:t>
            </a:r>
          </a:p>
          <a:p>
            <a:pPr lvl="0" algn="l"/>
            <a:r>
              <a:rPr lang="es-ES" sz="1600" dirty="0"/>
              <a:t>Conocer el lienzo del modelo de negocio y sus elementos
Cómo aplicar la metodología ‘</a:t>
            </a:r>
            <a:r>
              <a:rPr lang="es-ES" sz="1600" dirty="0" err="1"/>
              <a:t>canvas</a:t>
            </a:r>
            <a:r>
              <a:rPr lang="es-ES" sz="1600" dirty="0"/>
              <a:t>’ al propio negocio
Cómo construir un plan estratégico de negocio elemental
Desarrollar los planes funcionales y operativos derivados
Diseñar el organigrama y los procesos básicos de toma de decisiones para la gestión</a:t>
            </a:r>
          </a:p>
        </p:txBody>
      </p:sp>
      <p:sp>
        <p:nvSpPr>
          <p:cNvPr id="4" name="3 CuadroTexto"/>
          <p:cNvSpPr txBox="1"/>
          <p:nvPr/>
        </p:nvSpPr>
        <p:spPr>
          <a:xfrm>
            <a:off x="432450" y="206156"/>
            <a:ext cx="5104750" cy="523220"/>
          </a:xfrm>
          <a:prstGeom prst="rect">
            <a:avLst/>
          </a:prstGeom>
          <a:noFill/>
        </p:spPr>
        <p:txBody>
          <a:bodyPr wrap="square" rtlCol="0">
            <a:spAutoFit/>
          </a:bodyPr>
          <a:lstStyle/>
          <a:p>
            <a:r>
              <a:rPr lang="es-ES" dirty="0"/>
              <a:t>Unidad 2. MODELO DE NEGOCIO Y PLANIFICACIÓN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7" name="Rectángulo 6">
            <a:extLst>
              <a:ext uri="{FF2B5EF4-FFF2-40B4-BE49-F238E27FC236}">
                <a16:creationId xmlns:a16="http://schemas.microsoft.com/office/drawing/2014/main" id="{A420D098-063F-400A-90C6-38EB6A565B91}"/>
              </a:ext>
            </a:extLst>
          </p:cNvPr>
          <p:cNvSpPr/>
          <p:nvPr/>
        </p:nvSpPr>
        <p:spPr>
          <a:xfrm>
            <a:off x="432450" y="4539997"/>
            <a:ext cx="6948445" cy="356764"/>
          </a:xfrm>
          <a:prstGeom prst="rect">
            <a:avLst/>
          </a:prstGeom>
        </p:spPr>
        <p:txBody>
          <a:bodyPr wrap="square">
            <a:spAutoFit/>
          </a:bodyPr>
          <a:lstStyle/>
          <a:p>
            <a:pPr algn="just">
              <a:lnSpc>
                <a:spcPct val="110000"/>
              </a:lnSpc>
              <a:spcAft>
                <a:spcPts val="600"/>
              </a:spcAft>
              <a:tabLst>
                <a:tab pos="1038225" algn="l"/>
              </a:tabLst>
            </a:pPr>
            <a:r>
              <a:rPr lang="es-ES" sz="8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endParaRPr lang="en-US" sz="2000" dirty="0">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n-GB" sz="3200" dirty="0" err="1">
                <a:solidFill>
                  <a:srgbClr val="F24F4F"/>
                </a:solidFill>
                <a:latin typeface="Cambria" panose="02040503050406030204" pitchFamily="18" charset="0"/>
              </a:rPr>
              <a:t>Lienzo</a:t>
            </a:r>
            <a:r>
              <a:rPr lang="en-GB" sz="3200" dirty="0">
                <a:solidFill>
                  <a:srgbClr val="F24F4F"/>
                </a:solidFill>
                <a:latin typeface="Cambria" panose="02040503050406030204" pitchFamily="18" charset="0"/>
              </a:rPr>
              <a:t> de </a:t>
            </a:r>
            <a:r>
              <a:rPr lang="en-GB" sz="3200" dirty="0" err="1">
                <a:solidFill>
                  <a:srgbClr val="F24F4F"/>
                </a:solidFill>
                <a:latin typeface="Cambria" panose="02040503050406030204" pitchFamily="18" charset="0"/>
              </a:rPr>
              <a:t>modelo</a:t>
            </a:r>
            <a:r>
              <a:rPr lang="en-GB" sz="3200" dirty="0">
                <a:solidFill>
                  <a:srgbClr val="F24F4F"/>
                </a:solidFill>
                <a:latin typeface="Cambria" panose="02040503050406030204" pitchFamily="18" charset="0"/>
              </a:rPr>
              <a:t> de </a:t>
            </a:r>
            <a:r>
              <a:rPr lang="en-GB" sz="3200" dirty="0" err="1">
                <a:solidFill>
                  <a:srgbClr val="F24F4F"/>
                </a:solidFill>
                <a:latin typeface="Cambria" panose="02040503050406030204" pitchFamily="18" charset="0"/>
              </a:rPr>
              <a:t>negocio</a:t>
            </a:r>
            <a:r>
              <a:rPr lang="en-GB" sz="3200" dirty="0">
                <a:solidFill>
                  <a:srgbClr val="F24F4F"/>
                </a:solidFill>
                <a:latin typeface="Cambria" panose="02040503050406030204" pitchFamily="18" charset="0"/>
              </a:rPr>
              <a:t> para </a:t>
            </a:r>
            <a:r>
              <a:rPr lang="en-GB" sz="3200" dirty="0" err="1">
                <a:solidFill>
                  <a:srgbClr val="F24F4F"/>
                </a:solidFill>
                <a:latin typeface="Cambria" panose="02040503050406030204" pitchFamily="18" charset="0"/>
              </a:rPr>
              <a:t>microempresas</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artesanales</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40207" y="1690926"/>
            <a:ext cx="8263586" cy="2726927"/>
          </a:xfrm>
        </p:spPr>
        <p:txBody>
          <a:bodyPr/>
          <a:lstStyle/>
          <a:p>
            <a:pPr lvl="0" algn="l"/>
            <a:r>
              <a:rPr lang="es-ES" sz="1600" dirty="0"/>
              <a:t>Todo negocio exitoso se basa en una idea clave, que es la oferta de valor que se hace al mercado, un producto o servicio capaz de satisfacer una necesidad
El modelo de negocio refleja la propuesta de valor que una empresa hace al mercado, y describe la forma en que se crea, se distribuye y se retiene ese valor
Para las microempresas artesanales, la propuesta de valor debe girar sobre los atributos artísticos, artesanales o tradicionales del producto, como la originalidad, la creatividad, el valor como patrimonio cultural, los materiales naturales u originales, los conocimientos ancestrales utilizados para su elaboración, etc., que marcan su diferencial frente a los productos industriales.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645719E1-8982-4FDF-8C60-23E0306A6203}"/>
              </a:ext>
            </a:extLst>
          </p:cNvPr>
          <p:cNvSpPr txBox="1"/>
          <p:nvPr/>
        </p:nvSpPr>
        <p:spPr>
          <a:xfrm>
            <a:off x="321613" y="89141"/>
            <a:ext cx="4881758" cy="523220"/>
          </a:xfrm>
          <a:prstGeom prst="rect">
            <a:avLst/>
          </a:prstGeom>
          <a:noFill/>
        </p:spPr>
        <p:txBody>
          <a:bodyPr wrap="square" rtlCol="0">
            <a:spAutoFit/>
          </a:bodyPr>
          <a:lstStyle/>
          <a:p>
            <a:r>
              <a:rPr lang="es-ES" dirty="0"/>
              <a:t>Unidad 2. MODELO DE NEGOCIO Y PLANIFICACIÓN
</a:t>
            </a:r>
          </a:p>
        </p:txBody>
      </p:sp>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32450" y="634353"/>
            <a:ext cx="8172872" cy="1007989"/>
          </a:xfrm>
        </p:spPr>
        <p:txBody>
          <a:bodyPr/>
          <a:lstStyle/>
          <a:p>
            <a:r>
              <a:rPr lang="es-ES" sz="3200" dirty="0">
                <a:solidFill>
                  <a:srgbClr val="F24F4F"/>
                </a:solidFill>
                <a:latin typeface="Cambria" panose="02040503050406030204" pitchFamily="18" charset="0"/>
              </a:rPr>
              <a:t>Necesidades del mercado y público objetivo</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44540" y="1597512"/>
            <a:ext cx="8348692" cy="2911635"/>
          </a:xfrm>
        </p:spPr>
        <p:txBody>
          <a:bodyPr/>
          <a:lstStyle/>
          <a:p>
            <a:pPr lvl="0" algn="l"/>
            <a:r>
              <a:rPr lang="es-ES" sz="1600" dirty="0"/>
              <a:t>En el mercado global, las necesidades de consumo son prácticamente infinitas, y es posible encontrar un nicho o segmento de mercado para cualquier tipo de producto. 
Esto da grandes oportunidades para la comercialización de productos artesanales originales 
Por eso, lo más importante es saber a qué público objetivo aspiramos llegar y dirigirnos a ellos a través de los canales adecuados
Para ello, el lienzo del modelo de negocio es una gran herramienta, que puede ayudar a identificar el mercado objetivo, los medios para llegar al mismo y las actividades clave que permitan desarrollar las operaciones con éxito.</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611264" cy="523220"/>
          </a:xfrm>
          <a:prstGeom prst="rect">
            <a:avLst/>
          </a:prstGeom>
          <a:noFill/>
        </p:spPr>
        <p:txBody>
          <a:bodyPr wrap="square" rtlCol="0">
            <a:spAutoFit/>
          </a:bodyPr>
          <a:lstStyle/>
          <a:p>
            <a:r>
              <a:rPr lang="es-ES" dirty="0"/>
              <a:t>Unidad 2. MODELO DE NEGOCIO Y PLANIFICACIÓN
</a:t>
            </a:r>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03909" y="450734"/>
            <a:ext cx="8992513" cy="61651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ES" sz="2400" b="1" dirty="0">
                <a:solidFill>
                  <a:srgbClr val="F24F4F"/>
                </a:solidFill>
                <a:latin typeface="Cambria" panose="02040503050406030204" pitchFamily="18" charset="0"/>
              </a:rPr>
              <a:t>Elementos y actividades del lienzo del modelo de negocio</a:t>
            </a: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7"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158141" y="115967"/>
            <a:ext cx="1828688" cy="397966"/>
          </a:xfrm>
          <a:prstGeom prst="rect">
            <a:avLst/>
          </a:prstGeom>
          <a:noFill/>
          <a:ln>
            <a:noFill/>
          </a:ln>
        </p:spPr>
      </p:pic>
      <p:sp>
        <p:nvSpPr>
          <p:cNvPr id="23" name="3 CuadroTexto">
            <a:extLst>
              <a:ext uri="{FF2B5EF4-FFF2-40B4-BE49-F238E27FC236}">
                <a16:creationId xmlns:a16="http://schemas.microsoft.com/office/drawing/2014/main" id="{258AE2C4-8ECA-4F44-8C61-17854F8B68A2}"/>
              </a:ext>
            </a:extLst>
          </p:cNvPr>
          <p:cNvSpPr txBox="1"/>
          <p:nvPr/>
        </p:nvSpPr>
        <p:spPr>
          <a:xfrm>
            <a:off x="432450" y="206156"/>
            <a:ext cx="5612750" cy="523220"/>
          </a:xfrm>
          <a:prstGeom prst="rect">
            <a:avLst/>
          </a:prstGeom>
          <a:noFill/>
        </p:spPr>
        <p:txBody>
          <a:bodyPr wrap="square" rtlCol="0">
            <a:spAutoFit/>
          </a:bodyPr>
          <a:lstStyle/>
          <a:p>
            <a:r>
              <a:rPr lang="es-ES"/>
              <a:t>Unidad 2. MODELO DE NEGOCIO Y PLANIFICACIÓN
</a:t>
            </a:r>
            <a:endParaRPr lang="es-ES" dirty="0"/>
          </a:p>
        </p:txBody>
      </p:sp>
      <p:grpSp>
        <p:nvGrpSpPr>
          <p:cNvPr id="27" name="Grupo 26">
            <a:extLst>
              <a:ext uri="{FF2B5EF4-FFF2-40B4-BE49-F238E27FC236}">
                <a16:creationId xmlns:a16="http://schemas.microsoft.com/office/drawing/2014/main" id="{19D90B24-BBBB-4404-8AF4-91BE36CEF123}"/>
              </a:ext>
            </a:extLst>
          </p:cNvPr>
          <p:cNvGrpSpPr/>
          <p:nvPr/>
        </p:nvGrpSpPr>
        <p:grpSpPr>
          <a:xfrm>
            <a:off x="784450" y="1001782"/>
            <a:ext cx="7950841" cy="3573144"/>
            <a:chOff x="555850" y="1012183"/>
            <a:chExt cx="8118756" cy="3684795"/>
          </a:xfrm>
        </p:grpSpPr>
        <p:grpSp>
          <p:nvGrpSpPr>
            <p:cNvPr id="22" name="Grupo 21">
              <a:extLst>
                <a:ext uri="{FF2B5EF4-FFF2-40B4-BE49-F238E27FC236}">
                  <a16:creationId xmlns:a16="http://schemas.microsoft.com/office/drawing/2014/main" id="{CFCC5E04-C9E6-4291-B55D-1A4BB2792CB2}"/>
                </a:ext>
              </a:extLst>
            </p:cNvPr>
            <p:cNvGrpSpPr/>
            <p:nvPr/>
          </p:nvGrpSpPr>
          <p:grpSpPr>
            <a:xfrm>
              <a:off x="555850" y="1333573"/>
              <a:ext cx="8032300" cy="3059967"/>
              <a:chOff x="574963" y="1384766"/>
              <a:chExt cx="8032300" cy="3059967"/>
            </a:xfrm>
          </p:grpSpPr>
          <p:sp>
            <p:nvSpPr>
              <p:cNvPr id="11" name="Rectángulo 10">
                <a:extLst>
                  <a:ext uri="{FF2B5EF4-FFF2-40B4-BE49-F238E27FC236}">
                    <a16:creationId xmlns:a16="http://schemas.microsoft.com/office/drawing/2014/main" id="{8D2858E5-2DAD-4210-8812-D880843125A1}"/>
                  </a:ext>
                </a:extLst>
              </p:cNvPr>
              <p:cNvSpPr/>
              <p:nvPr/>
            </p:nvSpPr>
            <p:spPr>
              <a:xfrm>
                <a:off x="574963" y="1384766"/>
                <a:ext cx="1524000" cy="22696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Socios clave
</a:t>
                </a:r>
                <a:r>
                  <a:rPr lang="es-ES" sz="1100" dirty="0">
                    <a:solidFill>
                      <a:schemeClr val="accent1">
                        <a:lumMod val="50000"/>
                      </a:schemeClr>
                    </a:solidFill>
                  </a:rPr>
                  <a:t>¿Quiénes son los socios más importantes? ¿Qué recursos claves se requieren de ellos? ¿Qué actividades clave realizan los socios?</a:t>
                </a:r>
                <a:endParaRPr lang="es-ES" sz="1000" dirty="0">
                  <a:solidFill>
                    <a:schemeClr val="accent1">
                      <a:lumMod val="50000"/>
                    </a:schemeClr>
                  </a:solidFill>
                </a:endParaRPr>
              </a:p>
            </p:txBody>
          </p:sp>
          <p:sp>
            <p:nvSpPr>
              <p:cNvPr id="12" name="Rectángulo 11">
                <a:extLst>
                  <a:ext uri="{FF2B5EF4-FFF2-40B4-BE49-F238E27FC236}">
                    <a16:creationId xmlns:a16="http://schemas.microsoft.com/office/drawing/2014/main" id="{D888B089-94C5-4F75-897F-F95005393597}"/>
                  </a:ext>
                </a:extLst>
              </p:cNvPr>
              <p:cNvSpPr/>
              <p:nvPr/>
            </p:nvSpPr>
            <p:spPr>
              <a:xfrm>
                <a:off x="7083263" y="1387874"/>
                <a:ext cx="1524000" cy="22696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5">
                        <a:lumMod val="75000"/>
                      </a:schemeClr>
                    </a:solidFill>
                  </a:rPr>
                  <a:t>Segmentos de clientes
</a:t>
                </a:r>
                <a:r>
                  <a:rPr lang="es-ES" sz="1100" dirty="0">
                    <a:solidFill>
                      <a:schemeClr val="accent5">
                        <a:lumMod val="75000"/>
                      </a:schemeClr>
                    </a:solidFill>
                  </a:rPr>
                  <a:t>¿Para quién se está creando valor?
¿Cuáles son los segmentos de clientes que van a pagar, recibir algo o decidir sobre la 
propuesta de valor?</a:t>
                </a:r>
                <a:endParaRPr lang="es-ES" sz="900" dirty="0">
                  <a:solidFill>
                    <a:schemeClr val="accent5">
                      <a:lumMod val="75000"/>
                    </a:schemeClr>
                  </a:solidFill>
                </a:endParaRPr>
              </a:p>
            </p:txBody>
          </p:sp>
          <p:sp>
            <p:nvSpPr>
              <p:cNvPr id="14" name="Rectángulo 13">
                <a:extLst>
                  <a:ext uri="{FF2B5EF4-FFF2-40B4-BE49-F238E27FC236}">
                    <a16:creationId xmlns:a16="http://schemas.microsoft.com/office/drawing/2014/main" id="{065EE000-011E-4360-9791-550E3A53B8B3}"/>
                  </a:ext>
                </a:extLst>
              </p:cNvPr>
              <p:cNvSpPr/>
              <p:nvPr/>
            </p:nvSpPr>
            <p:spPr>
              <a:xfrm>
                <a:off x="2098963" y="1394092"/>
                <a:ext cx="1686921" cy="11317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Actividades clave
</a:t>
                </a:r>
                <a:r>
                  <a:rPr lang="es-ES" sz="1100" dirty="0">
                    <a:solidFill>
                      <a:schemeClr val="accent1">
                        <a:lumMod val="50000"/>
                      </a:schemeClr>
                    </a:solidFill>
                  </a:rPr>
                  <a:t>¿Cuáles son las actividades básicas que hay que realizar para crear y entregar la propuesta de valor?</a:t>
                </a:r>
                <a:endParaRPr lang="es-ES" sz="1000" dirty="0">
                  <a:solidFill>
                    <a:schemeClr val="accent1">
                      <a:lumMod val="50000"/>
                    </a:schemeClr>
                  </a:solidFill>
                </a:endParaRPr>
              </a:p>
            </p:txBody>
          </p:sp>
          <p:sp>
            <p:nvSpPr>
              <p:cNvPr id="15" name="Rectángulo 14">
                <a:extLst>
                  <a:ext uri="{FF2B5EF4-FFF2-40B4-BE49-F238E27FC236}">
                    <a16:creationId xmlns:a16="http://schemas.microsoft.com/office/drawing/2014/main" id="{DEA08FA5-0D08-4D5F-B0F6-47796082C7F6}"/>
                  </a:ext>
                </a:extLst>
              </p:cNvPr>
              <p:cNvSpPr/>
              <p:nvPr/>
            </p:nvSpPr>
            <p:spPr>
              <a:xfrm>
                <a:off x="2101465" y="2533094"/>
                <a:ext cx="1686921" cy="11317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Recursos clave
</a:t>
                </a:r>
                <a:r>
                  <a:rPr lang="es-ES" sz="1100" dirty="0">
                    <a:solidFill>
                      <a:schemeClr val="accent1">
                        <a:lumMod val="50000"/>
                      </a:schemeClr>
                    </a:solidFill>
                  </a:rPr>
                  <a:t>¿Cuáles son los recursos necesarios para crear y entregar la propuesta de valor?</a:t>
                </a:r>
                <a:endParaRPr lang="es-ES" sz="1000" dirty="0">
                  <a:solidFill>
                    <a:schemeClr val="accent1">
                      <a:lumMod val="50000"/>
                    </a:schemeClr>
                  </a:solidFill>
                </a:endParaRPr>
              </a:p>
            </p:txBody>
          </p:sp>
          <p:sp>
            <p:nvSpPr>
              <p:cNvPr id="16" name="Rectángulo 15">
                <a:extLst>
                  <a:ext uri="{FF2B5EF4-FFF2-40B4-BE49-F238E27FC236}">
                    <a16:creationId xmlns:a16="http://schemas.microsoft.com/office/drawing/2014/main" id="{02220660-F0FC-4C9C-91E7-B0F879E57325}"/>
                  </a:ext>
                </a:extLst>
              </p:cNvPr>
              <p:cNvSpPr/>
              <p:nvPr/>
            </p:nvSpPr>
            <p:spPr>
              <a:xfrm>
                <a:off x="5401345" y="2519602"/>
                <a:ext cx="1686921" cy="11317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5">
                        <a:lumMod val="75000"/>
                      </a:schemeClr>
                    </a:solidFill>
                  </a:rPr>
                  <a:t>Canales
</a:t>
                </a:r>
                <a:r>
                  <a:rPr lang="es-ES" sz="1100" dirty="0">
                    <a:solidFill>
                      <a:schemeClr val="accent5">
                        <a:lumMod val="75000"/>
                      </a:schemeClr>
                    </a:solidFill>
                  </a:rPr>
                  <a:t>¿Cómo llega la propuesta de valor al cliente? ¿Dónde puede comprar u obtener los productos / servicios?</a:t>
                </a:r>
                <a:endParaRPr lang="es-ES" sz="900" dirty="0">
                  <a:solidFill>
                    <a:schemeClr val="accent5">
                      <a:lumMod val="75000"/>
                    </a:schemeClr>
                  </a:solidFill>
                </a:endParaRPr>
              </a:p>
            </p:txBody>
          </p:sp>
          <p:sp>
            <p:nvSpPr>
              <p:cNvPr id="17" name="Rectángulo 16">
                <a:extLst>
                  <a:ext uri="{FF2B5EF4-FFF2-40B4-BE49-F238E27FC236}">
                    <a16:creationId xmlns:a16="http://schemas.microsoft.com/office/drawing/2014/main" id="{59E321B4-02DA-4719-BF55-D23A17BF3606}"/>
                  </a:ext>
                </a:extLst>
              </p:cNvPr>
              <p:cNvSpPr/>
              <p:nvPr/>
            </p:nvSpPr>
            <p:spPr>
              <a:xfrm>
                <a:off x="5396341" y="1387875"/>
                <a:ext cx="1686921" cy="11317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5">
                        <a:lumMod val="75000"/>
                      </a:schemeClr>
                    </a:solidFill>
                  </a:rPr>
                  <a:t> Relaciones con los clientes
¿</a:t>
                </a:r>
                <a:r>
                  <a:rPr lang="es-ES" sz="1100" dirty="0">
                    <a:solidFill>
                      <a:schemeClr val="accent5">
                        <a:lumMod val="75000"/>
                      </a:schemeClr>
                    </a:solidFill>
                  </a:rPr>
                  <a:t>Qué relación espera cada segmento de clientes que se cree y se mantenga?</a:t>
                </a:r>
                <a:endParaRPr lang="es-ES" sz="1000" dirty="0">
                  <a:solidFill>
                    <a:schemeClr val="accent5">
                      <a:lumMod val="75000"/>
                    </a:schemeClr>
                  </a:solidFill>
                </a:endParaRPr>
              </a:p>
            </p:txBody>
          </p:sp>
          <p:sp>
            <p:nvSpPr>
              <p:cNvPr id="18" name="Rectángulo 17">
                <a:extLst>
                  <a:ext uri="{FF2B5EF4-FFF2-40B4-BE49-F238E27FC236}">
                    <a16:creationId xmlns:a16="http://schemas.microsoft.com/office/drawing/2014/main" id="{470B7A57-F84C-4007-BEA7-A1377ED9D22D}"/>
                  </a:ext>
                </a:extLst>
              </p:cNvPr>
              <p:cNvSpPr/>
              <p:nvPr/>
            </p:nvSpPr>
            <p:spPr>
              <a:xfrm>
                <a:off x="574963" y="3671097"/>
                <a:ext cx="3643746" cy="773636"/>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rgbClr val="552579"/>
                    </a:solidFill>
                  </a:rPr>
                  <a:t>Estructura de costes
</a:t>
                </a:r>
                <a:r>
                  <a:rPr lang="es-ES" sz="1100" dirty="0">
                    <a:solidFill>
                      <a:srgbClr val="552579"/>
                    </a:solidFill>
                  </a:rPr>
                  <a:t>¿Cuáles son los costes claves que hay que hacer para crear y entregar la propuesta de valor?
</a:t>
                </a:r>
                <a:endParaRPr lang="es-ES" sz="1050" dirty="0">
                  <a:solidFill>
                    <a:srgbClr val="552579"/>
                  </a:solidFill>
                </a:endParaRPr>
              </a:p>
            </p:txBody>
          </p:sp>
          <p:sp>
            <p:nvSpPr>
              <p:cNvPr id="19" name="Rectángulo 18">
                <a:extLst>
                  <a:ext uri="{FF2B5EF4-FFF2-40B4-BE49-F238E27FC236}">
                    <a16:creationId xmlns:a16="http://schemas.microsoft.com/office/drawing/2014/main" id="{A66A3751-3F1E-44EF-852B-FDF573984022}"/>
                  </a:ext>
                </a:extLst>
              </p:cNvPr>
              <p:cNvSpPr/>
              <p:nvPr/>
            </p:nvSpPr>
            <p:spPr>
              <a:xfrm>
                <a:off x="4963517" y="3664414"/>
                <a:ext cx="3643746" cy="773636"/>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rgbClr val="552579"/>
                    </a:solidFill>
                  </a:rPr>
                  <a:t>Flujos de ingresos
</a:t>
                </a:r>
                <a:r>
                  <a:rPr lang="es-ES" sz="1100" dirty="0">
                    <a:solidFill>
                      <a:srgbClr val="552579"/>
                    </a:solidFill>
                  </a:rPr>
                  <a:t>¿Cómo pagan los clientes por el valor que se les proporciona? ¿Cuáles son los diferentes modelos de ingresos?</a:t>
                </a:r>
                <a:endParaRPr lang="es-ES" sz="1050" dirty="0">
                  <a:solidFill>
                    <a:srgbClr val="552579"/>
                  </a:solidFill>
                </a:endParaRPr>
              </a:p>
            </p:txBody>
          </p:sp>
          <p:sp>
            <p:nvSpPr>
              <p:cNvPr id="20" name="Rectángulo 19">
                <a:extLst>
                  <a:ext uri="{FF2B5EF4-FFF2-40B4-BE49-F238E27FC236}">
                    <a16:creationId xmlns:a16="http://schemas.microsoft.com/office/drawing/2014/main" id="{A6321411-443F-4CE0-BCE5-4E0E4532A9B2}"/>
                  </a:ext>
                </a:extLst>
              </p:cNvPr>
              <p:cNvSpPr/>
              <p:nvPr/>
            </p:nvSpPr>
            <p:spPr>
              <a:xfrm>
                <a:off x="4086803" y="3654439"/>
                <a:ext cx="922442" cy="790294"/>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rgbClr val="008000"/>
                    </a:solidFill>
                    <a:latin typeface="Arial Rounded MT Bold" panose="020F0704030504030204" pitchFamily="34" charset="0"/>
                  </a:rPr>
                  <a:t>Beneficio </a:t>
                </a:r>
                <a:r>
                  <a:rPr lang="es-ES" dirty="0">
                    <a:solidFill>
                      <a:srgbClr val="008000"/>
                    </a:solidFill>
                  </a:rPr>
                  <a:t> </a:t>
                </a:r>
              </a:p>
            </p:txBody>
          </p:sp>
          <p:sp>
            <p:nvSpPr>
              <p:cNvPr id="13" name="Rectángulo 12">
                <a:extLst>
                  <a:ext uri="{FF2B5EF4-FFF2-40B4-BE49-F238E27FC236}">
                    <a16:creationId xmlns:a16="http://schemas.microsoft.com/office/drawing/2014/main" id="{22AB9D27-AA2B-45A9-ADA6-E3E208DABD8C}"/>
                  </a:ext>
                </a:extLst>
              </p:cNvPr>
              <p:cNvSpPr/>
              <p:nvPr/>
            </p:nvSpPr>
            <p:spPr>
              <a:xfrm>
                <a:off x="3742656" y="1384766"/>
                <a:ext cx="1725146" cy="22797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rPr>
                  <a:t> Propuestas de valor</a:t>
                </a:r>
                <a:r>
                  <a:rPr lang="es-ES" sz="1100" dirty="0">
                    <a:solidFill>
                      <a:schemeClr val="bg1"/>
                    </a:solidFill>
                  </a:rPr>
                  <a:t>
¿Qué valor se entrega al cliente? ¿Qué problemas del cliente se trata de resolver? ¿Qué necesidad del cliente cubre la propuesta de valor? ¿Qué se promete a los clientes? ¿Qué productos y servicios se  crean para los clientes?</a:t>
                </a:r>
                <a:endParaRPr lang="es-ES" sz="900" dirty="0">
                  <a:solidFill>
                    <a:schemeClr val="bg1"/>
                  </a:solidFill>
                </a:endParaRPr>
              </a:p>
            </p:txBody>
          </p:sp>
        </p:grpSp>
        <p:sp>
          <p:nvSpPr>
            <p:cNvPr id="24" name="CuadroTexto 23">
              <a:extLst>
                <a:ext uri="{FF2B5EF4-FFF2-40B4-BE49-F238E27FC236}">
                  <a16:creationId xmlns:a16="http://schemas.microsoft.com/office/drawing/2014/main" id="{3D18D0CB-92A2-4782-BEA2-CDC6A2148153}"/>
                </a:ext>
              </a:extLst>
            </p:cNvPr>
            <p:cNvSpPr txBox="1"/>
            <p:nvPr/>
          </p:nvSpPr>
          <p:spPr>
            <a:xfrm>
              <a:off x="3066695" y="4379584"/>
              <a:ext cx="2770909" cy="317394"/>
            </a:xfrm>
            <a:prstGeom prst="rect">
              <a:avLst/>
            </a:prstGeom>
            <a:noFill/>
          </p:spPr>
          <p:txBody>
            <a:bodyPr wrap="square" rtlCol="0">
              <a:spAutoFit/>
            </a:bodyPr>
            <a:lstStyle/>
            <a:p>
              <a:pPr algn="ctr"/>
              <a:r>
                <a:rPr lang="es-ES" dirty="0"/>
                <a:t>Perspectiva financiera</a:t>
              </a:r>
            </a:p>
          </p:txBody>
        </p:sp>
        <p:sp>
          <p:nvSpPr>
            <p:cNvPr id="25" name="CuadroTexto 24">
              <a:extLst>
                <a:ext uri="{FF2B5EF4-FFF2-40B4-BE49-F238E27FC236}">
                  <a16:creationId xmlns:a16="http://schemas.microsoft.com/office/drawing/2014/main" id="{0B1D87AF-73F8-4157-8461-B68A2EB08D5B}"/>
                </a:ext>
              </a:extLst>
            </p:cNvPr>
            <p:cNvSpPr txBox="1"/>
            <p:nvPr/>
          </p:nvSpPr>
          <p:spPr>
            <a:xfrm>
              <a:off x="555850" y="1012183"/>
              <a:ext cx="2885325" cy="539569"/>
            </a:xfrm>
            <a:prstGeom prst="rect">
              <a:avLst/>
            </a:prstGeom>
            <a:noFill/>
          </p:spPr>
          <p:txBody>
            <a:bodyPr wrap="square" rtlCol="0">
              <a:spAutoFit/>
            </a:bodyPr>
            <a:lstStyle/>
            <a:p>
              <a:pPr algn="ctr"/>
              <a:r>
                <a:rPr lang="es-ES" dirty="0"/>
                <a:t>Perspectiva de operaciones
</a:t>
              </a:r>
            </a:p>
          </p:txBody>
        </p:sp>
        <p:sp>
          <p:nvSpPr>
            <p:cNvPr id="26" name="CuadroTexto 25">
              <a:extLst>
                <a:ext uri="{FF2B5EF4-FFF2-40B4-BE49-F238E27FC236}">
                  <a16:creationId xmlns:a16="http://schemas.microsoft.com/office/drawing/2014/main" id="{C30B3EB8-BE29-45EC-837A-556EDEA7D9BC}"/>
                </a:ext>
              </a:extLst>
            </p:cNvPr>
            <p:cNvSpPr txBox="1"/>
            <p:nvPr/>
          </p:nvSpPr>
          <p:spPr>
            <a:xfrm>
              <a:off x="5702826" y="1039184"/>
              <a:ext cx="2971780" cy="539569"/>
            </a:xfrm>
            <a:prstGeom prst="rect">
              <a:avLst/>
            </a:prstGeom>
            <a:noFill/>
          </p:spPr>
          <p:txBody>
            <a:bodyPr wrap="square" rtlCol="0">
              <a:spAutoFit/>
            </a:bodyPr>
            <a:lstStyle/>
            <a:p>
              <a:pPr algn="ctr"/>
              <a:r>
                <a:rPr lang="es-ES"/>
                <a:t>Perspectiva comercial
</a:t>
              </a:r>
              <a:endParaRPr lang="es-ES" dirty="0"/>
            </a:p>
          </p:txBody>
        </p:sp>
      </p:grpSp>
    </p:spTree>
    <p:extLst>
      <p:ext uri="{BB962C8B-B14F-4D97-AF65-F5344CB8AC3E}">
        <p14:creationId xmlns:p14="http://schemas.microsoft.com/office/powerpoint/2010/main" val="286378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Planificación empresarial</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49" y="206156"/>
            <a:ext cx="4792693" cy="523220"/>
          </a:xfrm>
          <a:prstGeom prst="rect">
            <a:avLst/>
          </a:prstGeom>
          <a:noFill/>
        </p:spPr>
        <p:txBody>
          <a:bodyPr wrap="square" rtlCol="0">
            <a:spAutoFit/>
          </a:bodyPr>
          <a:lstStyle/>
          <a:p>
            <a:r>
              <a:rPr lang="es-ES" dirty="0"/>
              <a:t>Unidad 2. MODELO DE NEGOCIO Y PLANIFICACIÓN
</a:t>
            </a:r>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51542" y="1459134"/>
            <a:ext cx="8294915" cy="2696214"/>
          </a:xfrm>
        </p:spPr>
        <p:txBody>
          <a:bodyPr/>
          <a:lstStyle/>
          <a:p>
            <a:pPr lvl="0" algn="l"/>
            <a:r>
              <a:rPr lang="es-ES" sz="1600" dirty="0"/>
              <a:t>La planificación es necesaria para garantizar que una microempresa artesanal siga un determinado curso y se dirija hacia sus objetivos sin ser arrastrada por las circunstancias. 
La planificación crea un puente entre la situación actual y una situación futura mejor, e implica tomar decisiones por adelantado, analizar alternativas, con sus pros y contras, y elegir las mejores opciones  para alcanzar los objetivos. 
A la hora de planificar hay que tener en cuenta las condiciones de la empresa y las del entorno, tratando de lograr el mejor ajuste entre ambos, para que eso nos permita estar preparados para actuar.</a:t>
            </a:r>
          </a:p>
        </p:txBody>
      </p:sp>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06155"/>
            <a:ext cx="7138200" cy="1082639"/>
          </a:xfrm>
        </p:spPr>
        <p:txBody>
          <a:bodyPr/>
          <a:lstStyle/>
          <a:p>
            <a:r>
              <a:rPr lang="es-ES" dirty="0">
                <a:solidFill>
                  <a:srgbClr val="F24F4F"/>
                </a:solidFill>
                <a:latin typeface="Cambria" panose="02040503050406030204" pitchFamily="18" charset="0"/>
              </a:rPr>
              <a:t>Planificación estratégica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s-ES" sz="7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Este proyecto ha sido financiado con el apoyo de la Comisión Europea. Esta publicación refleja únicamente las opiniones del autor, y la Comisión no puede ser considerada responsable de cualquier uso que pueda hacerse de la información contenida en ella</a:t>
            </a: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5170064" cy="523220"/>
          </a:xfrm>
          <a:prstGeom prst="rect">
            <a:avLst/>
          </a:prstGeom>
          <a:noFill/>
        </p:spPr>
        <p:txBody>
          <a:bodyPr wrap="square" rtlCol="0">
            <a:spAutoFit/>
          </a:bodyPr>
          <a:lstStyle/>
          <a:p>
            <a:r>
              <a:rPr lang="es-ES" dirty="0"/>
              <a:t>Unidad 2. MODELO DE NEGOCIO Y PLANIFICACIÓN
</a:t>
            </a:r>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432450" y="1362151"/>
            <a:ext cx="8261607" cy="3043593"/>
          </a:xfrm>
        </p:spPr>
        <p:txBody>
          <a:bodyPr/>
          <a:lstStyle/>
          <a:p>
            <a:pPr lvl="0" algn="l"/>
            <a:r>
              <a:rPr lang="es-ES" sz="1600" dirty="0"/>
              <a:t>La planificación más elevada es la planificación estratégica, para decidir en qué negocios y mercados operará la microempresa artesanal.
Estos objetivos a largo plazo se establecen teniendo en cuenta el entorno competitivo, en el que el éxito no sólo depende de las decisiones propias
La planificación estratégica implica varias fases:</a:t>
            </a:r>
          </a:p>
          <a:p>
            <a:pPr lvl="1" algn="l">
              <a:lnSpc>
                <a:spcPct val="100000"/>
              </a:lnSpc>
              <a:spcBef>
                <a:spcPts val="600"/>
              </a:spcBef>
            </a:pPr>
            <a:r>
              <a:rPr lang="es-ES" sz="1600" dirty="0"/>
              <a:t>Análisis estratégico: interno y externo, análisis DAFO
Establecimiento de objetivos estratégicos: comerciales y financieros
Analizar las estrategias factibles y seleccionar la mejor
Desarrollo de planes funcionales y operativos para implementar la estrategia</a:t>
            </a:r>
          </a:p>
        </p:txBody>
      </p:sp>
    </p:spTree>
    <p:extLst>
      <p:ext uri="{BB962C8B-B14F-4D97-AF65-F5344CB8AC3E}">
        <p14:creationId xmlns:p14="http://schemas.microsoft.com/office/powerpoint/2010/main" val="33970353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1197</Words>
  <Application>Microsoft Office PowerPoint</Application>
  <PresentationFormat>Presentación en pantalla (16:9)</PresentationFormat>
  <Paragraphs>98</Paragraphs>
  <Slides>17</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Garamond</vt:lpstr>
      <vt:lpstr>Arial Rounded MT Bold</vt:lpstr>
      <vt:lpstr>Century Gothic</vt:lpstr>
      <vt:lpstr>Arial</vt:lpstr>
      <vt:lpstr>EB Garamond</vt:lpstr>
      <vt:lpstr>EB Garamond Medium</vt:lpstr>
      <vt:lpstr>Cambria</vt:lpstr>
      <vt:lpstr>Simple Light</vt:lpstr>
      <vt:lpstr> ARTCademy “Arts and Crafts Academy”</vt:lpstr>
      <vt:lpstr>Módulo 2. ESTRATEGIA PARA ART-STARTUPS - ART-EMPRENDEDORES - ART-MICROEMPRESAS
</vt:lpstr>
      <vt:lpstr>UNIDAD 1 MODELO DE NEGOCIO, PLAN DE NEGOCIO Y DISEÑO ORGANIZATIVO</vt:lpstr>
      <vt:lpstr>Objetivos de aprendizaje</vt:lpstr>
      <vt:lpstr>Lienzo de modelo de negocio para microempresas artesanales</vt:lpstr>
      <vt:lpstr>Necesidades del mercado y público objetivo</vt:lpstr>
      <vt:lpstr>Presentación de PowerPoint</vt:lpstr>
      <vt:lpstr>Planificación empresarial</vt:lpstr>
      <vt:lpstr>Planificación estratégica</vt:lpstr>
      <vt:lpstr>Planificación funcional y operativa</vt:lpstr>
      <vt:lpstr>Actividades básicas</vt:lpstr>
      <vt:lpstr>Coordinación de actividades</vt:lpstr>
      <vt:lpstr>Diseño organizacional</vt:lpstr>
      <vt:lpstr>Dirección  </vt:lpstr>
      <vt:lpstr>Control </vt:lpstr>
      <vt:lpstr>Indicadores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ANA MARIA CASTILLO CLAVERO</cp:lastModifiedBy>
  <cp:revision>57</cp:revision>
  <dcterms:modified xsi:type="dcterms:W3CDTF">2020-01-22T00:42:38Z</dcterms:modified>
</cp:coreProperties>
</file>