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3"/>
  </p:notesMasterIdLst>
  <p:sldIdLst>
    <p:sldId id="256" r:id="rId2"/>
    <p:sldId id="272" r:id="rId3"/>
    <p:sldId id="283" r:id="rId4"/>
    <p:sldId id="275" r:id="rId5"/>
    <p:sldId id="276" r:id="rId6"/>
    <p:sldId id="286" r:id="rId7"/>
    <p:sldId id="285" r:id="rId8"/>
    <p:sldId id="282" r:id="rId9"/>
    <p:sldId id="295" r:id="rId10"/>
    <p:sldId id="296" r:id="rId11"/>
    <p:sldId id="289" r:id="rId12"/>
    <p:sldId id="290" r:id="rId13"/>
    <p:sldId id="310" r:id="rId14"/>
    <p:sldId id="311" r:id="rId15"/>
    <p:sldId id="292" r:id="rId16"/>
    <p:sldId id="293" r:id="rId17"/>
    <p:sldId id="303" r:id="rId18"/>
    <p:sldId id="313" r:id="rId19"/>
    <p:sldId id="314" r:id="rId20"/>
    <p:sldId id="315" r:id="rId21"/>
    <p:sldId id="274" r:id="rId22"/>
  </p:sldIdLst>
  <p:sldSz cx="9144000" cy="5143500" type="screen16x9"/>
  <p:notesSz cx="6858000" cy="9144000"/>
  <p:embeddedFontLst>
    <p:embeddedFont>
      <p:font typeface="Cambria" panose="02040503050406030204" pitchFamily="18"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EB Garamond" panose="020B0604020202020204" charset="0"/>
      <p:regular r:id="rId32"/>
      <p:bold r:id="rId33"/>
      <p:italic r:id="rId34"/>
      <p:boldItalic r:id="rId35"/>
    </p:embeddedFont>
    <p:embeddedFont>
      <p:font typeface="EB Garamond Medium" panose="020B0604020202020204" charset="0"/>
      <p:regular r:id="rId36"/>
      <p:bold r:id="rId37"/>
      <p:italic r:id="rId38"/>
      <p:boldItalic r:id="rId39"/>
    </p:embeddedFont>
    <p:embeddedFont>
      <p:font typeface="Garamond" panose="02020404030301010803" pitchFamily="18" charset="0"/>
      <p:regular r:id="rId40"/>
      <p:bold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62" y="30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c.europa.eu/growth/single-market/services/services-directive/in-practice/contact_es"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
        <p:nvSpPr>
          <p:cNvPr id="2" name="Rectángulo 1">
            <a:extLst>
              <a:ext uri="{FF2B5EF4-FFF2-40B4-BE49-F238E27FC236}">
                <a16:creationId xmlns:a16="http://schemas.microsoft.com/office/drawing/2014/main" id="{36F06DE5-45FC-444B-8859-B68E60C3FBBD}"/>
              </a:ext>
            </a:extLst>
          </p:cNvPr>
          <p:cNvSpPr/>
          <p:nvPr/>
        </p:nvSpPr>
        <p:spPr>
          <a:xfrm>
            <a:off x="1529012" y="3504425"/>
            <a:ext cx="4325223" cy="677108"/>
          </a:xfrm>
          <a:prstGeom prst="rect">
            <a:avLst/>
          </a:prstGeom>
        </p:spPr>
        <p:txBody>
          <a:bodyPr wrap="none">
            <a:spAutoFit/>
          </a:bodyPr>
          <a:lstStyle/>
          <a:p>
            <a:r>
              <a:rPr lang="es-ES" sz="2400" dirty="0">
                <a:solidFill>
                  <a:srgbClr val="E06666"/>
                </a:solidFill>
                <a:latin typeface="Cambria"/>
              </a:rPr>
              <a:t>ART-herramientas de inicio</a:t>
            </a:r>
          </a:p>
          <a:p>
            <a:r>
              <a:rPr lang="es-ES" dirty="0"/>
              <a:t> </a:t>
            </a:r>
            <a:r>
              <a:rPr lang="en-US" dirty="0">
                <a:solidFill>
                  <a:srgbClr val="E06666"/>
                </a:solidFill>
                <a:latin typeface="Cambria"/>
                <a:ea typeface="Cambria"/>
                <a:cs typeface="Cambria"/>
                <a:sym typeface="Cambria"/>
              </a:rPr>
              <a:t>REQUISITOS LEGALES PARA CREAR UNA EMPRESA</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818872"/>
            <a:ext cx="8881289" cy="3199434"/>
          </a:xfrm>
        </p:spPr>
        <p:txBody>
          <a:bodyPr/>
          <a:lstStyle/>
          <a:p>
            <a:pPr marL="114300" indent="0" algn="just">
              <a:buNone/>
            </a:pPr>
            <a:r>
              <a:rPr lang="es-ES" b="1" dirty="0"/>
              <a:t>4. Sociedad de responsabilidad limitada</a:t>
            </a:r>
          </a:p>
          <a:p>
            <a:pPr marL="114300" indent="0" algn="just">
              <a:buNone/>
            </a:pPr>
            <a:endParaRPr lang="es-ES" b="1" dirty="0"/>
          </a:p>
          <a:p>
            <a:pPr marL="114300" indent="0" algn="just">
              <a:buNone/>
            </a:pPr>
            <a:r>
              <a:rPr lang="es-ES" dirty="0"/>
              <a:t>Las compañías de responsabilidad limitada. Son formas híbridas de negocios que tienen características tanto de una corporación como de una sociedad. Una SL no está incorporada; por lo tanto, no se considera una corporación.</a:t>
            </a:r>
          </a:p>
          <a:p>
            <a:pPr marL="114300" indent="0" algn="just">
              <a:buNone/>
            </a:pPr>
            <a:r>
              <a:rPr lang="es-ES" dirty="0"/>
              <a:t>No obstante, los propietarios disfrutan de responsabilidad limitada como en una corporación. Una SL puede optar por pagar impuestos como una empresa unipersonal, una sociedad o una corporación.</a:t>
            </a:r>
          </a:p>
          <a:p>
            <a:pPr marL="114300" indent="0" algn="just">
              <a:buNone/>
            </a:pPr>
            <a:endParaRPr lang="es-ES" b="1" dirty="0"/>
          </a:p>
          <a:p>
            <a:pPr marL="114300" indent="0" algn="just">
              <a:buNone/>
            </a:pPr>
            <a:r>
              <a:rPr lang="es-ES" b="1" dirty="0"/>
              <a:t>5. Cooperativa</a:t>
            </a:r>
          </a:p>
          <a:p>
            <a:pPr marL="114300" indent="0" algn="just">
              <a:buNone/>
            </a:pPr>
            <a:r>
              <a:rPr lang="es-ES" dirty="0"/>
              <a:t>Una cooperativa es una organización comercial propiedad de un grupo de individuos y se opera para su beneficio mutuo. Las personas que forman el grupo se llaman miembros. Las cooperativas pueden ser incorporadas o no incorporadas.</a:t>
            </a:r>
          </a:p>
          <a:p>
            <a:pPr marL="114300" indent="0" algn="just">
              <a:buNone/>
            </a:pPr>
            <a:r>
              <a:rPr lang="es-ES" dirty="0"/>
              <a:t>Algunos ejemplos de cooperativas son: cooperativas de agua y electricidad (servicios públicos), cooperativas bancarias, cooperativas de crédito y cooperativas de vivienda.</a:t>
            </a:r>
          </a:p>
          <a:p>
            <a:pPr marL="114300" indent="0" algn="just">
              <a:buNone/>
            </a:pPr>
            <a:endParaRPr lang="es-ES" dirty="0"/>
          </a:p>
        </p:txBody>
      </p:sp>
      <p:sp>
        <p:nvSpPr>
          <p:cNvPr id="4" name="3 CuadroTexto"/>
          <p:cNvSpPr txBox="1"/>
          <p:nvPr/>
        </p:nvSpPr>
        <p:spPr>
          <a:xfrm>
            <a:off x="333838" y="239709"/>
            <a:ext cx="2911167" cy="307777"/>
          </a:xfrm>
          <a:prstGeom prst="rect">
            <a:avLst/>
          </a:prstGeom>
          <a:noFill/>
        </p:spPr>
        <p:txBody>
          <a:bodyPr wrap="square" rtlCol="0">
            <a:spAutoFit/>
          </a:bodyPr>
          <a:lstStyle/>
          <a:p>
            <a:r>
              <a:rPr lang="es-ES" dirty="0"/>
              <a:t>Unidad 2. FORMAS LEGALES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86264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584712"/>
            <a:ext cx="7138200" cy="1263600"/>
          </a:xfrm>
        </p:spPr>
        <p:txBody>
          <a:bodyPr/>
          <a:lstStyle/>
          <a:p>
            <a:r>
              <a:rPr lang="es-ES" sz="3600" b="0" dirty="0">
                <a:solidFill>
                  <a:srgbClr val="F24F4F"/>
                </a:solidFill>
                <a:latin typeface="Cambria" panose="02040503050406030204" pitchFamily="18" charset="0"/>
              </a:rPr>
              <a:t>UNIDAD 3. VENTAJAS Y DESVENTAJAS</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835904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a:solidFill>
                  <a:srgbClr val="F24F4F"/>
                </a:solidFill>
                <a:latin typeface="Cambria" panose="02040503050406030204" pitchFamily="18" charset="0"/>
              </a:rPr>
              <a:t>Ventajas y desventajas</a:t>
            </a:r>
          </a:p>
        </p:txBody>
      </p:sp>
      <p:sp>
        <p:nvSpPr>
          <p:cNvPr id="3" name="2 Marcador de texto"/>
          <p:cNvSpPr>
            <a:spLocks noGrp="1"/>
          </p:cNvSpPr>
          <p:nvPr>
            <p:ph type="body" idx="1"/>
          </p:nvPr>
        </p:nvSpPr>
        <p:spPr>
          <a:xfrm>
            <a:off x="98612" y="1201434"/>
            <a:ext cx="8881289" cy="3281356"/>
          </a:xfrm>
        </p:spPr>
        <p:txBody>
          <a:bodyPr/>
          <a:lstStyle/>
          <a:p>
            <a:pPr marL="114300" indent="0" algn="l">
              <a:buNone/>
            </a:pPr>
            <a:endParaRPr lang="es-ES" dirty="0"/>
          </a:p>
          <a:p>
            <a:pPr marL="114300" indent="0" algn="just">
              <a:buNone/>
            </a:pPr>
            <a:r>
              <a:rPr lang="es-ES" dirty="0"/>
              <a:t>Ser empresario supone grandes ventajas como las que enumeramos seguidamente, y a la vez es importante analizar las implicaciones de tipo personal que puede suponerle a una persona, o grupo de personas, desarrollar un proyecto empresarial, así como los inconvenientes que comparativamente con otras dedicaciones profesionales pueden presentarse.</a:t>
            </a:r>
          </a:p>
          <a:p>
            <a:pPr marL="114300" indent="0" algn="just">
              <a:buNone/>
            </a:pPr>
            <a:r>
              <a:rPr lang="es-ES" dirty="0"/>
              <a:t>Entre las ventajas que podemos destacar están las siguientes:</a:t>
            </a:r>
          </a:p>
          <a:p>
            <a:pPr marL="114300" indent="0" algn="just">
              <a:buNone/>
            </a:pPr>
            <a:r>
              <a:rPr lang="es-ES" dirty="0"/>
              <a:t>1. Disfrutar de la satisfacción de ser uno su propio jefe, con la facultad de hacer las cosas de la manera que uno desea.</a:t>
            </a:r>
          </a:p>
          <a:p>
            <a:pPr marL="114300" indent="0" algn="just">
              <a:buNone/>
            </a:pPr>
            <a:r>
              <a:rPr lang="es-ES" dirty="0"/>
              <a:t>2. Se crea trabajo para otros, en pro de la mejora de la localidad y comarca, lo cual produce satisfacción a nivel personal y profesional.</a:t>
            </a:r>
          </a:p>
          <a:p>
            <a:pPr marL="114300" indent="0" algn="just">
              <a:buNone/>
            </a:pPr>
            <a:r>
              <a:rPr lang="es-ES" dirty="0"/>
              <a:t>3. En la actualidad, la figura del empresario va ganando prestigio, respeto y admiración social de manera creciente, lo que también recompensa desde un punto de vista social.</a:t>
            </a:r>
          </a:p>
          <a:p>
            <a:pPr marL="114300" indent="0" algn="just">
              <a:buNone/>
            </a:pPr>
            <a:endParaRPr lang="es-E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a:t>Unidad 3. VENTAJAS Y DESVENTAJAS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80280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818872"/>
            <a:ext cx="8881289" cy="3485916"/>
          </a:xfrm>
        </p:spPr>
        <p:txBody>
          <a:bodyPr/>
          <a:lstStyle/>
          <a:p>
            <a:pPr marL="114300" indent="0" algn="just">
              <a:buNone/>
            </a:pPr>
            <a:endParaRPr lang="es-ES" dirty="0"/>
          </a:p>
          <a:p>
            <a:pPr marL="114300" indent="0" algn="just">
              <a:buNone/>
            </a:pPr>
            <a:endParaRPr lang="es-ES" dirty="0"/>
          </a:p>
          <a:p>
            <a:pPr marL="114300" indent="0" algn="just">
              <a:buNone/>
            </a:pPr>
            <a:r>
              <a:rPr lang="es-ES" dirty="0"/>
              <a:t>4. Como empresario se puede colaborar en eventos con la comunidad, lo cual produce satisfacción personal.</a:t>
            </a:r>
          </a:p>
          <a:p>
            <a:pPr marL="114300" indent="0" algn="just">
              <a:buNone/>
            </a:pPr>
            <a:r>
              <a:rPr lang="es-ES" dirty="0"/>
              <a:t>5. Se plasma una iniciativa propia y se estimula el reto personal.</a:t>
            </a:r>
          </a:p>
          <a:p>
            <a:pPr marL="114300" indent="0" algn="just">
              <a:buNone/>
            </a:pPr>
            <a:r>
              <a:rPr lang="es-ES" dirty="0"/>
              <a:t>6. Es una alternativa al empleo por cuenta ajena, y a la vez se trabaja para uno mismo.</a:t>
            </a:r>
          </a:p>
          <a:p>
            <a:pPr marL="114300" indent="0" algn="just">
              <a:buNone/>
            </a:pPr>
            <a:r>
              <a:rPr lang="es-ES" dirty="0"/>
              <a:t>7. Se puede hacer realidad un sueño, proyecto o idea propia.</a:t>
            </a:r>
          </a:p>
          <a:p>
            <a:pPr marL="114300" indent="0" algn="just">
              <a:buNone/>
            </a:pPr>
            <a:r>
              <a:rPr lang="es-ES" dirty="0"/>
              <a:t>8. Aprendizaje y conocimiento diario en "la jungla del mercado".</a:t>
            </a:r>
          </a:p>
          <a:p>
            <a:pPr marL="114300" indent="0" algn="just">
              <a:buNone/>
            </a:pPr>
            <a:r>
              <a:rPr lang="es-ES" dirty="0"/>
              <a:t>9. Aumentar el círculo de relaciones y nuevas amistades del entorno empresarial.</a:t>
            </a:r>
          </a:p>
          <a:p>
            <a:pPr marL="114300" indent="0" algn="just">
              <a:buNone/>
            </a:pPr>
            <a:r>
              <a:rPr lang="es-ES" dirty="0"/>
              <a:t>10. Se pueden obtener recompensas a largo plazo, contribuyendo a asegurar el propio futuro, constituyendo un fondo de ahorro para el retiro o vendiendo el negocio en el momento adecuado en que se obtengan plusvalías.</a:t>
            </a:r>
          </a:p>
          <a:p>
            <a:pPr marL="114300" indent="0" algn="just">
              <a:buNone/>
            </a:pPr>
            <a:endParaRPr lang="es-E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a:t>Unidad 3. VENTAJAS Y DESVENTAJAS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5627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818872"/>
            <a:ext cx="8881289" cy="3485916"/>
          </a:xfrm>
        </p:spPr>
        <p:txBody>
          <a:bodyPr/>
          <a:lstStyle/>
          <a:p>
            <a:pPr marL="114300" indent="0" algn="just">
              <a:buNone/>
            </a:pPr>
            <a:endParaRPr lang="es-ES" dirty="0"/>
          </a:p>
          <a:p>
            <a:pPr marL="114300" indent="0" algn="just">
              <a:buNone/>
            </a:pPr>
            <a:r>
              <a:rPr lang="es-ES" dirty="0"/>
              <a:t>Por contra, en todo proyecto de creación de empresa se presentan inconvenientes, los cuales debemos aprender a enfrentar y asumir con responsabilidad. Entre ellos, enumeramos algunos de los más significativos para la buena marcha del negocio:</a:t>
            </a:r>
          </a:p>
          <a:p>
            <a:pPr marL="114300" indent="0" algn="just">
              <a:buNone/>
            </a:pPr>
            <a:endParaRPr lang="es-ES" dirty="0"/>
          </a:p>
          <a:p>
            <a:pPr marL="114300" indent="0" algn="just">
              <a:buNone/>
            </a:pPr>
            <a:r>
              <a:rPr lang="es-ES" dirty="0"/>
              <a:t>1. Dedicación total al negocio y a los clientes.</a:t>
            </a:r>
          </a:p>
          <a:p>
            <a:pPr marL="114300" indent="0" algn="just">
              <a:buNone/>
            </a:pPr>
            <a:r>
              <a:rPr lang="es-ES" dirty="0"/>
              <a:t>2. El alcance de las operaciones se ve limitado por los recursos de que se dispone o se ha podido captar y, a veces, esto causa frustración.</a:t>
            </a:r>
          </a:p>
          <a:p>
            <a:pPr marL="114300" indent="0" algn="just">
              <a:buNone/>
            </a:pPr>
            <a:r>
              <a:rPr lang="es-ES" dirty="0"/>
              <a:t>3. Se trabaja muchas horas e intensamente.</a:t>
            </a:r>
          </a:p>
          <a:p>
            <a:pPr marL="114300" indent="0" algn="just">
              <a:buNone/>
            </a:pPr>
            <a:r>
              <a:rPr lang="es-ES" dirty="0"/>
              <a:t>4. Nunca tendrás el nivel de seguridad de un asalariado, así como un limitado grado de estrés como pueda tener comparativamente un trabajador por cuenta ajena.</a:t>
            </a:r>
          </a:p>
          <a:p>
            <a:pPr marL="114300" indent="0" algn="just">
              <a:buNone/>
            </a:pPr>
            <a:r>
              <a:rPr lang="es-ES" dirty="0"/>
              <a:t>5. Especialmente se soporta la incertidumbre sobre la marcha del negocio creado y el riesgo económico-financiero derivado.</a:t>
            </a:r>
          </a:p>
          <a:p>
            <a:pPr marL="114300" indent="0" algn="just">
              <a:buNone/>
            </a:pPr>
            <a:endParaRPr lang="es-E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a:t>Unidad 3. VENTAJAS Y DESVENTAJAS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442950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584712"/>
            <a:ext cx="7138200" cy="1263600"/>
          </a:xfrm>
        </p:spPr>
        <p:txBody>
          <a:bodyPr/>
          <a:lstStyle/>
          <a:p>
            <a:r>
              <a:rPr lang="es-ES" sz="3600" b="0" dirty="0">
                <a:solidFill>
                  <a:srgbClr val="F24F4F"/>
                </a:solidFill>
                <a:latin typeface="Cambria" panose="02040503050406030204" pitchFamily="18" charset="0"/>
              </a:rPr>
              <a:t>UNIDAD 4. </a:t>
            </a:r>
            <a:r>
              <a:rPr lang="es-ES" b="0" dirty="0">
                <a:solidFill>
                  <a:srgbClr val="F24F4F"/>
                </a:solidFill>
                <a:latin typeface="Cambria" panose="02040503050406030204" pitchFamily="18" charset="0"/>
              </a:rPr>
              <a:t>PROCEDIMIENTOS LEGALES</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8443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a:solidFill>
                  <a:srgbClr val="F24F4F"/>
                </a:solidFill>
                <a:latin typeface="Cambria" panose="02040503050406030204" pitchFamily="18" charset="0"/>
              </a:rPr>
              <a:t>Procedimientos legales</a:t>
            </a:r>
          </a:p>
        </p:txBody>
      </p:sp>
      <p:sp>
        <p:nvSpPr>
          <p:cNvPr id="3" name="2 Marcador de texto"/>
          <p:cNvSpPr>
            <a:spLocks noGrp="1"/>
          </p:cNvSpPr>
          <p:nvPr>
            <p:ph type="body" idx="1"/>
          </p:nvPr>
        </p:nvSpPr>
        <p:spPr>
          <a:xfrm>
            <a:off x="98612" y="1201434"/>
            <a:ext cx="8881289" cy="3103354"/>
          </a:xfrm>
        </p:spPr>
        <p:txBody>
          <a:bodyPr/>
          <a:lstStyle/>
          <a:p>
            <a:pPr marL="114300" indent="0" algn="just">
              <a:buNone/>
            </a:pPr>
            <a:r>
              <a:rPr lang="es-ES" dirty="0"/>
              <a:t>Comenzar su propio negocio es emocionante y desafiante. Después de hacer su investigación, escribir un plan de negocio o hoja de ruta, y decidir sobre una estructura comercial, querrá considerar los otros requisitos legales involucrados para que su negocio funcione con todas las licencias y permisos requeridos.</a:t>
            </a:r>
          </a:p>
          <a:p>
            <a:pPr marL="114300" indent="0" algn="just">
              <a:buNone/>
            </a:pPr>
            <a:r>
              <a:rPr lang="es-ES" dirty="0"/>
              <a:t>Aquí hay dos requisitos legales importantes para revisar y comprender antes de lanzar su pequeña empresa.</a:t>
            </a:r>
          </a:p>
          <a:p>
            <a:pPr marL="114300" indent="0" algn="just">
              <a:buNone/>
            </a:pPr>
            <a:endParaRPr lang="es-ES" dirty="0"/>
          </a:p>
          <a:p>
            <a:pPr indent="-342900" algn="just">
              <a:buAutoNum type="arabicPeriod"/>
            </a:pPr>
            <a:r>
              <a:rPr lang="es-ES" dirty="0"/>
              <a:t>Registro de nombre comercial</a:t>
            </a:r>
          </a:p>
          <a:p>
            <a:pPr marL="114300" indent="0" algn="just">
              <a:buNone/>
            </a:pPr>
            <a:endParaRPr lang="es-ES" dirty="0"/>
          </a:p>
          <a:p>
            <a:pPr marL="114300" indent="0" algn="just">
              <a:buNone/>
            </a:pPr>
            <a:r>
              <a:rPr lang="es-ES" dirty="0"/>
              <a:t>Para registrar su nombre comercial, es probable que registre un "</a:t>
            </a:r>
            <a:r>
              <a:rPr lang="es-ES" dirty="0" err="1"/>
              <a:t>Doing</a:t>
            </a:r>
            <a:r>
              <a:rPr lang="es-ES" dirty="0"/>
              <a:t> Business As" (DBA) o un "Nombre comercial ficticio" (FBN). Este proceso le permite a su gobierno estatal o local saber el nombre con el que opera su negocio. Este registro no proporciona protección de marca registrada, pero le permite crear y usar el nombre que desee para fines de marca sin tener que incorporarlo.</a:t>
            </a:r>
          </a:p>
          <a:p>
            <a:pPr marL="114300" indent="0" algn="just">
              <a:buNone/>
            </a:pPr>
            <a:endParaRPr lang="es-E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a:t>Unidad 4. PROCEDIMIENTOS LEGALES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486947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1201434"/>
            <a:ext cx="8881289" cy="3103354"/>
          </a:xfrm>
        </p:spPr>
        <p:txBody>
          <a:bodyPr/>
          <a:lstStyle/>
          <a:p>
            <a:pPr marL="114300" indent="0" algn="just">
              <a:buNone/>
            </a:pPr>
            <a:r>
              <a:rPr lang="es-ES" dirty="0"/>
              <a:t>2. Compruebe qué licencias, permisos y registros necesita su empresa.</a:t>
            </a:r>
          </a:p>
          <a:p>
            <a:pPr marL="114300" indent="0" algn="just">
              <a:buNone/>
            </a:pPr>
            <a:endParaRPr lang="es-ES" dirty="0"/>
          </a:p>
          <a:p>
            <a:pPr marL="114300" indent="0" algn="just">
              <a:buNone/>
            </a:pPr>
            <a:r>
              <a:rPr lang="es-ES" dirty="0"/>
              <a:t>Dependiendo de su tipo de negocio y de su ubicación, es posible que necesite licencias y permisos comerciales específicos de su país, estado, condado o ciudad. Las licencias, permisos y registros vienen en muchas variaciones. Los ejemplos incluyen licencias de negocios locales, permisos de construcción, permisos relacionados con la seguridad de la salud, permisos para negocios en el hogar, permisos de incendio, permisos relacionados con la industria (como administrar una práctica legal, hospitalidad, construcción o negocios de fabricación), licencias de licor y más.</a:t>
            </a:r>
          </a:p>
          <a:p>
            <a:pPr marL="114300" indent="0" algn="just">
              <a:buNone/>
            </a:pPr>
            <a:r>
              <a:rPr lang="es-ES" dirty="0"/>
              <a:t>Las posibilidades son muchas, así que asegúrese de hacer una investigación exhaustiva, tal vez con la ayuda de su abogado, sobre lo que necesita para cumplir con la ley en su área. La agencia de licencias comerciales de su ciudad o condado también es un buen lugar para comenzar.</a:t>
            </a:r>
          </a:p>
          <a:p>
            <a:pPr marL="114300" indent="0" algn="just">
              <a:buNone/>
            </a:pPr>
            <a:endParaRPr lang="es-E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a:t>Unidad 4. PROCEDIMIENTOS LEGALES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725848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1201434"/>
            <a:ext cx="8881289" cy="3103354"/>
          </a:xfrm>
        </p:spPr>
        <p:txBody>
          <a:bodyPr/>
          <a:lstStyle/>
          <a:p>
            <a:pPr marL="114300" indent="0" algn="just">
              <a:buNone/>
            </a:pPr>
            <a:r>
              <a:rPr lang="es-ES" dirty="0"/>
              <a:t>En el siguiente enlace puede encontrar todos los trámites en función del país de la UE</a:t>
            </a:r>
          </a:p>
          <a:p>
            <a:pPr marL="114300" indent="0" algn="just">
              <a:buNone/>
            </a:pPr>
            <a:endParaRPr lang="es-ES" dirty="0"/>
          </a:p>
          <a:p>
            <a:pPr marL="114300" indent="0" algn="just">
              <a:buNone/>
            </a:pPr>
            <a:endParaRPr lang="es-ES" dirty="0"/>
          </a:p>
          <a:p>
            <a:pPr marL="114300" indent="0" algn="just">
              <a:buNone/>
            </a:pPr>
            <a:r>
              <a:rPr lang="es-ES" dirty="0">
                <a:hlinkClick r:id="rId2"/>
              </a:rPr>
              <a:t>https://ec.europa.eu/growth/single-market/services/services-directive/in-practice/contact_es</a:t>
            </a:r>
            <a:r>
              <a:rPr lang="es-ES" dirty="0"/>
              <a:t> </a:t>
            </a:r>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a:t>Unidad 4. PROCEDIMIENTOS LEGALES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456493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584712"/>
            <a:ext cx="7138200" cy="1263600"/>
          </a:xfrm>
        </p:spPr>
        <p:txBody>
          <a:bodyPr/>
          <a:lstStyle/>
          <a:p>
            <a:r>
              <a:rPr lang="es-ES" sz="3600" b="0" dirty="0">
                <a:solidFill>
                  <a:srgbClr val="F24F4F"/>
                </a:solidFill>
                <a:latin typeface="Cambria" panose="02040503050406030204" pitchFamily="18" charset="0"/>
              </a:rPr>
              <a:t>UNIDAD 5. AUTOEMPLEO EN EUROPA</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67176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239345" cy="1586432"/>
          </a:xfrm>
          <a:prstGeom prst="rect">
            <a:avLst/>
          </a:prstGeom>
        </p:spPr>
        <p:txBody>
          <a:bodyPr spcFirstLastPara="1" wrap="square" lIns="91425" tIns="91425" rIns="91425" bIns="91425" anchor="t" anchorCtr="0">
            <a:noAutofit/>
          </a:bodyPr>
          <a:lstStyle/>
          <a:p>
            <a:pPr lvl="0" algn="l"/>
            <a:r>
              <a:rPr lang="es" sz="3200" b="0" dirty="0">
                <a:solidFill>
                  <a:srgbClr val="E06666"/>
                </a:solidFill>
                <a:latin typeface="Cambria"/>
                <a:ea typeface="Cambria"/>
                <a:cs typeface="Cambria"/>
                <a:sym typeface="Cambria"/>
              </a:rPr>
              <a:t>M</a:t>
            </a:r>
            <a:r>
              <a:rPr lang="es-ES" sz="3200" b="0" dirty="0" err="1">
                <a:solidFill>
                  <a:srgbClr val="E06666"/>
                </a:solidFill>
                <a:latin typeface="Cambria"/>
                <a:ea typeface="Cambria"/>
                <a:cs typeface="Cambria"/>
                <a:sym typeface="Cambria"/>
              </a:rPr>
              <a:t>ó</a:t>
            </a:r>
            <a:r>
              <a:rPr lang="es" sz="3200" b="0" dirty="0">
                <a:solidFill>
                  <a:srgbClr val="E06666"/>
                </a:solidFill>
                <a:latin typeface="Cambria"/>
                <a:ea typeface="Cambria"/>
                <a:cs typeface="Cambria"/>
                <a:sym typeface="Cambria"/>
              </a:rPr>
              <a:t>dul</a:t>
            </a:r>
            <a:r>
              <a:rPr lang="es-ES" sz="3200" b="0" dirty="0">
                <a:solidFill>
                  <a:srgbClr val="E06666"/>
                </a:solidFill>
                <a:latin typeface="Cambria"/>
                <a:ea typeface="Cambria"/>
                <a:cs typeface="Cambria"/>
                <a:sym typeface="Cambria"/>
              </a:rPr>
              <a:t>o</a:t>
            </a:r>
            <a:r>
              <a:rPr lang="es" sz="3200" b="0" dirty="0">
                <a:solidFill>
                  <a:srgbClr val="E06666"/>
                </a:solidFill>
                <a:latin typeface="Cambria"/>
                <a:ea typeface="Cambria"/>
                <a:cs typeface="Cambria"/>
                <a:sym typeface="Cambria"/>
              </a:rPr>
              <a:t> 1.</a:t>
            </a:r>
            <a:r>
              <a:rPr lang="es-ES" sz="3200" b="0" dirty="0">
                <a:solidFill>
                  <a:srgbClr val="E06666"/>
                </a:solidFill>
                <a:latin typeface="Cambria"/>
                <a:ea typeface="Cambria"/>
                <a:cs typeface="Cambria"/>
                <a:sym typeface="Cambria"/>
              </a:rPr>
              <a:t> </a:t>
            </a:r>
            <a:r>
              <a:rPr lang="en-US" sz="3200" b="0" dirty="0">
                <a:solidFill>
                  <a:srgbClr val="E06666"/>
                </a:solidFill>
                <a:latin typeface="Cambria"/>
                <a:ea typeface="Cambria"/>
                <a:cs typeface="Cambria"/>
                <a:sym typeface="Cambria"/>
              </a:rPr>
              <a:t>ARTISTA Y EMPRESARIO, CONOCE LOS ASPECTOS LEGALES</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a:solidFill>
                  <a:srgbClr val="F24F4F"/>
                </a:solidFill>
                <a:latin typeface="Cambria" panose="02040503050406030204" pitchFamily="18" charset="0"/>
              </a:rPr>
              <a:t>Autoempleo en Europa</a:t>
            </a:r>
          </a:p>
        </p:txBody>
      </p:sp>
      <p:sp>
        <p:nvSpPr>
          <p:cNvPr id="3" name="2 Marcador de texto"/>
          <p:cNvSpPr>
            <a:spLocks noGrp="1"/>
          </p:cNvSpPr>
          <p:nvPr>
            <p:ph type="body" idx="1"/>
          </p:nvPr>
        </p:nvSpPr>
        <p:spPr>
          <a:xfrm>
            <a:off x="98612" y="1201434"/>
            <a:ext cx="8881289" cy="3103354"/>
          </a:xfrm>
        </p:spPr>
        <p:txBody>
          <a:bodyPr/>
          <a:lstStyle/>
          <a:p>
            <a:pPr marL="114300" indent="0" algn="just">
              <a:buNone/>
            </a:pPr>
            <a:r>
              <a:rPr lang="es-ES" dirty="0"/>
              <a:t>Aunque es difícil establecer paralelismos entre los diferentes regímenes, debido a que la cobertura difiere mucho, resumimos brevemente la situación de los trabajadores autónomos en Europa.</a:t>
            </a:r>
          </a:p>
          <a:p>
            <a:pPr marL="114300" indent="0" algn="just">
              <a:buNone/>
            </a:pPr>
            <a:endParaRPr lang="es-ES" dirty="0"/>
          </a:p>
          <a:p>
            <a:pPr marL="114300" indent="0" algn="just">
              <a:buNone/>
            </a:pPr>
            <a:r>
              <a:rPr lang="es-ES" dirty="0"/>
              <a:t>España</a:t>
            </a:r>
          </a:p>
          <a:p>
            <a:pPr marL="114300" indent="0" algn="just">
              <a:buNone/>
            </a:pPr>
            <a:r>
              <a:rPr lang="es-ES" dirty="0"/>
              <a:t>Reino Unido</a:t>
            </a:r>
          </a:p>
          <a:p>
            <a:pPr marL="114300" indent="0" algn="just">
              <a:buNone/>
            </a:pPr>
            <a:r>
              <a:rPr lang="es-ES" dirty="0"/>
              <a:t>Holanda</a:t>
            </a:r>
          </a:p>
          <a:p>
            <a:pPr marL="114300" indent="0" algn="just">
              <a:buNone/>
            </a:pPr>
            <a:r>
              <a:rPr lang="es-ES" dirty="0"/>
              <a:t>Irlanda:</a:t>
            </a:r>
          </a:p>
          <a:p>
            <a:pPr marL="114300" indent="0" algn="just">
              <a:buNone/>
            </a:pPr>
            <a:r>
              <a:rPr lang="es-ES" dirty="0"/>
              <a:t>Alemania</a:t>
            </a:r>
          </a:p>
          <a:p>
            <a:pPr marL="114300" indent="0" algn="just">
              <a:buNone/>
            </a:pPr>
            <a:r>
              <a:rPr lang="es-ES" dirty="0"/>
              <a:t>Portugal</a:t>
            </a:r>
          </a:p>
          <a:p>
            <a:pPr marL="114300" indent="0" algn="just">
              <a:buNone/>
            </a:pPr>
            <a:r>
              <a:rPr lang="es-ES" dirty="0"/>
              <a:t>Dinamarca</a:t>
            </a:r>
          </a:p>
          <a:p>
            <a:pPr marL="114300" indent="0" algn="just">
              <a:buNone/>
            </a:pPr>
            <a:r>
              <a:rPr lang="es-ES" dirty="0"/>
              <a:t>Italia</a:t>
            </a:r>
          </a:p>
          <a:p>
            <a:pPr marL="114300" indent="0" algn="just">
              <a:buNone/>
            </a:pPr>
            <a:r>
              <a:rPr lang="es-ES" dirty="0"/>
              <a:t>Francia</a:t>
            </a:r>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a:t>Unidad 5. AUTOEMPLEO EN EUROPA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166076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6000" dirty="0">
                <a:solidFill>
                  <a:srgbClr val="E06666"/>
                </a:solidFill>
                <a:latin typeface="Cambria"/>
                <a:ea typeface="Cambria"/>
                <a:cs typeface="Cambria"/>
                <a:sym typeface="Cambria"/>
              </a:rPr>
              <a:t>GRACIAS</a:t>
            </a:r>
            <a:r>
              <a:rPr lang="es" sz="6000" dirty="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670253"/>
            <a:ext cx="7138200" cy="1263600"/>
          </a:xfrm>
        </p:spPr>
        <p:txBody>
          <a:bodyPr/>
          <a:lstStyle/>
          <a:p>
            <a:r>
              <a:rPr lang="es-ES" b="0" dirty="0">
                <a:solidFill>
                  <a:srgbClr val="F24F4F"/>
                </a:solidFill>
                <a:latin typeface="Cambria" panose="02040503050406030204" pitchFamily="18" charset="0"/>
              </a:rPr>
              <a:t>UNIDAD 1. TIPOS DE EMPRESARIO</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a:solidFill>
                  <a:srgbClr val="F24F4F"/>
                </a:solidFill>
                <a:latin typeface="Cambria" panose="02040503050406030204" pitchFamily="18" charset="0"/>
              </a:rPr>
              <a:t>Tipos de empresario</a:t>
            </a:r>
          </a:p>
        </p:txBody>
      </p:sp>
      <p:sp>
        <p:nvSpPr>
          <p:cNvPr id="3" name="2 Marcador de texto"/>
          <p:cNvSpPr>
            <a:spLocks noGrp="1"/>
          </p:cNvSpPr>
          <p:nvPr>
            <p:ph type="body" idx="1"/>
          </p:nvPr>
        </p:nvSpPr>
        <p:spPr>
          <a:xfrm>
            <a:off x="1100458" y="1589283"/>
            <a:ext cx="7138200" cy="2848902"/>
          </a:xfrm>
        </p:spPr>
        <p:txBody>
          <a:bodyPr/>
          <a:lstStyle/>
          <a:p>
            <a:pPr marL="139700" indent="0" algn="just">
              <a:buNone/>
            </a:pPr>
            <a:r>
              <a:rPr lang="en-US" dirty="0"/>
              <a:t>CAPITALISTAS</a:t>
            </a:r>
          </a:p>
          <a:p>
            <a:pPr algn="l" eaLnBrk="1" hangingPunct="1">
              <a:spcBef>
                <a:spcPct val="0"/>
              </a:spcBef>
              <a:buClrTx/>
              <a:buFontTx/>
              <a:buNone/>
            </a:pPr>
            <a:r>
              <a:rPr lang="es-ES" altLang="es-ES" dirty="0"/>
              <a:t>Responsabilidad Limitada: </a:t>
            </a:r>
          </a:p>
          <a:p>
            <a:pPr algn="l" eaLnBrk="1" hangingPunct="1">
              <a:spcBef>
                <a:spcPct val="0"/>
              </a:spcBef>
              <a:buClrTx/>
              <a:buFontTx/>
              <a:buNone/>
            </a:pPr>
            <a:r>
              <a:rPr lang="es-ES" altLang="es-ES" dirty="0"/>
              <a:t>-Sociedad Anónima (S.A.)</a:t>
            </a:r>
          </a:p>
          <a:p>
            <a:pPr algn="l" eaLnBrk="1" hangingPunct="1">
              <a:spcBef>
                <a:spcPct val="0"/>
              </a:spcBef>
              <a:buClrTx/>
              <a:buFontTx/>
              <a:buNone/>
            </a:pPr>
            <a:r>
              <a:rPr lang="es-ES" altLang="es-ES" dirty="0"/>
              <a:t>-Sociedad   de responsabilidad limitada (S.L.)</a:t>
            </a:r>
          </a:p>
          <a:p>
            <a:pPr marL="139700" indent="0" algn="just">
              <a:buNone/>
            </a:pPr>
            <a:endParaRPr lang="en-US" dirty="0"/>
          </a:p>
          <a:p>
            <a:pPr marL="139700" indent="0" algn="just">
              <a:buNone/>
            </a:pPr>
            <a:r>
              <a:rPr lang="es-ES" dirty="0"/>
              <a:t>PERSONALISTAS</a:t>
            </a:r>
          </a:p>
          <a:p>
            <a:pPr marL="139700" indent="0" algn="just">
              <a:buNone/>
            </a:pPr>
            <a:r>
              <a:rPr lang="es-ES" dirty="0"/>
              <a:t>Economía Social (Socios = trabajador)</a:t>
            </a:r>
          </a:p>
          <a:p>
            <a:pPr marL="139700" indent="0" algn="just">
              <a:buNone/>
            </a:pPr>
            <a:r>
              <a:rPr lang="es-ES" dirty="0"/>
              <a:t>Responsabilidad limitada: </a:t>
            </a:r>
          </a:p>
          <a:p>
            <a:pPr marL="139700" indent="0" algn="just">
              <a:buNone/>
            </a:pPr>
            <a:r>
              <a:rPr lang="es-ES" dirty="0"/>
              <a:t>- Cooperativas (</a:t>
            </a:r>
            <a:r>
              <a:rPr lang="es-ES" dirty="0" err="1"/>
              <a:t>Soc.Coop</a:t>
            </a:r>
            <a:r>
              <a:rPr lang="es-ES" dirty="0"/>
              <a:t>. And.)</a:t>
            </a:r>
          </a:p>
          <a:p>
            <a:pPr marL="139700" indent="0" algn="just">
              <a:buNone/>
            </a:pPr>
            <a:r>
              <a:rPr lang="es-ES" dirty="0"/>
              <a:t>- Soc. Laborales (S.L.L.) y (S.A.L.)</a:t>
            </a:r>
          </a:p>
          <a:p>
            <a:pPr marL="139700" indent="0" algn="just">
              <a:buNone/>
            </a:pPr>
            <a:endParaRPr lang="es-ES" dirty="0"/>
          </a:p>
        </p:txBody>
      </p:sp>
      <p:sp>
        <p:nvSpPr>
          <p:cNvPr id="4" name="3 CuadroTexto"/>
          <p:cNvSpPr txBox="1"/>
          <p:nvPr/>
        </p:nvSpPr>
        <p:spPr>
          <a:xfrm>
            <a:off x="432450" y="206156"/>
            <a:ext cx="3113638" cy="307777"/>
          </a:xfrm>
          <a:prstGeom prst="rect">
            <a:avLst/>
          </a:prstGeom>
          <a:noFill/>
        </p:spPr>
        <p:txBody>
          <a:bodyPr wrap="square" rtlCol="0">
            <a:spAutoFit/>
          </a:bodyPr>
          <a:lstStyle/>
          <a:p>
            <a:r>
              <a:rPr lang="es-ES" dirty="0"/>
              <a:t>Unidad 1. </a:t>
            </a:r>
            <a:r>
              <a:rPr lang="en-GB" dirty="0"/>
              <a:t>TIPOS DE EMPRESARIO</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899" y="833968"/>
            <a:ext cx="7236639" cy="3469675"/>
          </a:xfrm>
        </p:spPr>
        <p:txBody>
          <a:bodyPr/>
          <a:lstStyle/>
          <a:p>
            <a:pPr marL="139700" indent="0" algn="l">
              <a:buNone/>
            </a:pPr>
            <a:r>
              <a:rPr lang="es-ES" dirty="0"/>
              <a:t>Hay tres tipos principales de empresas:</a:t>
            </a:r>
          </a:p>
          <a:p>
            <a:pPr marL="139700" indent="0" algn="l">
              <a:buNone/>
            </a:pPr>
            <a:endParaRPr lang="es-ES" dirty="0"/>
          </a:p>
          <a:p>
            <a:pPr marL="139700" indent="0" algn="l">
              <a:buNone/>
            </a:pPr>
            <a:r>
              <a:rPr lang="es-ES" dirty="0"/>
              <a:t>1. Servicio de negocios</a:t>
            </a:r>
          </a:p>
          <a:p>
            <a:pPr marL="139700" indent="0" algn="just">
              <a:buNone/>
            </a:pPr>
            <a:r>
              <a:rPr lang="es-ES" dirty="0"/>
              <a:t>Un tipo de negocio de servicios proporciona productos intangibles (productos sin forma física) . Las empresas de tipo de servicio ofrecen habilidades profesionales, experiencia, asesoramiento y otros productos similares.</a:t>
            </a:r>
          </a:p>
          <a:p>
            <a:pPr marL="139700" indent="0" algn="just">
              <a:buNone/>
            </a:pPr>
            <a:r>
              <a:rPr lang="es-ES" dirty="0"/>
              <a:t>Ejemplos de empresas de servicios son: salones, talleres de reparación, escuelas, bancos, firmas de contabilidad y firmas de abogados.</a:t>
            </a:r>
          </a:p>
          <a:p>
            <a:pPr marL="139700" indent="0" algn="just">
              <a:buNone/>
            </a:pPr>
            <a:r>
              <a:rPr lang="es-ES" dirty="0"/>
              <a:t>2. Negocio de comercialización</a:t>
            </a:r>
          </a:p>
          <a:p>
            <a:pPr marL="139700" indent="0" algn="just">
              <a:buNone/>
            </a:pPr>
            <a:r>
              <a:rPr lang="es-ES" dirty="0"/>
              <a:t>Este tipo de negocio compra productos a precio mayorista y los vende a precio minorista. Son conocidos como negocios de "compra y venta". Obtienen ganancias vendiendo los productos a precios más altos que sus costos de compra.</a:t>
            </a:r>
          </a:p>
          <a:p>
            <a:pPr marL="139700" indent="0" algn="just">
              <a:buNone/>
            </a:pPr>
            <a:r>
              <a:rPr lang="es-ES" dirty="0"/>
              <a:t>Un negocio de comercialización vende un producto sin cambiar su forma. Algunos ejemplos son: supermercados, tiendas de conveniencia, distribuidores y otros revendedores.</a:t>
            </a:r>
          </a:p>
          <a:p>
            <a:pPr marL="139700" indent="0" algn="l">
              <a:buNone/>
            </a:pPr>
            <a:endParaRPr lang="es-ES" dirty="0"/>
          </a:p>
        </p:txBody>
      </p:sp>
      <p:sp>
        <p:nvSpPr>
          <p:cNvPr id="4" name="3 CuadroTexto"/>
          <p:cNvSpPr txBox="1"/>
          <p:nvPr/>
        </p:nvSpPr>
        <p:spPr>
          <a:xfrm>
            <a:off x="502025" y="159026"/>
            <a:ext cx="3077516" cy="307777"/>
          </a:xfrm>
          <a:prstGeom prst="rect">
            <a:avLst/>
          </a:prstGeom>
          <a:noFill/>
        </p:spPr>
        <p:txBody>
          <a:bodyPr wrap="square" rtlCol="0">
            <a:spAutoFit/>
          </a:bodyPr>
          <a:lstStyle/>
          <a:p>
            <a:r>
              <a:rPr lang="en-US" dirty="0"/>
              <a:t>Unidad 1. TIPOS DE EMPRESARIO</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1295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899" y="833968"/>
            <a:ext cx="7236639" cy="3469675"/>
          </a:xfrm>
        </p:spPr>
        <p:txBody>
          <a:bodyPr/>
          <a:lstStyle/>
          <a:p>
            <a:pPr marL="139700" indent="0" algn="l">
              <a:buNone/>
            </a:pPr>
            <a:r>
              <a:rPr lang="es-ES" dirty="0"/>
              <a:t>3. Negocio de fabricación</a:t>
            </a:r>
          </a:p>
          <a:p>
            <a:pPr marL="139700" indent="0" algn="just">
              <a:buNone/>
            </a:pPr>
            <a:r>
              <a:rPr lang="es-ES" dirty="0"/>
              <a:t>A diferencia de un negocio de comercialización, un negocio de fabricación compra productos con la intención de usarlos como materiales para hacer un nuevo producto. Por lo tanto, hay una transformación de los productos comprados.</a:t>
            </a:r>
          </a:p>
          <a:p>
            <a:pPr marL="139700" indent="0" algn="just">
              <a:buNone/>
            </a:pPr>
            <a:r>
              <a:rPr lang="es-ES" dirty="0"/>
              <a:t>Un negocio de fabricación combina materias primas, mano de obra y gastos generales de fábrica en su proceso de producción. Los productos manufacturados se venderán a los clientes.</a:t>
            </a:r>
          </a:p>
          <a:p>
            <a:pPr marL="139700" indent="0" algn="just">
              <a:buNone/>
            </a:pPr>
            <a:r>
              <a:rPr lang="es-ES" dirty="0"/>
              <a:t>Negocio Híbrido</a:t>
            </a:r>
          </a:p>
          <a:p>
            <a:pPr marL="139700" indent="0" algn="just">
              <a:buNone/>
            </a:pPr>
            <a:r>
              <a:rPr lang="es-ES" dirty="0"/>
              <a:t>Las empresas híbridas son empresas que pueden clasificarse en más de un tipo de empresa. Un restaurante, por ejemplo, combina ingredientes para preparar una buena comida (fabricación), vende una botella fría de vino (comercialización) y llena los pedidos de los clientes (servicio).</a:t>
            </a:r>
          </a:p>
          <a:p>
            <a:pPr marL="139700" indent="0" algn="just">
              <a:buNone/>
            </a:pPr>
            <a:r>
              <a:rPr lang="es-ES" dirty="0"/>
              <a:t>No obstante, estas empresas pueden clasificarse de acuerdo con sus principales intereses comerciales. En ese caso, los restaurantes son más del tipo de servicio</a:t>
            </a:r>
          </a:p>
        </p:txBody>
      </p:sp>
      <p:sp>
        <p:nvSpPr>
          <p:cNvPr id="4" name="3 CuadroTexto"/>
          <p:cNvSpPr txBox="1"/>
          <p:nvPr/>
        </p:nvSpPr>
        <p:spPr>
          <a:xfrm>
            <a:off x="502025" y="159026"/>
            <a:ext cx="3077516" cy="307777"/>
          </a:xfrm>
          <a:prstGeom prst="rect">
            <a:avLst/>
          </a:prstGeom>
          <a:noFill/>
        </p:spPr>
        <p:txBody>
          <a:bodyPr wrap="square" rtlCol="0">
            <a:spAutoFit/>
          </a:bodyPr>
          <a:lstStyle/>
          <a:p>
            <a:r>
              <a:rPr lang="en-US" dirty="0"/>
              <a:t>Unidad 1. TIPOS DE EMPRESARIO</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6289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b="0" dirty="0">
                <a:solidFill>
                  <a:srgbClr val="F24F4F"/>
                </a:solidFill>
                <a:latin typeface="Cambria" panose="02040503050406030204" pitchFamily="18" charset="0"/>
              </a:rPr>
              <a:t>UNIDAD 2. FORMAS LEGALES</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a:solidFill>
                  <a:srgbClr val="F24F4F"/>
                </a:solidFill>
                <a:latin typeface="Cambria" panose="02040503050406030204" pitchFamily="18" charset="0"/>
              </a:rPr>
              <a:t>Formas Legales</a:t>
            </a:r>
          </a:p>
        </p:txBody>
      </p:sp>
      <p:sp>
        <p:nvSpPr>
          <p:cNvPr id="3" name="2 Marcador de texto"/>
          <p:cNvSpPr>
            <a:spLocks noGrp="1"/>
          </p:cNvSpPr>
          <p:nvPr>
            <p:ph type="body" idx="1"/>
          </p:nvPr>
        </p:nvSpPr>
        <p:spPr>
          <a:xfrm>
            <a:off x="98612" y="1105354"/>
            <a:ext cx="8881289" cy="3199434"/>
          </a:xfrm>
        </p:spPr>
        <p:txBody>
          <a:bodyPr/>
          <a:lstStyle/>
          <a:p>
            <a:pPr marL="114300" indent="0" algn="just">
              <a:buNone/>
            </a:pPr>
            <a:r>
              <a:rPr lang="es-ES" dirty="0"/>
              <a:t>Formas de organización empresarial</a:t>
            </a:r>
          </a:p>
          <a:p>
            <a:pPr marL="114300" indent="0" algn="just">
              <a:buNone/>
            </a:pPr>
            <a:r>
              <a:rPr lang="es-ES" dirty="0"/>
              <a:t>Estas son las formas básicas de propiedad empresarial:</a:t>
            </a:r>
          </a:p>
          <a:p>
            <a:pPr marL="114300" indent="0" algn="just">
              <a:buNone/>
            </a:pPr>
            <a:endParaRPr lang="es-ES" dirty="0"/>
          </a:p>
          <a:p>
            <a:pPr marL="114300" indent="0" algn="just">
              <a:buNone/>
            </a:pPr>
            <a:r>
              <a:rPr lang="es-ES" b="1" dirty="0"/>
              <a:t>1. Autónomo</a:t>
            </a:r>
          </a:p>
          <a:p>
            <a:pPr marL="114300" indent="0" algn="just">
              <a:buNone/>
            </a:pPr>
            <a:r>
              <a:rPr lang="es-ES" dirty="0"/>
              <a:t>Una empresa unipersonal es un negocio propiedad de una sola persona. Es fácil de configurar y es la menos costosa entre todas las formas de propiedad.</a:t>
            </a:r>
          </a:p>
          <a:p>
            <a:pPr marL="114300" indent="0" algn="just">
              <a:buNone/>
            </a:pPr>
            <a:r>
              <a:rPr lang="es-ES" dirty="0"/>
              <a:t>El propietario se enfrenta a una responsabilidad ilimitada; es decir, los acreedores de la empresa pueden perseguir los bienes personales del propietario si la empresa no puede pagarlos.</a:t>
            </a:r>
          </a:p>
          <a:p>
            <a:pPr marL="114300" indent="0" algn="just">
              <a:buNone/>
            </a:pPr>
            <a:r>
              <a:rPr lang="es-ES" dirty="0"/>
              <a:t>La fórmula de propiedad única generalmente es adoptado por entidades de pequeñas empresas.</a:t>
            </a:r>
          </a:p>
          <a:p>
            <a:pPr marL="114300" indent="0" algn="just">
              <a:buNone/>
            </a:pPr>
            <a:endParaRPr lang="es-ES" dirty="0"/>
          </a:p>
          <a:p>
            <a:pPr marL="114300" indent="0" algn="just">
              <a:buNone/>
            </a:pPr>
            <a:r>
              <a:rPr lang="es-ES" b="1" dirty="0"/>
              <a:t>2. Asociación</a:t>
            </a:r>
          </a:p>
          <a:p>
            <a:pPr marL="114300" indent="0" algn="just">
              <a:buNone/>
            </a:pPr>
            <a:r>
              <a:rPr lang="es-ES" dirty="0"/>
              <a:t>Una sociedad es un negocio propiedad de dos o más personas que contribuyen con recursos a la entidad. Los socios dividen las ganancias del negocio entre ellos.</a:t>
            </a:r>
          </a:p>
          <a:p>
            <a:pPr marL="114300" indent="0" algn="just">
              <a:buNone/>
            </a:pPr>
            <a:r>
              <a:rPr lang="es-ES" dirty="0"/>
              <a:t>.</a:t>
            </a:r>
          </a:p>
        </p:txBody>
      </p:sp>
      <p:sp>
        <p:nvSpPr>
          <p:cNvPr id="4" name="3 CuadroTexto"/>
          <p:cNvSpPr txBox="1"/>
          <p:nvPr/>
        </p:nvSpPr>
        <p:spPr>
          <a:xfrm>
            <a:off x="333838" y="239709"/>
            <a:ext cx="2911167" cy="307777"/>
          </a:xfrm>
          <a:prstGeom prst="rect">
            <a:avLst/>
          </a:prstGeom>
          <a:noFill/>
        </p:spPr>
        <p:txBody>
          <a:bodyPr wrap="square" rtlCol="0">
            <a:spAutoFit/>
          </a:bodyPr>
          <a:lstStyle/>
          <a:p>
            <a:r>
              <a:rPr lang="es-ES" dirty="0"/>
              <a:t>Unidad 2. FORMAS LEGALES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1105354"/>
            <a:ext cx="8881289" cy="3199434"/>
          </a:xfrm>
        </p:spPr>
        <p:txBody>
          <a:bodyPr/>
          <a:lstStyle/>
          <a:p>
            <a:pPr marL="114300" indent="0" algn="just">
              <a:buNone/>
            </a:pPr>
            <a:r>
              <a:rPr lang="es-ES" dirty="0"/>
              <a:t>En las asociaciones generales, todos los socios tienen una responsabilidad ilimitada. En sociedades limitadas, los acreedores no pueden perseguir los bienes personales de los socios limitados.</a:t>
            </a:r>
          </a:p>
          <a:p>
            <a:pPr marL="114300" indent="0" algn="just">
              <a:buNone/>
            </a:pPr>
            <a:endParaRPr lang="es-ES" dirty="0"/>
          </a:p>
          <a:p>
            <a:pPr marL="114300" indent="0" algn="just">
              <a:buNone/>
            </a:pPr>
            <a:r>
              <a:rPr lang="es-ES" b="1" dirty="0"/>
              <a:t>3. Corporación</a:t>
            </a:r>
          </a:p>
          <a:p>
            <a:pPr marL="114300" indent="0" algn="just">
              <a:buNone/>
            </a:pPr>
            <a:endParaRPr lang="es-ES" b="1" dirty="0"/>
          </a:p>
          <a:p>
            <a:pPr marL="114300" indent="0" algn="just">
              <a:buNone/>
            </a:pPr>
            <a:r>
              <a:rPr lang="es-ES" dirty="0"/>
              <a:t>Una corporación es una organización comercial que tiene una personalidad jurídica separada de sus propietarios. La propiedad de una sociedad anónima está representada por acciones.</a:t>
            </a:r>
          </a:p>
          <a:p>
            <a:pPr marL="114300" indent="0" algn="just">
              <a:buNone/>
            </a:pPr>
            <a:r>
              <a:rPr lang="es-ES" dirty="0"/>
              <a:t>Los propietarios (accionistas) disfrutan de responsabilidad limitada pero tienen una participación limitada en las operaciones de la compañía. La junta directiva, un grupo elegido de los accionistas, controla las actividades de la corporación.</a:t>
            </a:r>
          </a:p>
          <a:p>
            <a:pPr marL="114300" indent="0" algn="just">
              <a:buNone/>
            </a:pPr>
            <a:r>
              <a:rPr lang="es-ES" dirty="0"/>
              <a:t>Además de esas formas básicas de propiedad empresarial, estos son algunos otros tipos de organizaciones que son comunes hoy en día:</a:t>
            </a:r>
          </a:p>
          <a:p>
            <a:pPr marL="114300" indent="0" algn="just">
              <a:buNone/>
            </a:pPr>
            <a:endParaRPr lang="es-ES" dirty="0"/>
          </a:p>
        </p:txBody>
      </p:sp>
      <p:sp>
        <p:nvSpPr>
          <p:cNvPr id="4" name="3 CuadroTexto"/>
          <p:cNvSpPr txBox="1"/>
          <p:nvPr/>
        </p:nvSpPr>
        <p:spPr>
          <a:xfrm>
            <a:off x="333838" y="239709"/>
            <a:ext cx="2911167" cy="307777"/>
          </a:xfrm>
          <a:prstGeom prst="rect">
            <a:avLst/>
          </a:prstGeom>
          <a:noFill/>
        </p:spPr>
        <p:txBody>
          <a:bodyPr wrap="square" rtlCol="0">
            <a:spAutoFit/>
          </a:bodyPr>
          <a:lstStyle/>
          <a:p>
            <a:r>
              <a:rPr lang="es-ES" dirty="0"/>
              <a:t>Unidad 2. FORMAS LEGALES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8980448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2531</Words>
  <Application>Microsoft Office PowerPoint</Application>
  <PresentationFormat>Presentación en pantalla (16:9)</PresentationFormat>
  <Paragraphs>174</Paragraphs>
  <Slides>21</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Century Gothic</vt:lpstr>
      <vt:lpstr>Garamond</vt:lpstr>
      <vt:lpstr>Arial</vt:lpstr>
      <vt:lpstr>EB Garamond</vt:lpstr>
      <vt:lpstr>EB Garamond Medium</vt:lpstr>
      <vt:lpstr>Cambria</vt:lpstr>
      <vt:lpstr>Simple Light</vt:lpstr>
      <vt:lpstr> ARTCademy “Arts and Crafts Academy”</vt:lpstr>
      <vt:lpstr>Módulo 1. ARTISTA Y EMPRESARIO, CONOCE LOS ASPECTOS LEGALES</vt:lpstr>
      <vt:lpstr>UNIDAD 1. TIPOS DE EMPRESARIO</vt:lpstr>
      <vt:lpstr>Tipos de empresario</vt:lpstr>
      <vt:lpstr>Presentación de PowerPoint</vt:lpstr>
      <vt:lpstr>Presentación de PowerPoint</vt:lpstr>
      <vt:lpstr>UNIDAD 2. FORMAS LEGALES</vt:lpstr>
      <vt:lpstr>Formas Legales</vt:lpstr>
      <vt:lpstr>Presentación de PowerPoint</vt:lpstr>
      <vt:lpstr>Presentación de PowerPoint</vt:lpstr>
      <vt:lpstr>UNIDAD 3. VENTAJAS Y DESVENTAJAS</vt:lpstr>
      <vt:lpstr>Ventajas y desventajas</vt:lpstr>
      <vt:lpstr>Presentación de PowerPoint</vt:lpstr>
      <vt:lpstr>Presentación de PowerPoint</vt:lpstr>
      <vt:lpstr>UNIDAD 4. PROCEDIMIENTOS LEGALES</vt:lpstr>
      <vt:lpstr>Procedimientos legales</vt:lpstr>
      <vt:lpstr>Presentación de PowerPoint</vt:lpstr>
      <vt:lpstr>Presentación de PowerPoint</vt:lpstr>
      <vt:lpstr>UNIDAD 5. AUTOEMPLEO EN EUROPA</vt:lpstr>
      <vt:lpstr>Autoempleo en Europa</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Miguel Angel Moya Collado</cp:lastModifiedBy>
  <cp:revision>56</cp:revision>
  <dcterms:modified xsi:type="dcterms:W3CDTF">2020-01-13T10:54:11Z</dcterms:modified>
</cp:coreProperties>
</file>